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375" r:id="rId2"/>
    <p:sldId id="367" r:id="rId3"/>
    <p:sldId id="437" r:id="rId4"/>
    <p:sldId id="355" r:id="rId5"/>
    <p:sldId id="436" r:id="rId6"/>
    <p:sldId id="357" r:id="rId7"/>
    <p:sldId id="358" r:id="rId8"/>
    <p:sldId id="359" r:id="rId9"/>
    <p:sldId id="354" r:id="rId10"/>
    <p:sldId id="373" r:id="rId11"/>
    <p:sldId id="434" r:id="rId12"/>
    <p:sldId id="362" r:id="rId13"/>
    <p:sldId id="364" r:id="rId14"/>
    <p:sldId id="372" r:id="rId15"/>
    <p:sldId id="376" r:id="rId16"/>
    <p:sldId id="435" r:id="rId17"/>
    <p:sldId id="365" r:id="rId18"/>
    <p:sldId id="366" r:id="rId19"/>
    <p:sldId id="370" r:id="rId20"/>
    <p:sldId id="374" r:id="rId21"/>
    <p:sldId id="27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Robyn (OFM)" initials="HR(" lastIdx="9" clrIdx="0">
    <p:extLst>
      <p:ext uri="{19B8F6BF-5375-455C-9EA6-DF929625EA0E}">
        <p15:presenceInfo xmlns:p15="http://schemas.microsoft.com/office/powerpoint/2012/main" userId="S-1-5-21-2226630325-536777373-1012264283-14699" providerId="AD"/>
      </p:ext>
    </p:extLst>
  </p:cmAuthor>
  <p:cmAuthor id="2" name="Harris, Robyn (OFM)" initials="HR( [2]" lastIdx="10" clrIdx="1">
    <p:extLst>
      <p:ext uri="{19B8F6BF-5375-455C-9EA6-DF929625EA0E}">
        <p15:presenceInfo xmlns:p15="http://schemas.microsoft.com/office/powerpoint/2012/main" userId="S::robyn.harris@ofm.wa.gov::b0f79a57-fba3-453c-868c-2bb300910e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71744" autoAdjust="0"/>
  </p:normalViewPr>
  <p:slideViewPr>
    <p:cSldViewPr>
      <p:cViewPr varScale="1">
        <p:scale>
          <a:sx n="46" d="100"/>
          <a:sy n="46" d="100"/>
        </p:scale>
        <p:origin x="1608" y="3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F0393-7F43-4996-84D5-28B78F34702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1558C1E4-48FB-444F-B3FC-61BD20BBFFA7}">
      <dgm:prSet phldrT="[Text]"/>
      <dgm:spPr/>
      <dgm:t>
        <a:bodyPr/>
        <a:lstStyle/>
        <a:p>
          <a:r>
            <a:rPr lang="en-US" dirty="0"/>
            <a:t>You submit grant in eGrants</a:t>
          </a:r>
        </a:p>
      </dgm:t>
    </dgm:pt>
    <dgm:pt modelId="{27621A83-2765-4B03-AC5C-75168AB8BA6D}" type="parTrans" cxnId="{E8DE9344-9C0D-4501-922C-DE5634A8382B}">
      <dgm:prSet/>
      <dgm:spPr/>
      <dgm:t>
        <a:bodyPr/>
        <a:lstStyle/>
        <a:p>
          <a:endParaRPr lang="en-US"/>
        </a:p>
      </dgm:t>
    </dgm:pt>
    <dgm:pt modelId="{A234AA9B-5B6B-43AD-8AEC-8FA79314DDA3}" type="sibTrans" cxnId="{E8DE9344-9C0D-4501-922C-DE5634A8382B}">
      <dgm:prSet/>
      <dgm:spPr/>
      <dgm:t>
        <a:bodyPr/>
        <a:lstStyle/>
        <a:p>
          <a:endParaRPr lang="en-US"/>
        </a:p>
      </dgm:t>
    </dgm:pt>
    <dgm:pt modelId="{C4089DA0-72AE-412F-985C-8E18846CD883}">
      <dgm:prSet phldrT="[Text]"/>
      <dgm:spPr/>
      <dgm:t>
        <a:bodyPr/>
        <a:lstStyle/>
        <a:p>
          <a:r>
            <a:rPr lang="en-US" dirty="0"/>
            <a:t>Serve WA clarification if selected</a:t>
          </a:r>
        </a:p>
      </dgm:t>
    </dgm:pt>
    <dgm:pt modelId="{D8FBC039-1226-41A4-BEC2-C4AB8DB994E6}" type="parTrans" cxnId="{143B422D-A845-483D-87FE-A2E974975750}">
      <dgm:prSet/>
      <dgm:spPr/>
      <dgm:t>
        <a:bodyPr/>
        <a:lstStyle/>
        <a:p>
          <a:endParaRPr lang="en-US"/>
        </a:p>
      </dgm:t>
    </dgm:pt>
    <dgm:pt modelId="{94881E3F-8ED6-4B61-8933-04ED79D20BD8}" type="sibTrans" cxnId="{143B422D-A845-483D-87FE-A2E974975750}">
      <dgm:prSet/>
      <dgm:spPr/>
      <dgm:t>
        <a:bodyPr/>
        <a:lstStyle/>
        <a:p>
          <a:endParaRPr lang="en-US"/>
        </a:p>
      </dgm:t>
    </dgm:pt>
    <dgm:pt modelId="{62009B52-E47A-42D9-BED2-51FF3F363D0E}">
      <dgm:prSet phldrT="[Text]"/>
      <dgm:spPr/>
      <dgm:t>
        <a:bodyPr/>
        <a:lstStyle/>
        <a:p>
          <a:r>
            <a:rPr lang="en-US" dirty="0"/>
            <a:t>Submitted to AmeriCorps</a:t>
          </a:r>
        </a:p>
      </dgm:t>
    </dgm:pt>
    <dgm:pt modelId="{BE89A063-9327-4A2B-8506-F4DA2422AD88}" type="parTrans" cxnId="{C8214AC3-0E58-4727-B0C9-F81F29571C41}">
      <dgm:prSet/>
      <dgm:spPr/>
      <dgm:t>
        <a:bodyPr/>
        <a:lstStyle/>
        <a:p>
          <a:endParaRPr lang="en-US"/>
        </a:p>
      </dgm:t>
    </dgm:pt>
    <dgm:pt modelId="{9A658BDA-AFF5-403D-ABB8-E47023D412B9}" type="sibTrans" cxnId="{C8214AC3-0E58-4727-B0C9-F81F29571C41}">
      <dgm:prSet/>
      <dgm:spPr/>
      <dgm:t>
        <a:bodyPr/>
        <a:lstStyle/>
        <a:p>
          <a:endParaRPr lang="en-US"/>
        </a:p>
      </dgm:t>
    </dgm:pt>
    <dgm:pt modelId="{60E481E5-1B22-42FD-9B9D-ECEC1857A69B}">
      <dgm:prSet phldrT="[Text]"/>
      <dgm:spPr/>
      <dgm:t>
        <a:bodyPr/>
        <a:lstStyle/>
        <a:p>
          <a:r>
            <a:rPr lang="en-US" dirty="0"/>
            <a:t>AmeriCorps </a:t>
          </a:r>
        </a:p>
        <a:p>
          <a:r>
            <a:rPr lang="en-US" dirty="0"/>
            <a:t>reviews</a:t>
          </a:r>
        </a:p>
      </dgm:t>
    </dgm:pt>
    <dgm:pt modelId="{8AC44731-BAB2-419A-938A-665D5536667B}" type="parTrans" cxnId="{930194C8-0DA5-4C2F-AD0D-D0E32EEC2791}">
      <dgm:prSet/>
      <dgm:spPr/>
      <dgm:t>
        <a:bodyPr/>
        <a:lstStyle/>
        <a:p>
          <a:endParaRPr lang="en-US"/>
        </a:p>
      </dgm:t>
    </dgm:pt>
    <dgm:pt modelId="{8E45A5EF-3FE6-4B3F-A426-77866BED9C97}" type="sibTrans" cxnId="{930194C8-0DA5-4C2F-AD0D-D0E32EEC2791}">
      <dgm:prSet/>
      <dgm:spPr/>
      <dgm:t>
        <a:bodyPr/>
        <a:lstStyle/>
        <a:p>
          <a:endParaRPr lang="en-US"/>
        </a:p>
      </dgm:t>
    </dgm:pt>
    <dgm:pt modelId="{02F36452-567A-4624-908A-9BCD1DA3A1BC}">
      <dgm:prSet phldrT="[Text]"/>
      <dgm:spPr/>
      <dgm:t>
        <a:bodyPr/>
        <a:lstStyle/>
        <a:p>
          <a:r>
            <a:rPr lang="en-US" dirty="0"/>
            <a:t>AmeriCorps clarification if selected </a:t>
          </a:r>
        </a:p>
      </dgm:t>
    </dgm:pt>
    <dgm:pt modelId="{9B9BE69C-98EC-4342-91A6-352C085B7A7D}" type="parTrans" cxnId="{B04DCEDB-B001-4073-AA62-D7D188D8FAC1}">
      <dgm:prSet/>
      <dgm:spPr/>
      <dgm:t>
        <a:bodyPr/>
        <a:lstStyle/>
        <a:p>
          <a:endParaRPr lang="en-US"/>
        </a:p>
      </dgm:t>
    </dgm:pt>
    <dgm:pt modelId="{A8C71284-B9A2-4BB6-B47B-3E2A7D323595}" type="sibTrans" cxnId="{B04DCEDB-B001-4073-AA62-D7D188D8FAC1}">
      <dgm:prSet/>
      <dgm:spPr/>
      <dgm:t>
        <a:bodyPr/>
        <a:lstStyle/>
        <a:p>
          <a:endParaRPr lang="en-US"/>
        </a:p>
      </dgm:t>
    </dgm:pt>
    <dgm:pt modelId="{77DA6623-75EB-4B6C-B008-25089BF68FF2}">
      <dgm:prSet phldrT="[Text]"/>
      <dgm:spPr/>
      <dgm:t>
        <a:bodyPr/>
        <a:lstStyle/>
        <a:p>
          <a:r>
            <a:rPr lang="en-US" dirty="0"/>
            <a:t>Awards made</a:t>
          </a:r>
        </a:p>
      </dgm:t>
    </dgm:pt>
    <dgm:pt modelId="{9680365A-C021-4896-B267-A86FC4B5BFD6}" type="parTrans" cxnId="{F7EA2C58-A2A4-4CBA-A725-CB458E6D2136}">
      <dgm:prSet/>
      <dgm:spPr/>
      <dgm:t>
        <a:bodyPr/>
        <a:lstStyle/>
        <a:p>
          <a:endParaRPr lang="en-US"/>
        </a:p>
      </dgm:t>
    </dgm:pt>
    <dgm:pt modelId="{FAE0E6B9-6790-4FDA-A5FF-B3A1A7BC6C99}" type="sibTrans" cxnId="{F7EA2C58-A2A4-4CBA-A725-CB458E6D2136}">
      <dgm:prSet/>
      <dgm:spPr/>
      <dgm:t>
        <a:bodyPr/>
        <a:lstStyle/>
        <a:p>
          <a:endParaRPr lang="en-US"/>
        </a:p>
      </dgm:t>
    </dgm:pt>
    <dgm:pt modelId="{9800E28E-4B18-42A0-803A-A46E7C5CE58E}">
      <dgm:prSet phldrT="[Text]"/>
      <dgm:spPr/>
      <dgm:t>
        <a:bodyPr/>
        <a:lstStyle/>
        <a:p>
          <a:r>
            <a:rPr lang="en-US" dirty="0"/>
            <a:t>You get a program and AmeriCorps members to help your organization and community!!!</a:t>
          </a:r>
        </a:p>
        <a:p>
          <a:r>
            <a:rPr lang="en-US" dirty="0"/>
            <a:t>(Operational Grant)</a:t>
          </a:r>
        </a:p>
      </dgm:t>
    </dgm:pt>
    <dgm:pt modelId="{8C47EE3E-D16D-45E0-B936-27C3A4236B80}" type="parTrans" cxnId="{964CE663-4C6F-4E59-B528-89E679C36B9B}">
      <dgm:prSet/>
      <dgm:spPr/>
      <dgm:t>
        <a:bodyPr/>
        <a:lstStyle/>
        <a:p>
          <a:endParaRPr lang="en-US"/>
        </a:p>
      </dgm:t>
    </dgm:pt>
    <dgm:pt modelId="{FEE40060-4515-4DF4-8BAB-63BA5D2D8862}" type="sibTrans" cxnId="{964CE663-4C6F-4E59-B528-89E679C36B9B}">
      <dgm:prSet/>
      <dgm:spPr/>
      <dgm:t>
        <a:bodyPr/>
        <a:lstStyle/>
        <a:p>
          <a:endParaRPr lang="en-US"/>
        </a:p>
      </dgm:t>
    </dgm:pt>
    <dgm:pt modelId="{5C8CDDAE-6B48-454F-BF2A-729D11A736AD}">
      <dgm:prSet phldrT="[Text]"/>
      <dgm:spPr/>
      <dgm:t>
        <a:bodyPr/>
        <a:lstStyle/>
        <a:p>
          <a:r>
            <a:rPr lang="en-US" dirty="0"/>
            <a:t>Serve WA &amp; Grant Review Committee reviews and Serve WA Commission votes</a:t>
          </a:r>
        </a:p>
      </dgm:t>
    </dgm:pt>
    <dgm:pt modelId="{DF19D793-6190-4991-A736-EEBEB35F73EB}" type="parTrans" cxnId="{466C7A0E-2CE8-4108-8430-BDAE8B320D3D}">
      <dgm:prSet/>
      <dgm:spPr/>
      <dgm:t>
        <a:bodyPr/>
        <a:lstStyle/>
        <a:p>
          <a:endParaRPr lang="en-US"/>
        </a:p>
      </dgm:t>
    </dgm:pt>
    <dgm:pt modelId="{26B29F41-4DCA-4863-B04D-74796097FC85}" type="sibTrans" cxnId="{466C7A0E-2CE8-4108-8430-BDAE8B320D3D}">
      <dgm:prSet/>
      <dgm:spPr/>
      <dgm:t>
        <a:bodyPr/>
        <a:lstStyle/>
        <a:p>
          <a:endParaRPr lang="en-US"/>
        </a:p>
      </dgm:t>
    </dgm:pt>
    <dgm:pt modelId="{6A22BC4D-A1AB-4C4B-B716-E247D7946367}" type="pres">
      <dgm:prSet presAssocID="{103F0393-7F43-4996-84D5-28B78F347028}" presName="Name0" presStyleCnt="0">
        <dgm:presLayoutVars>
          <dgm:dir/>
          <dgm:resizeHandles val="exact"/>
        </dgm:presLayoutVars>
      </dgm:prSet>
      <dgm:spPr/>
    </dgm:pt>
    <dgm:pt modelId="{CACCA7ED-DAB7-427F-95B4-C7355D68D3C5}" type="pres">
      <dgm:prSet presAssocID="{1558C1E4-48FB-444F-B3FC-61BD20BBFFA7}" presName="node" presStyleLbl="node1" presStyleIdx="0" presStyleCnt="8">
        <dgm:presLayoutVars>
          <dgm:bulletEnabled val="1"/>
        </dgm:presLayoutVars>
      </dgm:prSet>
      <dgm:spPr/>
    </dgm:pt>
    <dgm:pt modelId="{30FE8D32-20A7-4827-9355-75EC2979E6C6}" type="pres">
      <dgm:prSet presAssocID="{A234AA9B-5B6B-43AD-8AEC-8FA79314DDA3}" presName="sibTrans" presStyleLbl="sibTrans1D1" presStyleIdx="0" presStyleCnt="7"/>
      <dgm:spPr/>
    </dgm:pt>
    <dgm:pt modelId="{47ED781B-B1DB-4C58-AF01-E14D97CE67C5}" type="pres">
      <dgm:prSet presAssocID="{A234AA9B-5B6B-43AD-8AEC-8FA79314DDA3}" presName="connectorText" presStyleLbl="sibTrans1D1" presStyleIdx="0" presStyleCnt="7"/>
      <dgm:spPr/>
    </dgm:pt>
    <dgm:pt modelId="{CA1BBF68-05DE-45C3-A905-2E3B659CDCA4}" type="pres">
      <dgm:prSet presAssocID="{5C8CDDAE-6B48-454F-BF2A-729D11A736AD}" presName="node" presStyleLbl="node1" presStyleIdx="1" presStyleCnt="8">
        <dgm:presLayoutVars>
          <dgm:bulletEnabled val="1"/>
        </dgm:presLayoutVars>
      </dgm:prSet>
      <dgm:spPr/>
    </dgm:pt>
    <dgm:pt modelId="{4160C8B1-ED5C-412C-9B8D-8810A3CB22E3}" type="pres">
      <dgm:prSet presAssocID="{26B29F41-4DCA-4863-B04D-74796097FC85}" presName="sibTrans" presStyleLbl="sibTrans1D1" presStyleIdx="1" presStyleCnt="7"/>
      <dgm:spPr/>
    </dgm:pt>
    <dgm:pt modelId="{B9927C87-EF4F-49E6-A3B7-FCA4AA154BE0}" type="pres">
      <dgm:prSet presAssocID="{26B29F41-4DCA-4863-B04D-74796097FC85}" presName="connectorText" presStyleLbl="sibTrans1D1" presStyleIdx="1" presStyleCnt="7"/>
      <dgm:spPr/>
    </dgm:pt>
    <dgm:pt modelId="{2C68B89A-9A77-4187-BB23-3E44294E68A4}" type="pres">
      <dgm:prSet presAssocID="{C4089DA0-72AE-412F-985C-8E18846CD883}" presName="node" presStyleLbl="node1" presStyleIdx="2" presStyleCnt="8">
        <dgm:presLayoutVars>
          <dgm:bulletEnabled val="1"/>
        </dgm:presLayoutVars>
      </dgm:prSet>
      <dgm:spPr/>
    </dgm:pt>
    <dgm:pt modelId="{232F1A73-13B2-4EF2-845A-B8F57CE8F85A}" type="pres">
      <dgm:prSet presAssocID="{94881E3F-8ED6-4B61-8933-04ED79D20BD8}" presName="sibTrans" presStyleLbl="sibTrans1D1" presStyleIdx="2" presStyleCnt="7"/>
      <dgm:spPr/>
    </dgm:pt>
    <dgm:pt modelId="{B3FCC86A-BE33-4435-B33D-FE5220ABC39E}" type="pres">
      <dgm:prSet presAssocID="{94881E3F-8ED6-4B61-8933-04ED79D20BD8}" presName="connectorText" presStyleLbl="sibTrans1D1" presStyleIdx="2" presStyleCnt="7"/>
      <dgm:spPr/>
    </dgm:pt>
    <dgm:pt modelId="{E997E543-260D-49B7-81A0-7BF054E5206F}" type="pres">
      <dgm:prSet presAssocID="{62009B52-E47A-42D9-BED2-51FF3F363D0E}" presName="node" presStyleLbl="node1" presStyleIdx="3" presStyleCnt="8">
        <dgm:presLayoutVars>
          <dgm:bulletEnabled val="1"/>
        </dgm:presLayoutVars>
      </dgm:prSet>
      <dgm:spPr/>
    </dgm:pt>
    <dgm:pt modelId="{AC6E82F9-D55A-43A9-B4FD-8B372D1969B8}" type="pres">
      <dgm:prSet presAssocID="{9A658BDA-AFF5-403D-ABB8-E47023D412B9}" presName="sibTrans" presStyleLbl="sibTrans1D1" presStyleIdx="3" presStyleCnt="7"/>
      <dgm:spPr/>
    </dgm:pt>
    <dgm:pt modelId="{B1720F3C-1DD2-4733-A023-1A3B1CB096BA}" type="pres">
      <dgm:prSet presAssocID="{9A658BDA-AFF5-403D-ABB8-E47023D412B9}" presName="connectorText" presStyleLbl="sibTrans1D1" presStyleIdx="3" presStyleCnt="7"/>
      <dgm:spPr/>
    </dgm:pt>
    <dgm:pt modelId="{D273765C-58D4-4441-ADC9-BC12EB8EE165}" type="pres">
      <dgm:prSet presAssocID="{60E481E5-1B22-42FD-9B9D-ECEC1857A69B}" presName="node" presStyleLbl="node1" presStyleIdx="4" presStyleCnt="8">
        <dgm:presLayoutVars>
          <dgm:bulletEnabled val="1"/>
        </dgm:presLayoutVars>
      </dgm:prSet>
      <dgm:spPr/>
    </dgm:pt>
    <dgm:pt modelId="{2866371E-A5FC-4CF8-8326-FF19D01E06DA}" type="pres">
      <dgm:prSet presAssocID="{8E45A5EF-3FE6-4B3F-A426-77866BED9C97}" presName="sibTrans" presStyleLbl="sibTrans1D1" presStyleIdx="4" presStyleCnt="7"/>
      <dgm:spPr/>
    </dgm:pt>
    <dgm:pt modelId="{8C69E92D-CB48-4E9C-BD84-9BCC217AA4A5}" type="pres">
      <dgm:prSet presAssocID="{8E45A5EF-3FE6-4B3F-A426-77866BED9C97}" presName="connectorText" presStyleLbl="sibTrans1D1" presStyleIdx="4" presStyleCnt="7"/>
      <dgm:spPr/>
    </dgm:pt>
    <dgm:pt modelId="{375C74B3-D391-469B-ADEE-D643277BE058}" type="pres">
      <dgm:prSet presAssocID="{02F36452-567A-4624-908A-9BCD1DA3A1BC}" presName="node" presStyleLbl="node1" presStyleIdx="5" presStyleCnt="8">
        <dgm:presLayoutVars>
          <dgm:bulletEnabled val="1"/>
        </dgm:presLayoutVars>
      </dgm:prSet>
      <dgm:spPr/>
    </dgm:pt>
    <dgm:pt modelId="{76C45B57-212F-4FB3-B57F-D50898B80B4A}" type="pres">
      <dgm:prSet presAssocID="{A8C71284-B9A2-4BB6-B47B-3E2A7D323595}" presName="sibTrans" presStyleLbl="sibTrans1D1" presStyleIdx="5" presStyleCnt="7"/>
      <dgm:spPr/>
    </dgm:pt>
    <dgm:pt modelId="{D5006301-BF4D-47C2-AFB8-993DEF273F0C}" type="pres">
      <dgm:prSet presAssocID="{A8C71284-B9A2-4BB6-B47B-3E2A7D323595}" presName="connectorText" presStyleLbl="sibTrans1D1" presStyleIdx="5" presStyleCnt="7"/>
      <dgm:spPr/>
    </dgm:pt>
    <dgm:pt modelId="{9ADE9BDA-885C-4615-8422-087EC8EE9049}" type="pres">
      <dgm:prSet presAssocID="{77DA6623-75EB-4B6C-B008-25089BF68FF2}" presName="node" presStyleLbl="node1" presStyleIdx="6" presStyleCnt="8">
        <dgm:presLayoutVars>
          <dgm:bulletEnabled val="1"/>
        </dgm:presLayoutVars>
      </dgm:prSet>
      <dgm:spPr/>
    </dgm:pt>
    <dgm:pt modelId="{382A7E66-2BB8-4940-BA37-16BA38D7DCD4}" type="pres">
      <dgm:prSet presAssocID="{FAE0E6B9-6790-4FDA-A5FF-B3A1A7BC6C99}" presName="sibTrans" presStyleLbl="sibTrans1D1" presStyleIdx="6" presStyleCnt="7"/>
      <dgm:spPr/>
    </dgm:pt>
    <dgm:pt modelId="{46342DFA-185A-4CFD-AA4C-683F59BFF24A}" type="pres">
      <dgm:prSet presAssocID="{FAE0E6B9-6790-4FDA-A5FF-B3A1A7BC6C99}" presName="connectorText" presStyleLbl="sibTrans1D1" presStyleIdx="6" presStyleCnt="7"/>
      <dgm:spPr/>
    </dgm:pt>
    <dgm:pt modelId="{5C82C272-8784-49D3-8000-52BF5A49C9AB}" type="pres">
      <dgm:prSet presAssocID="{9800E28E-4B18-42A0-803A-A46E7C5CE58E}" presName="node" presStyleLbl="node1" presStyleIdx="7" presStyleCnt="8" custScaleX="223000">
        <dgm:presLayoutVars>
          <dgm:bulletEnabled val="1"/>
        </dgm:presLayoutVars>
      </dgm:prSet>
      <dgm:spPr/>
    </dgm:pt>
  </dgm:ptLst>
  <dgm:cxnLst>
    <dgm:cxn modelId="{3EDAA604-6E59-43B8-8247-88A53334E40B}" type="presOf" srcId="{A8C71284-B9A2-4BB6-B47B-3E2A7D323595}" destId="{76C45B57-212F-4FB3-B57F-D50898B80B4A}" srcOrd="0" destOrd="0" presId="urn:microsoft.com/office/officeart/2005/8/layout/bProcess3"/>
    <dgm:cxn modelId="{466C7A0E-2CE8-4108-8430-BDAE8B320D3D}" srcId="{103F0393-7F43-4996-84D5-28B78F347028}" destId="{5C8CDDAE-6B48-454F-BF2A-729D11A736AD}" srcOrd="1" destOrd="0" parTransId="{DF19D793-6190-4991-A736-EEBEB35F73EB}" sibTransId="{26B29F41-4DCA-4863-B04D-74796097FC85}"/>
    <dgm:cxn modelId="{FCA3C324-0D7D-4E9D-96B6-BE52330E472A}" type="presOf" srcId="{26B29F41-4DCA-4863-B04D-74796097FC85}" destId="{4160C8B1-ED5C-412C-9B8D-8810A3CB22E3}" srcOrd="0" destOrd="0" presId="urn:microsoft.com/office/officeart/2005/8/layout/bProcess3"/>
    <dgm:cxn modelId="{EC49C926-97BD-4910-806C-79692D69E23D}" type="presOf" srcId="{103F0393-7F43-4996-84D5-28B78F347028}" destId="{6A22BC4D-A1AB-4C4B-B716-E247D7946367}" srcOrd="0" destOrd="0" presId="urn:microsoft.com/office/officeart/2005/8/layout/bProcess3"/>
    <dgm:cxn modelId="{143B422D-A845-483D-87FE-A2E974975750}" srcId="{103F0393-7F43-4996-84D5-28B78F347028}" destId="{C4089DA0-72AE-412F-985C-8E18846CD883}" srcOrd="2" destOrd="0" parTransId="{D8FBC039-1226-41A4-BEC2-C4AB8DB994E6}" sibTransId="{94881E3F-8ED6-4B61-8933-04ED79D20BD8}"/>
    <dgm:cxn modelId="{19184533-B75D-4B86-B94D-6AE9654FC958}" type="presOf" srcId="{94881E3F-8ED6-4B61-8933-04ED79D20BD8}" destId="{B3FCC86A-BE33-4435-B33D-FE5220ABC39E}" srcOrd="1" destOrd="0" presId="urn:microsoft.com/office/officeart/2005/8/layout/bProcess3"/>
    <dgm:cxn modelId="{964CE663-4C6F-4E59-B528-89E679C36B9B}" srcId="{103F0393-7F43-4996-84D5-28B78F347028}" destId="{9800E28E-4B18-42A0-803A-A46E7C5CE58E}" srcOrd="7" destOrd="0" parTransId="{8C47EE3E-D16D-45E0-B936-27C3A4236B80}" sibTransId="{FEE40060-4515-4DF4-8BAB-63BA5D2D8862}"/>
    <dgm:cxn modelId="{E8DE9344-9C0D-4501-922C-DE5634A8382B}" srcId="{103F0393-7F43-4996-84D5-28B78F347028}" destId="{1558C1E4-48FB-444F-B3FC-61BD20BBFFA7}" srcOrd="0" destOrd="0" parTransId="{27621A83-2765-4B03-AC5C-75168AB8BA6D}" sibTransId="{A234AA9B-5B6B-43AD-8AEC-8FA79314DDA3}"/>
    <dgm:cxn modelId="{3AEFEA65-5894-4226-8E76-35E69E77ACCE}" type="presOf" srcId="{5C8CDDAE-6B48-454F-BF2A-729D11A736AD}" destId="{CA1BBF68-05DE-45C3-A905-2E3B659CDCA4}" srcOrd="0" destOrd="0" presId="urn:microsoft.com/office/officeart/2005/8/layout/bProcess3"/>
    <dgm:cxn modelId="{445ED466-7599-43BB-BA01-292E512D1364}" type="presOf" srcId="{A234AA9B-5B6B-43AD-8AEC-8FA79314DDA3}" destId="{30FE8D32-20A7-4827-9355-75EC2979E6C6}" srcOrd="0" destOrd="0" presId="urn:microsoft.com/office/officeart/2005/8/layout/bProcess3"/>
    <dgm:cxn modelId="{B92F2655-9CC3-40CD-AE51-421839C05959}" type="presOf" srcId="{9800E28E-4B18-42A0-803A-A46E7C5CE58E}" destId="{5C82C272-8784-49D3-8000-52BF5A49C9AB}" srcOrd="0" destOrd="0" presId="urn:microsoft.com/office/officeart/2005/8/layout/bProcess3"/>
    <dgm:cxn modelId="{E0729455-72E0-4EF6-A069-68DFE84AE1C5}" type="presOf" srcId="{8E45A5EF-3FE6-4B3F-A426-77866BED9C97}" destId="{2866371E-A5FC-4CF8-8326-FF19D01E06DA}" srcOrd="0" destOrd="0" presId="urn:microsoft.com/office/officeart/2005/8/layout/bProcess3"/>
    <dgm:cxn modelId="{F7EA2C58-A2A4-4CBA-A725-CB458E6D2136}" srcId="{103F0393-7F43-4996-84D5-28B78F347028}" destId="{77DA6623-75EB-4B6C-B008-25089BF68FF2}" srcOrd="6" destOrd="0" parTransId="{9680365A-C021-4896-B267-A86FC4B5BFD6}" sibTransId="{FAE0E6B9-6790-4FDA-A5FF-B3A1A7BC6C99}"/>
    <dgm:cxn modelId="{C0090082-18D9-4C09-A6FF-5AF45EF1524D}" type="presOf" srcId="{FAE0E6B9-6790-4FDA-A5FF-B3A1A7BC6C99}" destId="{46342DFA-185A-4CFD-AA4C-683F59BFF24A}" srcOrd="1" destOrd="0" presId="urn:microsoft.com/office/officeart/2005/8/layout/bProcess3"/>
    <dgm:cxn modelId="{B0735B87-3B2A-4124-80D1-37F34ABB1B03}" type="presOf" srcId="{02F36452-567A-4624-908A-9BCD1DA3A1BC}" destId="{375C74B3-D391-469B-ADEE-D643277BE058}" srcOrd="0" destOrd="0" presId="urn:microsoft.com/office/officeart/2005/8/layout/bProcess3"/>
    <dgm:cxn modelId="{9BF02493-0194-485F-B5FB-1A288C8F06AB}" type="presOf" srcId="{77DA6623-75EB-4B6C-B008-25089BF68FF2}" destId="{9ADE9BDA-885C-4615-8422-087EC8EE9049}" srcOrd="0" destOrd="0" presId="urn:microsoft.com/office/officeart/2005/8/layout/bProcess3"/>
    <dgm:cxn modelId="{15E04B99-B054-4F06-B123-B4EA0F01A8CE}" type="presOf" srcId="{A234AA9B-5B6B-43AD-8AEC-8FA79314DDA3}" destId="{47ED781B-B1DB-4C58-AF01-E14D97CE67C5}" srcOrd="1" destOrd="0" presId="urn:microsoft.com/office/officeart/2005/8/layout/bProcess3"/>
    <dgm:cxn modelId="{3FF815A4-9609-4198-A49A-4BADFF7A2186}" type="presOf" srcId="{C4089DA0-72AE-412F-985C-8E18846CD883}" destId="{2C68B89A-9A77-4187-BB23-3E44294E68A4}" srcOrd="0" destOrd="0" presId="urn:microsoft.com/office/officeart/2005/8/layout/bProcess3"/>
    <dgm:cxn modelId="{EE07C9A5-96D4-4B2B-B381-01EDA580DFB0}" type="presOf" srcId="{94881E3F-8ED6-4B61-8933-04ED79D20BD8}" destId="{232F1A73-13B2-4EF2-845A-B8F57CE8F85A}" srcOrd="0" destOrd="0" presId="urn:microsoft.com/office/officeart/2005/8/layout/bProcess3"/>
    <dgm:cxn modelId="{3FEC94AA-79A0-4F40-9E39-B07394FF95EE}" type="presOf" srcId="{9A658BDA-AFF5-403D-ABB8-E47023D412B9}" destId="{B1720F3C-1DD2-4733-A023-1A3B1CB096BA}" srcOrd="1" destOrd="0" presId="urn:microsoft.com/office/officeart/2005/8/layout/bProcess3"/>
    <dgm:cxn modelId="{EB2BF3AB-1D15-41FE-BDB9-EFB5F1B47E7D}" type="presOf" srcId="{1558C1E4-48FB-444F-B3FC-61BD20BBFFA7}" destId="{CACCA7ED-DAB7-427F-95B4-C7355D68D3C5}" srcOrd="0" destOrd="0" presId="urn:microsoft.com/office/officeart/2005/8/layout/bProcess3"/>
    <dgm:cxn modelId="{6497F2AD-0698-4845-A149-15679E400E21}" type="presOf" srcId="{60E481E5-1B22-42FD-9B9D-ECEC1857A69B}" destId="{D273765C-58D4-4441-ADC9-BC12EB8EE165}" srcOrd="0" destOrd="0" presId="urn:microsoft.com/office/officeart/2005/8/layout/bProcess3"/>
    <dgm:cxn modelId="{CF5E35B6-8953-4BFA-A3DC-15BFE6BC8BE2}" type="presOf" srcId="{8E45A5EF-3FE6-4B3F-A426-77866BED9C97}" destId="{8C69E92D-CB48-4E9C-BD84-9BCC217AA4A5}" srcOrd="1" destOrd="0" presId="urn:microsoft.com/office/officeart/2005/8/layout/bProcess3"/>
    <dgm:cxn modelId="{3231C3C0-9C5E-485F-8ED6-A57F75EC5B9B}" type="presOf" srcId="{26B29F41-4DCA-4863-B04D-74796097FC85}" destId="{B9927C87-EF4F-49E6-A3B7-FCA4AA154BE0}" srcOrd="1" destOrd="0" presId="urn:microsoft.com/office/officeart/2005/8/layout/bProcess3"/>
    <dgm:cxn modelId="{C8214AC3-0E58-4727-B0C9-F81F29571C41}" srcId="{103F0393-7F43-4996-84D5-28B78F347028}" destId="{62009B52-E47A-42D9-BED2-51FF3F363D0E}" srcOrd="3" destOrd="0" parTransId="{BE89A063-9327-4A2B-8506-F4DA2422AD88}" sibTransId="{9A658BDA-AFF5-403D-ABB8-E47023D412B9}"/>
    <dgm:cxn modelId="{930194C8-0DA5-4C2F-AD0D-D0E32EEC2791}" srcId="{103F0393-7F43-4996-84D5-28B78F347028}" destId="{60E481E5-1B22-42FD-9B9D-ECEC1857A69B}" srcOrd="4" destOrd="0" parTransId="{8AC44731-BAB2-419A-938A-665D5536667B}" sibTransId="{8E45A5EF-3FE6-4B3F-A426-77866BED9C97}"/>
    <dgm:cxn modelId="{F88206CC-13A4-4AA5-B96E-F2A4059ECB6E}" type="presOf" srcId="{FAE0E6B9-6790-4FDA-A5FF-B3A1A7BC6C99}" destId="{382A7E66-2BB8-4940-BA37-16BA38D7DCD4}" srcOrd="0" destOrd="0" presId="urn:microsoft.com/office/officeart/2005/8/layout/bProcess3"/>
    <dgm:cxn modelId="{001B79D4-9875-4C1D-AB7C-A75B73635433}" type="presOf" srcId="{62009B52-E47A-42D9-BED2-51FF3F363D0E}" destId="{E997E543-260D-49B7-81A0-7BF054E5206F}" srcOrd="0" destOrd="0" presId="urn:microsoft.com/office/officeart/2005/8/layout/bProcess3"/>
    <dgm:cxn modelId="{B04DCEDB-B001-4073-AA62-D7D188D8FAC1}" srcId="{103F0393-7F43-4996-84D5-28B78F347028}" destId="{02F36452-567A-4624-908A-9BCD1DA3A1BC}" srcOrd="5" destOrd="0" parTransId="{9B9BE69C-98EC-4342-91A6-352C085B7A7D}" sibTransId="{A8C71284-B9A2-4BB6-B47B-3E2A7D323595}"/>
    <dgm:cxn modelId="{DB118CE3-0AC4-492B-BA0F-36C7217731B3}" type="presOf" srcId="{9A658BDA-AFF5-403D-ABB8-E47023D412B9}" destId="{AC6E82F9-D55A-43A9-B4FD-8B372D1969B8}" srcOrd="0" destOrd="0" presId="urn:microsoft.com/office/officeart/2005/8/layout/bProcess3"/>
    <dgm:cxn modelId="{936AA7EA-4BEE-426C-B9CF-688D3D4CCD5B}" type="presOf" srcId="{A8C71284-B9A2-4BB6-B47B-3E2A7D323595}" destId="{D5006301-BF4D-47C2-AFB8-993DEF273F0C}" srcOrd="1" destOrd="0" presId="urn:microsoft.com/office/officeart/2005/8/layout/bProcess3"/>
    <dgm:cxn modelId="{90BFE9EE-50F4-41B5-8F22-3750DFE39C63}" type="presParOf" srcId="{6A22BC4D-A1AB-4C4B-B716-E247D7946367}" destId="{CACCA7ED-DAB7-427F-95B4-C7355D68D3C5}" srcOrd="0" destOrd="0" presId="urn:microsoft.com/office/officeart/2005/8/layout/bProcess3"/>
    <dgm:cxn modelId="{5979B2BA-F7B7-459D-966C-918B2138870A}" type="presParOf" srcId="{6A22BC4D-A1AB-4C4B-B716-E247D7946367}" destId="{30FE8D32-20A7-4827-9355-75EC2979E6C6}" srcOrd="1" destOrd="0" presId="urn:microsoft.com/office/officeart/2005/8/layout/bProcess3"/>
    <dgm:cxn modelId="{F03F3125-F011-4F00-8262-6084A82E1B42}" type="presParOf" srcId="{30FE8D32-20A7-4827-9355-75EC2979E6C6}" destId="{47ED781B-B1DB-4C58-AF01-E14D97CE67C5}" srcOrd="0" destOrd="0" presId="urn:microsoft.com/office/officeart/2005/8/layout/bProcess3"/>
    <dgm:cxn modelId="{20DBA3C3-CCDD-4B66-A700-E1591DEDB289}" type="presParOf" srcId="{6A22BC4D-A1AB-4C4B-B716-E247D7946367}" destId="{CA1BBF68-05DE-45C3-A905-2E3B659CDCA4}" srcOrd="2" destOrd="0" presId="urn:microsoft.com/office/officeart/2005/8/layout/bProcess3"/>
    <dgm:cxn modelId="{FED055F7-19F0-4D45-93D0-79AC4E33CBBD}" type="presParOf" srcId="{6A22BC4D-A1AB-4C4B-B716-E247D7946367}" destId="{4160C8B1-ED5C-412C-9B8D-8810A3CB22E3}" srcOrd="3" destOrd="0" presId="urn:microsoft.com/office/officeart/2005/8/layout/bProcess3"/>
    <dgm:cxn modelId="{CB15D620-2BF3-43EF-BBFA-631DBF42AD0F}" type="presParOf" srcId="{4160C8B1-ED5C-412C-9B8D-8810A3CB22E3}" destId="{B9927C87-EF4F-49E6-A3B7-FCA4AA154BE0}" srcOrd="0" destOrd="0" presId="urn:microsoft.com/office/officeart/2005/8/layout/bProcess3"/>
    <dgm:cxn modelId="{42E32DD7-BC1A-455E-B7AE-5426E7E04139}" type="presParOf" srcId="{6A22BC4D-A1AB-4C4B-B716-E247D7946367}" destId="{2C68B89A-9A77-4187-BB23-3E44294E68A4}" srcOrd="4" destOrd="0" presId="urn:microsoft.com/office/officeart/2005/8/layout/bProcess3"/>
    <dgm:cxn modelId="{3C8A18E3-30E2-4A7A-BDAD-43A35CCAD9A3}" type="presParOf" srcId="{6A22BC4D-A1AB-4C4B-B716-E247D7946367}" destId="{232F1A73-13B2-4EF2-845A-B8F57CE8F85A}" srcOrd="5" destOrd="0" presId="urn:microsoft.com/office/officeart/2005/8/layout/bProcess3"/>
    <dgm:cxn modelId="{E006C7A2-BE57-4D27-86E3-17994D6CAF7C}" type="presParOf" srcId="{232F1A73-13B2-4EF2-845A-B8F57CE8F85A}" destId="{B3FCC86A-BE33-4435-B33D-FE5220ABC39E}" srcOrd="0" destOrd="0" presId="urn:microsoft.com/office/officeart/2005/8/layout/bProcess3"/>
    <dgm:cxn modelId="{C5539C3C-A1AC-4B35-9CB7-5F868D0A5640}" type="presParOf" srcId="{6A22BC4D-A1AB-4C4B-B716-E247D7946367}" destId="{E997E543-260D-49B7-81A0-7BF054E5206F}" srcOrd="6" destOrd="0" presId="urn:microsoft.com/office/officeart/2005/8/layout/bProcess3"/>
    <dgm:cxn modelId="{E4683AD2-01D5-4E9E-B4E8-7EF433E51E7E}" type="presParOf" srcId="{6A22BC4D-A1AB-4C4B-B716-E247D7946367}" destId="{AC6E82F9-D55A-43A9-B4FD-8B372D1969B8}" srcOrd="7" destOrd="0" presId="urn:microsoft.com/office/officeart/2005/8/layout/bProcess3"/>
    <dgm:cxn modelId="{B11E480A-3FC1-4AE3-8B8B-1A98A0C32EBF}" type="presParOf" srcId="{AC6E82F9-D55A-43A9-B4FD-8B372D1969B8}" destId="{B1720F3C-1DD2-4733-A023-1A3B1CB096BA}" srcOrd="0" destOrd="0" presId="urn:microsoft.com/office/officeart/2005/8/layout/bProcess3"/>
    <dgm:cxn modelId="{AC99D9C6-FE06-4182-87EF-45F0E531582F}" type="presParOf" srcId="{6A22BC4D-A1AB-4C4B-B716-E247D7946367}" destId="{D273765C-58D4-4441-ADC9-BC12EB8EE165}" srcOrd="8" destOrd="0" presId="urn:microsoft.com/office/officeart/2005/8/layout/bProcess3"/>
    <dgm:cxn modelId="{B5ABF534-AC95-415A-AF59-A1894D30FE67}" type="presParOf" srcId="{6A22BC4D-A1AB-4C4B-B716-E247D7946367}" destId="{2866371E-A5FC-4CF8-8326-FF19D01E06DA}" srcOrd="9" destOrd="0" presId="urn:microsoft.com/office/officeart/2005/8/layout/bProcess3"/>
    <dgm:cxn modelId="{516114F2-CE2D-4050-B227-C0845E2489DA}" type="presParOf" srcId="{2866371E-A5FC-4CF8-8326-FF19D01E06DA}" destId="{8C69E92D-CB48-4E9C-BD84-9BCC217AA4A5}" srcOrd="0" destOrd="0" presId="urn:microsoft.com/office/officeart/2005/8/layout/bProcess3"/>
    <dgm:cxn modelId="{90549F2B-5C53-406E-A449-6594A7A2A3DF}" type="presParOf" srcId="{6A22BC4D-A1AB-4C4B-B716-E247D7946367}" destId="{375C74B3-D391-469B-ADEE-D643277BE058}" srcOrd="10" destOrd="0" presId="urn:microsoft.com/office/officeart/2005/8/layout/bProcess3"/>
    <dgm:cxn modelId="{86F73A9E-DB50-451D-892A-FCD6AD71F332}" type="presParOf" srcId="{6A22BC4D-A1AB-4C4B-B716-E247D7946367}" destId="{76C45B57-212F-4FB3-B57F-D50898B80B4A}" srcOrd="11" destOrd="0" presId="urn:microsoft.com/office/officeart/2005/8/layout/bProcess3"/>
    <dgm:cxn modelId="{2DA6A822-7116-4A76-8C12-74CA3C79CDD5}" type="presParOf" srcId="{76C45B57-212F-4FB3-B57F-D50898B80B4A}" destId="{D5006301-BF4D-47C2-AFB8-993DEF273F0C}" srcOrd="0" destOrd="0" presId="urn:microsoft.com/office/officeart/2005/8/layout/bProcess3"/>
    <dgm:cxn modelId="{5DC390F1-66C8-4C19-B8B3-2B1BDF883305}" type="presParOf" srcId="{6A22BC4D-A1AB-4C4B-B716-E247D7946367}" destId="{9ADE9BDA-885C-4615-8422-087EC8EE9049}" srcOrd="12" destOrd="0" presId="urn:microsoft.com/office/officeart/2005/8/layout/bProcess3"/>
    <dgm:cxn modelId="{4D5760DE-A777-4B19-B504-6409C39FA558}" type="presParOf" srcId="{6A22BC4D-A1AB-4C4B-B716-E247D7946367}" destId="{382A7E66-2BB8-4940-BA37-16BA38D7DCD4}" srcOrd="13" destOrd="0" presId="urn:microsoft.com/office/officeart/2005/8/layout/bProcess3"/>
    <dgm:cxn modelId="{403E4FDD-6D55-41E6-B5C6-FF2A98DE19C6}" type="presParOf" srcId="{382A7E66-2BB8-4940-BA37-16BA38D7DCD4}" destId="{46342DFA-185A-4CFD-AA4C-683F59BFF24A}" srcOrd="0" destOrd="0" presId="urn:microsoft.com/office/officeart/2005/8/layout/bProcess3"/>
    <dgm:cxn modelId="{8D232141-7709-4AA7-AD4B-00960AE1C955}" type="presParOf" srcId="{6A22BC4D-A1AB-4C4B-B716-E247D7946367}" destId="{5C82C272-8784-49D3-8000-52BF5A49C9AB}"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E8D32-20A7-4827-9355-75EC2979E6C6}">
      <dsp:nvSpPr>
        <dsp:cNvPr id="0" name=""/>
        <dsp:cNvSpPr/>
      </dsp:nvSpPr>
      <dsp:spPr>
        <a:xfrm>
          <a:off x="2652165" y="556312"/>
          <a:ext cx="429662" cy="91440"/>
        </a:xfrm>
        <a:custGeom>
          <a:avLst/>
          <a:gdLst/>
          <a:ahLst/>
          <a:cxnLst/>
          <a:rect l="0" t="0" r="0" b="0"/>
          <a:pathLst>
            <a:path>
              <a:moveTo>
                <a:pt x="0" y="45720"/>
              </a:moveTo>
              <a:lnTo>
                <a:pt x="429662"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5490" y="599731"/>
        <a:ext cx="23013" cy="4602"/>
      </dsp:txXfrm>
    </dsp:sp>
    <dsp:sp modelId="{CACCA7ED-DAB7-427F-95B4-C7355D68D3C5}">
      <dsp:nvSpPr>
        <dsp:cNvPr id="0" name=""/>
        <dsp:cNvSpPr/>
      </dsp:nvSpPr>
      <dsp:spPr>
        <a:xfrm>
          <a:off x="652822" y="1689"/>
          <a:ext cx="2001142" cy="12006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You submit grant in eGrants</a:t>
          </a:r>
        </a:p>
      </dsp:txBody>
      <dsp:txXfrm>
        <a:off x="652822" y="1689"/>
        <a:ext cx="2001142" cy="1200685"/>
      </dsp:txXfrm>
    </dsp:sp>
    <dsp:sp modelId="{4160C8B1-ED5C-412C-9B8D-8810A3CB22E3}">
      <dsp:nvSpPr>
        <dsp:cNvPr id="0" name=""/>
        <dsp:cNvSpPr/>
      </dsp:nvSpPr>
      <dsp:spPr>
        <a:xfrm>
          <a:off x="5113571" y="556312"/>
          <a:ext cx="429662" cy="91440"/>
        </a:xfrm>
        <a:custGeom>
          <a:avLst/>
          <a:gdLst/>
          <a:ahLst/>
          <a:cxnLst/>
          <a:rect l="0" t="0" r="0" b="0"/>
          <a:pathLst>
            <a:path>
              <a:moveTo>
                <a:pt x="0" y="45720"/>
              </a:moveTo>
              <a:lnTo>
                <a:pt x="429662"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6896" y="599731"/>
        <a:ext cx="23013" cy="4602"/>
      </dsp:txXfrm>
    </dsp:sp>
    <dsp:sp modelId="{CA1BBF68-05DE-45C3-A905-2E3B659CDCA4}">
      <dsp:nvSpPr>
        <dsp:cNvPr id="0" name=""/>
        <dsp:cNvSpPr/>
      </dsp:nvSpPr>
      <dsp:spPr>
        <a:xfrm>
          <a:off x="3114228" y="1689"/>
          <a:ext cx="2001142" cy="12006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Serve WA &amp; Grant Review Committee reviews and Serve WA Commission votes</a:t>
          </a:r>
        </a:p>
      </dsp:txBody>
      <dsp:txXfrm>
        <a:off x="3114228" y="1689"/>
        <a:ext cx="2001142" cy="1200685"/>
      </dsp:txXfrm>
    </dsp:sp>
    <dsp:sp modelId="{232F1A73-13B2-4EF2-845A-B8F57CE8F85A}">
      <dsp:nvSpPr>
        <dsp:cNvPr id="0" name=""/>
        <dsp:cNvSpPr/>
      </dsp:nvSpPr>
      <dsp:spPr>
        <a:xfrm>
          <a:off x="1653394" y="1200575"/>
          <a:ext cx="4922811" cy="429662"/>
        </a:xfrm>
        <a:custGeom>
          <a:avLst/>
          <a:gdLst/>
          <a:ahLst/>
          <a:cxnLst/>
          <a:rect l="0" t="0" r="0" b="0"/>
          <a:pathLst>
            <a:path>
              <a:moveTo>
                <a:pt x="4922811" y="0"/>
              </a:moveTo>
              <a:lnTo>
                <a:pt x="4922811" y="231931"/>
              </a:lnTo>
              <a:lnTo>
                <a:pt x="0" y="231931"/>
              </a:lnTo>
              <a:lnTo>
                <a:pt x="0" y="429662"/>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91192" y="1413105"/>
        <a:ext cx="247214" cy="4602"/>
      </dsp:txXfrm>
    </dsp:sp>
    <dsp:sp modelId="{2C68B89A-9A77-4187-BB23-3E44294E68A4}">
      <dsp:nvSpPr>
        <dsp:cNvPr id="0" name=""/>
        <dsp:cNvSpPr/>
      </dsp:nvSpPr>
      <dsp:spPr>
        <a:xfrm>
          <a:off x="5575634" y="1689"/>
          <a:ext cx="2001142" cy="12006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Serve WA clarification if selected</a:t>
          </a:r>
        </a:p>
      </dsp:txBody>
      <dsp:txXfrm>
        <a:off x="5575634" y="1689"/>
        <a:ext cx="2001142" cy="1200685"/>
      </dsp:txXfrm>
    </dsp:sp>
    <dsp:sp modelId="{AC6E82F9-D55A-43A9-B4FD-8B372D1969B8}">
      <dsp:nvSpPr>
        <dsp:cNvPr id="0" name=""/>
        <dsp:cNvSpPr/>
      </dsp:nvSpPr>
      <dsp:spPr>
        <a:xfrm>
          <a:off x="2652165" y="2217261"/>
          <a:ext cx="429662" cy="91440"/>
        </a:xfrm>
        <a:custGeom>
          <a:avLst/>
          <a:gdLst/>
          <a:ahLst/>
          <a:cxnLst/>
          <a:rect l="0" t="0" r="0" b="0"/>
          <a:pathLst>
            <a:path>
              <a:moveTo>
                <a:pt x="0" y="45720"/>
              </a:moveTo>
              <a:lnTo>
                <a:pt x="429662"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5490" y="2260680"/>
        <a:ext cx="23013" cy="4602"/>
      </dsp:txXfrm>
    </dsp:sp>
    <dsp:sp modelId="{E997E543-260D-49B7-81A0-7BF054E5206F}">
      <dsp:nvSpPr>
        <dsp:cNvPr id="0" name=""/>
        <dsp:cNvSpPr/>
      </dsp:nvSpPr>
      <dsp:spPr>
        <a:xfrm>
          <a:off x="652822" y="1662638"/>
          <a:ext cx="2001142" cy="12006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Submitted to AmeriCorps</a:t>
          </a:r>
        </a:p>
      </dsp:txBody>
      <dsp:txXfrm>
        <a:off x="652822" y="1662638"/>
        <a:ext cx="2001142" cy="1200685"/>
      </dsp:txXfrm>
    </dsp:sp>
    <dsp:sp modelId="{2866371E-A5FC-4CF8-8326-FF19D01E06DA}">
      <dsp:nvSpPr>
        <dsp:cNvPr id="0" name=""/>
        <dsp:cNvSpPr/>
      </dsp:nvSpPr>
      <dsp:spPr>
        <a:xfrm>
          <a:off x="5113571" y="2217261"/>
          <a:ext cx="429662" cy="91440"/>
        </a:xfrm>
        <a:custGeom>
          <a:avLst/>
          <a:gdLst/>
          <a:ahLst/>
          <a:cxnLst/>
          <a:rect l="0" t="0" r="0" b="0"/>
          <a:pathLst>
            <a:path>
              <a:moveTo>
                <a:pt x="0" y="45720"/>
              </a:moveTo>
              <a:lnTo>
                <a:pt x="429662"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6896" y="2260680"/>
        <a:ext cx="23013" cy="4602"/>
      </dsp:txXfrm>
    </dsp:sp>
    <dsp:sp modelId="{D273765C-58D4-4441-ADC9-BC12EB8EE165}">
      <dsp:nvSpPr>
        <dsp:cNvPr id="0" name=""/>
        <dsp:cNvSpPr/>
      </dsp:nvSpPr>
      <dsp:spPr>
        <a:xfrm>
          <a:off x="3114228" y="1662638"/>
          <a:ext cx="2001142" cy="12006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AmeriCorps </a:t>
          </a:r>
        </a:p>
        <a:p>
          <a:pPr marL="0" lvl="0" indent="0" algn="ctr" defTabSz="622300">
            <a:lnSpc>
              <a:spcPct val="90000"/>
            </a:lnSpc>
            <a:spcBef>
              <a:spcPct val="0"/>
            </a:spcBef>
            <a:spcAft>
              <a:spcPct val="35000"/>
            </a:spcAft>
            <a:buNone/>
          </a:pPr>
          <a:r>
            <a:rPr lang="en-US" sz="1400" kern="1200" dirty="0"/>
            <a:t>reviews</a:t>
          </a:r>
        </a:p>
      </dsp:txBody>
      <dsp:txXfrm>
        <a:off x="3114228" y="1662638"/>
        <a:ext cx="2001142" cy="1200685"/>
      </dsp:txXfrm>
    </dsp:sp>
    <dsp:sp modelId="{76C45B57-212F-4FB3-B57F-D50898B80B4A}">
      <dsp:nvSpPr>
        <dsp:cNvPr id="0" name=""/>
        <dsp:cNvSpPr/>
      </dsp:nvSpPr>
      <dsp:spPr>
        <a:xfrm>
          <a:off x="1653394" y="2861524"/>
          <a:ext cx="4922811" cy="429662"/>
        </a:xfrm>
        <a:custGeom>
          <a:avLst/>
          <a:gdLst/>
          <a:ahLst/>
          <a:cxnLst/>
          <a:rect l="0" t="0" r="0" b="0"/>
          <a:pathLst>
            <a:path>
              <a:moveTo>
                <a:pt x="4922811" y="0"/>
              </a:moveTo>
              <a:lnTo>
                <a:pt x="4922811" y="231931"/>
              </a:lnTo>
              <a:lnTo>
                <a:pt x="0" y="231931"/>
              </a:lnTo>
              <a:lnTo>
                <a:pt x="0" y="429662"/>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91192" y="3074054"/>
        <a:ext cx="247214" cy="4602"/>
      </dsp:txXfrm>
    </dsp:sp>
    <dsp:sp modelId="{375C74B3-D391-469B-ADEE-D643277BE058}">
      <dsp:nvSpPr>
        <dsp:cNvPr id="0" name=""/>
        <dsp:cNvSpPr/>
      </dsp:nvSpPr>
      <dsp:spPr>
        <a:xfrm>
          <a:off x="5575634" y="1662638"/>
          <a:ext cx="2001142" cy="12006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AmeriCorps clarification if selected </a:t>
          </a:r>
        </a:p>
      </dsp:txBody>
      <dsp:txXfrm>
        <a:off x="5575634" y="1662638"/>
        <a:ext cx="2001142" cy="1200685"/>
      </dsp:txXfrm>
    </dsp:sp>
    <dsp:sp modelId="{382A7E66-2BB8-4940-BA37-16BA38D7DCD4}">
      <dsp:nvSpPr>
        <dsp:cNvPr id="0" name=""/>
        <dsp:cNvSpPr/>
      </dsp:nvSpPr>
      <dsp:spPr>
        <a:xfrm>
          <a:off x="2652165" y="3878210"/>
          <a:ext cx="429662" cy="91440"/>
        </a:xfrm>
        <a:custGeom>
          <a:avLst/>
          <a:gdLst/>
          <a:ahLst/>
          <a:cxnLst/>
          <a:rect l="0" t="0" r="0" b="0"/>
          <a:pathLst>
            <a:path>
              <a:moveTo>
                <a:pt x="0" y="45720"/>
              </a:moveTo>
              <a:lnTo>
                <a:pt x="429662"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5490" y="3921628"/>
        <a:ext cx="23013" cy="4602"/>
      </dsp:txXfrm>
    </dsp:sp>
    <dsp:sp modelId="{9ADE9BDA-885C-4615-8422-087EC8EE9049}">
      <dsp:nvSpPr>
        <dsp:cNvPr id="0" name=""/>
        <dsp:cNvSpPr/>
      </dsp:nvSpPr>
      <dsp:spPr>
        <a:xfrm>
          <a:off x="652822" y="3323587"/>
          <a:ext cx="2001142" cy="12006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Awards made</a:t>
          </a:r>
        </a:p>
      </dsp:txBody>
      <dsp:txXfrm>
        <a:off x="652822" y="3323587"/>
        <a:ext cx="2001142" cy="1200685"/>
      </dsp:txXfrm>
    </dsp:sp>
    <dsp:sp modelId="{5C82C272-8784-49D3-8000-52BF5A49C9AB}">
      <dsp:nvSpPr>
        <dsp:cNvPr id="0" name=""/>
        <dsp:cNvSpPr/>
      </dsp:nvSpPr>
      <dsp:spPr>
        <a:xfrm>
          <a:off x="3114228" y="3323587"/>
          <a:ext cx="4462548" cy="12006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You get a program and AmeriCorps members to help your organization and community!!!</a:t>
          </a:r>
        </a:p>
        <a:p>
          <a:pPr marL="0" lvl="0" indent="0" algn="ctr" defTabSz="622300">
            <a:lnSpc>
              <a:spcPct val="90000"/>
            </a:lnSpc>
            <a:spcBef>
              <a:spcPct val="0"/>
            </a:spcBef>
            <a:spcAft>
              <a:spcPct val="35000"/>
            </a:spcAft>
            <a:buNone/>
          </a:pPr>
          <a:r>
            <a:rPr lang="en-US" sz="1400" kern="1200" dirty="0"/>
            <a:t>(Operational Grant)</a:t>
          </a:r>
        </a:p>
      </dsp:txBody>
      <dsp:txXfrm>
        <a:off x="3114228" y="3323587"/>
        <a:ext cx="4462548" cy="120068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1839B86-9F9E-4E97-866D-F43BDA50C3AF}" type="datetimeFigureOut">
              <a:rPr lang="en-US" smtClean="0"/>
              <a:t>1/9/2024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16A8366-BC13-425E-9FA6-35C7150E6104}" type="slidenum">
              <a:rPr lang="en-US" smtClean="0"/>
              <a:t>‹#›</a:t>
            </a:fld>
            <a:endParaRPr lang="en-US" dirty="0"/>
          </a:p>
        </p:txBody>
      </p:sp>
    </p:spTree>
    <p:extLst>
      <p:ext uri="{BB962C8B-B14F-4D97-AF65-F5344CB8AC3E}">
        <p14:creationId xmlns:p14="http://schemas.microsoft.com/office/powerpoint/2010/main" val="1088774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5A70410-65A1-4ECB-BD0B-D75141B9817E}" type="datetimeFigureOut">
              <a:rPr lang="en-US" smtClean="0"/>
              <a:t>1/9/2024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B79CA4D-B437-4CC8-8C97-13BE905D52C5}" type="slidenum">
              <a:rPr lang="en-US" smtClean="0"/>
              <a:t>‹#›</a:t>
            </a:fld>
            <a:endParaRPr lang="en-US" dirty="0"/>
          </a:p>
        </p:txBody>
      </p:sp>
    </p:spTree>
    <p:extLst>
      <p:ext uri="{BB962C8B-B14F-4D97-AF65-F5344CB8AC3E}">
        <p14:creationId xmlns:p14="http://schemas.microsoft.com/office/powerpoint/2010/main" val="1863596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gcc02.safelinks.protection.outlook.com/?url=https%3A%2F%2Fservewashington.wa.gov%2F&amp;data=04%7C01%7Crobyn.harris%40ofm.wa.gov%7Cc302e4e1529840458fc908d99fbf0f04%7C11d0e217264e400a8ba057dcc127d72d%7C0%7C0%7C637716465199691539%7CUnknown%7CTWFpbGZsb3d8eyJWIjoiMC4wLjAwMDAiLCJQIjoiV2luMzIiLCJBTiI6Ik1haWwiLCJXVCI6Mn0%3D%7C1000&amp;sdata=k%2BJz7IeKYo9NsFQW7%2B24%2FLgEEp6ez%2BnMXnXy%2B7CKsQs%3D&amp;reserved=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(Think through host/presenter/tech/chat/video off/mute on/recording/announce closed caption if available/music upon entry.)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Music https://www.youtube.com/watch?v=p2C3ckrBUyU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Read before recording, then record and post in chat…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rgbClr val="FF0000"/>
                </a:solidFill>
                <a:effectLst/>
                <a:latin typeface="Calibri" panose="020F0502020204030204" pitchFamily="34" charset="0"/>
                <a:ea typeface="Calibri" panose="020F0502020204030204" pitchFamily="34" charset="0"/>
              </a:rPr>
              <a:t>The law requires consent prior to recording a person’s participation in an event. </a:t>
            </a:r>
            <a:r>
              <a:rPr lang="en-US" sz="1200" i="1" dirty="0">
                <a:effectLst/>
                <a:latin typeface="Calibri" panose="020F0502020204030204" pitchFamily="34" charset="0"/>
                <a:ea typeface="Calibri" panose="020F0502020204030204" pitchFamily="34" charset="0"/>
              </a:rPr>
              <a:t>Please be advised that your image will be captured and recorded during the videoconference.  Your participation in this videoconference equals consent to be recorded as required by law. We will be publishing this video on our website located at </a:t>
            </a:r>
            <a:r>
              <a:rPr lang="en-US" sz="1200" i="1" u="sng" dirty="0">
                <a:solidFill>
                  <a:srgbClr val="0563C1"/>
                </a:solidFill>
                <a:effectLst/>
                <a:latin typeface="Calibri" panose="020F0502020204030204" pitchFamily="34" charset="0"/>
                <a:ea typeface="Calibri" panose="020F0502020204030204" pitchFamily="34" charset="0"/>
                <a:hlinkClick r:id="rId3"/>
              </a:rPr>
              <a:t>servewashington.wa.gov</a:t>
            </a:r>
            <a:r>
              <a:rPr lang="en-US" sz="1200" i="1" dirty="0">
                <a:effectLst/>
                <a:latin typeface="Calibri" panose="020F0502020204030204" pitchFamily="34" charset="0"/>
                <a:ea typeface="Calibri" panose="020F0502020204030204" pitchFamily="34" charset="0"/>
              </a:rPr>
              <a:t>. </a:t>
            </a:r>
            <a:r>
              <a:rPr lang="en-US" sz="1200" i="1" dirty="0">
                <a:solidFill>
                  <a:srgbClr val="FF0000"/>
                </a:solidFill>
                <a:effectLst/>
                <a:latin typeface="Calibri" panose="020F0502020204030204" pitchFamily="34" charset="0"/>
                <a:ea typeface="Calibri" panose="020F0502020204030204" pitchFamily="34" charset="0"/>
              </a:rPr>
              <a:t>If you do not consent to being recorded but choose to participate</a:t>
            </a:r>
            <a:r>
              <a:rPr lang="en-US" sz="1200" i="1" dirty="0">
                <a:effectLst/>
                <a:latin typeface="Calibri" panose="020F0502020204030204" pitchFamily="34" charset="0"/>
                <a:ea typeface="Calibri" panose="020F0502020204030204" pitchFamily="34" charset="0"/>
              </a:rPr>
              <a:t>, please turn your camera off and use the chat feature to interact with the speakers.</a:t>
            </a:r>
            <a:r>
              <a:rPr lang="en-US" sz="1200" i="1" dirty="0">
                <a:solidFill>
                  <a:srgbClr val="575757"/>
                </a:solidFill>
                <a:effectLst/>
                <a:latin typeface="Helvetica Neue"/>
                <a:ea typeface="Calibri" panose="020F0502020204030204" pitchFamily="34" charset="0"/>
              </a:rPr>
              <a:t> </a:t>
            </a:r>
            <a:r>
              <a:rPr lang="en-US" sz="1200" i="1" dirty="0">
                <a:solidFill>
                  <a:srgbClr val="FF0000"/>
                </a:solidFill>
                <a:effectLst/>
                <a:latin typeface="Calibri" panose="020F0502020204030204" pitchFamily="34" charset="0"/>
                <a:ea typeface="Calibri" panose="020F0502020204030204" pitchFamily="34" charset="0"/>
              </a:rPr>
              <a:t>You may also disconnect now.</a:t>
            </a:r>
            <a:endParaRPr lang="en-US" sz="1200" dirty="0">
              <a:effectLst/>
              <a:latin typeface="Calibri" panose="020F0502020204030204" pitchFamily="34" charset="0"/>
              <a:ea typeface="Calibri" panose="020F0502020204030204"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1069975" rtl="0" eaLnBrk="1" fontAlgn="base" latinLnBrk="0" hangingPunct="1">
              <a:lnSpc>
                <a:spcPct val="100000"/>
              </a:lnSpc>
              <a:spcBef>
                <a:spcPct val="0"/>
              </a:spcBef>
              <a:spcAft>
                <a:spcPct val="0"/>
              </a:spcAft>
              <a:buClrTx/>
              <a:buSzTx/>
              <a:buFontTx/>
              <a:buNone/>
              <a:tabLst/>
              <a:defRPr/>
            </a:pPr>
            <a:fld id="{391B5DB6-0FBC-4088-8927-6ECF99F59B0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1069975"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47555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could guide them to the RFGA TTA recording if of value.</a:t>
            </a:r>
          </a:p>
        </p:txBody>
      </p:sp>
      <p:sp>
        <p:nvSpPr>
          <p:cNvPr id="4" name="Slide Number Placeholder 3"/>
          <p:cNvSpPr>
            <a:spLocks noGrp="1"/>
          </p:cNvSpPr>
          <p:nvPr>
            <p:ph type="sldNum" sz="quarter" idx="5"/>
          </p:nvPr>
        </p:nvSpPr>
        <p:spPr/>
        <p:txBody>
          <a:bodyPr/>
          <a:lstStyle/>
          <a:p>
            <a:fld id="{3B79CA4D-B437-4CC8-8C97-13BE905D52C5}" type="slidenum">
              <a:rPr lang="en-US" smtClean="0"/>
              <a:t>10</a:t>
            </a:fld>
            <a:endParaRPr lang="en-US" dirty="0"/>
          </a:p>
        </p:txBody>
      </p:sp>
    </p:spTree>
    <p:extLst>
      <p:ext uri="{BB962C8B-B14F-4D97-AF65-F5344CB8AC3E}">
        <p14:creationId xmlns:p14="http://schemas.microsoft.com/office/powerpoint/2010/main" val="769562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r>
              <a:rPr lang="en-US" baseline="0" dirty="0"/>
              <a:t>Most likely for you and your executive leadership as your organization continues on this journey…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9CA4D-B437-4CC8-8C97-13BE905D52C5}"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778445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Go over slide.  </a:t>
            </a:r>
          </a:p>
          <a:p>
            <a:endParaRPr lang="en-US" dirty="0"/>
          </a:p>
          <a:p>
            <a:r>
              <a:rPr lang="en-US" dirty="0"/>
              <a:t>Planning grants are all cost-reimbursable (current) so you know</a:t>
            </a:r>
            <a:r>
              <a:rPr lang="en-US" baseline="0" dirty="0"/>
              <a:t> what that looks like</a:t>
            </a:r>
            <a:r>
              <a:rPr lang="en-US" dirty="0"/>
              <a:t>.  Most planning grants will be required to apply as cost-reimbursement under first operational grant unless already established</a:t>
            </a:r>
            <a:r>
              <a:rPr lang="en-US" baseline="0" dirty="0"/>
              <a:t> as a fixed amount subgrantee (in another grant process such as state or national).  Not going to talk much about fixed (its essentially straight forward in the application instructions and doesn’t apply to many planning grants or new grants).  Also, fixed may look attractive but always two sides and most subgrantees “build up” to becoming fixed because of the associated autonomy, as well as requires high enrollment and retention to draw down funds.</a:t>
            </a:r>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12</a:t>
            </a:fld>
            <a:endParaRPr lang="en-US" dirty="0"/>
          </a:p>
        </p:txBody>
      </p:sp>
    </p:spTree>
    <p:extLst>
      <p:ext uri="{BB962C8B-B14F-4D97-AF65-F5344CB8AC3E}">
        <p14:creationId xmlns:p14="http://schemas.microsoft.com/office/powerpoint/2010/main" val="2241302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Go over slide. </a:t>
            </a:r>
            <a:r>
              <a:rPr lang="en-US" i="0" dirty="0"/>
              <a:t>Planning grants are not part of the equation, only operational years</a:t>
            </a:r>
            <a:endParaRPr lang="en-US" i="1" dirty="0"/>
          </a:p>
        </p:txBody>
      </p:sp>
      <p:sp>
        <p:nvSpPr>
          <p:cNvPr id="4" name="Slide Number Placeholder 3"/>
          <p:cNvSpPr>
            <a:spLocks noGrp="1"/>
          </p:cNvSpPr>
          <p:nvPr>
            <p:ph type="sldNum" sz="quarter" idx="10"/>
          </p:nvPr>
        </p:nvSpPr>
        <p:spPr/>
        <p:txBody>
          <a:bodyPr/>
          <a:lstStyle/>
          <a:p>
            <a:fld id="{3B79CA4D-B437-4CC8-8C97-13BE905D52C5}" type="slidenum">
              <a:rPr lang="en-US" smtClean="0"/>
              <a:t>13</a:t>
            </a:fld>
            <a:endParaRPr lang="en-US" dirty="0"/>
          </a:p>
        </p:txBody>
      </p:sp>
    </p:spTree>
    <p:extLst>
      <p:ext uri="{BB962C8B-B14F-4D97-AF65-F5344CB8AC3E}">
        <p14:creationId xmlns:p14="http://schemas.microsoft.com/office/powerpoint/2010/main" val="1619084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Go over</a:t>
            </a:r>
            <a:r>
              <a:rPr lang="en-US" i="1" baseline="0" dirty="0"/>
              <a:t> slide.  Make a point to see that the federal share does not cover operating costs, may not even cover full member costs depending on program design.</a:t>
            </a:r>
          </a:p>
          <a:p>
            <a:endParaRPr lang="en-US" baseline="0" dirty="0"/>
          </a:p>
          <a:p>
            <a:r>
              <a:rPr lang="en-US" baseline="0" dirty="0"/>
              <a:t>Money should not drive program design; community need should drive whether member roles are FT or PT.</a:t>
            </a:r>
          </a:p>
          <a:p>
            <a:r>
              <a:rPr lang="en-US" baseline="0" dirty="0"/>
              <a:t>W</a:t>
            </a:r>
            <a:r>
              <a:rPr lang="en-US" dirty="0"/>
              <a:t>e</a:t>
            </a:r>
            <a:r>
              <a:rPr lang="en-US" baseline="0" dirty="0"/>
              <a:t> hear from successful AC programs that per member (1 FT MSY) it is often $30-40,000 for total operating costs (cash!).  Must have substantial cash match to run these programs. The federal share varies by grant opportunity.  </a:t>
            </a:r>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14</a:t>
            </a:fld>
            <a:endParaRPr lang="en-US" dirty="0"/>
          </a:p>
        </p:txBody>
      </p:sp>
    </p:spTree>
    <p:extLst>
      <p:ext uri="{BB962C8B-B14F-4D97-AF65-F5344CB8AC3E}">
        <p14:creationId xmlns:p14="http://schemas.microsoft.com/office/powerpoint/2010/main" val="3434980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verbally give example of 80% used in Handbook</a:t>
            </a:r>
          </a:p>
          <a:p>
            <a:endParaRPr lang="en-US" dirty="0"/>
          </a:p>
          <a:p>
            <a:r>
              <a:rPr lang="en-US" dirty="0"/>
              <a:t>RFGA will also tell you required minimum and maximums.  Programs then make a determination within the range of the federal allowances.  </a:t>
            </a:r>
          </a:p>
        </p:txBody>
      </p:sp>
      <p:sp>
        <p:nvSpPr>
          <p:cNvPr id="4" name="Slide Number Placeholder 3"/>
          <p:cNvSpPr>
            <a:spLocks noGrp="1"/>
          </p:cNvSpPr>
          <p:nvPr>
            <p:ph type="sldNum" sz="quarter" idx="10"/>
          </p:nvPr>
        </p:nvSpPr>
        <p:spPr/>
        <p:txBody>
          <a:bodyPr/>
          <a:lstStyle/>
          <a:p>
            <a:fld id="{3B79CA4D-B437-4CC8-8C97-13BE905D52C5}" type="slidenum">
              <a:rPr lang="en-US" smtClean="0"/>
              <a:t>15</a:t>
            </a:fld>
            <a:endParaRPr lang="en-US" dirty="0"/>
          </a:p>
        </p:txBody>
      </p:sp>
    </p:spTree>
    <p:extLst>
      <p:ext uri="{BB962C8B-B14F-4D97-AF65-F5344CB8AC3E}">
        <p14:creationId xmlns:p14="http://schemas.microsoft.com/office/powerpoint/2010/main" val="3152479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Bit of a jump in recent years.  Due to programs working on fund development to better support a more livable wage (though still very low in comparison to employment).  </a:t>
            </a:r>
            <a:r>
              <a:rPr lang="en-US" b="1" dirty="0"/>
              <a:t>Jenny, is the workbook far enough along to re-evaluate for PY22 example – when I looked it was definitely higher again this year and should be reflected here if possible?</a:t>
            </a:r>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16</a:t>
            </a:fld>
            <a:endParaRPr lang="en-US" dirty="0"/>
          </a:p>
        </p:txBody>
      </p:sp>
    </p:spTree>
    <p:extLst>
      <p:ext uri="{BB962C8B-B14F-4D97-AF65-F5344CB8AC3E}">
        <p14:creationId xmlns:p14="http://schemas.microsoft.com/office/powerpoint/2010/main" val="1126626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Logistics</a:t>
            </a:r>
            <a:r>
              <a:rPr lang="en-US" baseline="0" dirty="0"/>
              <a:t> for building the budget.  </a:t>
            </a:r>
          </a:p>
          <a:p>
            <a:endParaRPr lang="en-US" baseline="0" dirty="0"/>
          </a:p>
          <a:p>
            <a:r>
              <a:rPr lang="en-US" i="1" baseline="0" dirty="0"/>
              <a:t>Go over slide.</a:t>
            </a:r>
            <a:endParaRPr lang="en-US" i="1" dirty="0"/>
          </a:p>
        </p:txBody>
      </p:sp>
      <p:sp>
        <p:nvSpPr>
          <p:cNvPr id="4" name="Slide Number Placeholder 3"/>
          <p:cNvSpPr>
            <a:spLocks noGrp="1"/>
          </p:cNvSpPr>
          <p:nvPr>
            <p:ph type="sldNum" sz="quarter" idx="10"/>
          </p:nvPr>
        </p:nvSpPr>
        <p:spPr/>
        <p:txBody>
          <a:bodyPr/>
          <a:lstStyle/>
          <a:p>
            <a:fld id="{3B79CA4D-B437-4CC8-8C97-13BE905D52C5}" type="slidenum">
              <a:rPr lang="en-US" smtClean="0"/>
              <a:t>17</a:t>
            </a:fld>
            <a:endParaRPr lang="en-US" dirty="0"/>
          </a:p>
        </p:txBody>
      </p:sp>
    </p:spTree>
    <p:extLst>
      <p:ext uri="{BB962C8B-B14F-4D97-AF65-F5344CB8AC3E}">
        <p14:creationId xmlns:p14="http://schemas.microsoft.com/office/powerpoint/2010/main" val="36174373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look familiar (same as planning grant), but with added sections to be used for operational grants, such as, member costs.  </a:t>
            </a:r>
          </a:p>
          <a:p>
            <a:endParaRPr lang="en-US" dirty="0"/>
          </a:p>
          <a:p>
            <a:r>
              <a:rPr lang="en-US" i="1" dirty="0"/>
              <a:t>Go over each.  Then</a:t>
            </a:r>
            <a:r>
              <a:rPr lang="en-US" i="1" baseline="0" dirty="0"/>
              <a:t> address living allowance and health care.  </a:t>
            </a:r>
            <a:r>
              <a:rPr lang="en-US" i="0" baseline="0" dirty="0"/>
              <a:t>I’m never quite sure when to bring up the requirements for living allowance and health care. So I decided to throw it in with budget and will revisit with member benefits in the future.  The law states you only have to provide a living allowance and health care for full-time members.  However, we say that with caution.  Is it more attractive financially to use a part-time model and not incur these costs, yes, but there are other things to consider, such as attracting people to serve, providing benefits consistently and fairly and that are ethical.  Your program design should drive the model of full-time or part-time, not the budget, but if you land on part-time, you should consider what member benefits you will provide.    </a:t>
            </a:r>
            <a:endParaRPr lang="en-US" i="1" dirty="0"/>
          </a:p>
          <a:p>
            <a:endParaRPr lang="en-US" dirty="0"/>
          </a:p>
          <a:p>
            <a:r>
              <a:rPr lang="en-US" dirty="0"/>
              <a:t>Template (including descriptions) to be sent, along with budget checklist.  </a:t>
            </a:r>
          </a:p>
        </p:txBody>
      </p:sp>
      <p:sp>
        <p:nvSpPr>
          <p:cNvPr id="4" name="Slide Number Placeholder 3"/>
          <p:cNvSpPr>
            <a:spLocks noGrp="1"/>
          </p:cNvSpPr>
          <p:nvPr>
            <p:ph type="sldNum" sz="quarter" idx="10"/>
          </p:nvPr>
        </p:nvSpPr>
        <p:spPr/>
        <p:txBody>
          <a:bodyPr/>
          <a:lstStyle/>
          <a:p>
            <a:fld id="{3B79CA4D-B437-4CC8-8C97-13BE905D52C5}" type="slidenum">
              <a:rPr lang="en-US" smtClean="0"/>
              <a:t>18</a:t>
            </a:fld>
            <a:endParaRPr lang="en-US" dirty="0"/>
          </a:p>
        </p:txBody>
      </p:sp>
    </p:spTree>
    <p:extLst>
      <p:ext uri="{BB962C8B-B14F-4D97-AF65-F5344CB8AC3E}">
        <p14:creationId xmlns:p14="http://schemas.microsoft.com/office/powerpoint/2010/main" val="1420832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Go over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CFR 200.306</a:t>
            </a:r>
            <a:r>
              <a:rPr lang="en-US" baseline="0" dirty="0"/>
              <a:t>  (5) </a:t>
            </a:r>
            <a:r>
              <a:rPr lang="en-US" dirty="0"/>
              <a:t>Are not paid by the Federal Government under another Federal award, except where the Federal statute authorizing a program specifically provides that Federal funds made available for such program can be applied to matching or cost sharing requirements of other Federal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If you would like a standardized letter from Serve WA in support of fund development, please let me know.</a:t>
            </a:r>
          </a:p>
          <a:p>
            <a:endParaRPr lang="en-US" dirty="0"/>
          </a:p>
          <a:p>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19</a:t>
            </a:fld>
            <a:endParaRPr lang="en-US" dirty="0"/>
          </a:p>
        </p:txBody>
      </p:sp>
    </p:spTree>
    <p:extLst>
      <p:ext uri="{BB962C8B-B14F-4D97-AF65-F5344CB8AC3E}">
        <p14:creationId xmlns:p14="http://schemas.microsoft.com/office/powerpoint/2010/main" val="251731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a:t>
            </a:r>
          </a:p>
          <a:p>
            <a:r>
              <a:rPr lang="en-US" dirty="0"/>
              <a:t>Next will be a discussion on member benefits, eligibility, and national service criminal history criminal history checks on Feb 8</a:t>
            </a:r>
            <a:r>
              <a:rPr lang="en-US" baseline="30000" dirty="0"/>
              <a:t>th</a:t>
            </a:r>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2</a:t>
            </a:fld>
            <a:endParaRPr lang="en-US" dirty="0"/>
          </a:p>
        </p:txBody>
      </p:sp>
    </p:spTree>
    <p:extLst>
      <p:ext uri="{BB962C8B-B14F-4D97-AF65-F5344CB8AC3E}">
        <p14:creationId xmlns:p14="http://schemas.microsoft.com/office/powerpoint/2010/main" val="3552459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21</a:t>
            </a:fld>
            <a:endParaRPr lang="en-US" dirty="0"/>
          </a:p>
        </p:txBody>
      </p:sp>
    </p:spTree>
    <p:extLst>
      <p:ext uri="{BB962C8B-B14F-4D97-AF65-F5344CB8AC3E}">
        <p14:creationId xmlns:p14="http://schemas.microsoft.com/office/powerpoint/2010/main" val="3352349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as last time now focusing on the final questions of the first quarter</a:t>
            </a:r>
          </a:p>
        </p:txBody>
      </p:sp>
      <p:sp>
        <p:nvSpPr>
          <p:cNvPr id="4" name="Slide Number Placeholder 3"/>
          <p:cNvSpPr>
            <a:spLocks noGrp="1"/>
          </p:cNvSpPr>
          <p:nvPr>
            <p:ph type="sldNum" sz="quarter" idx="10"/>
          </p:nvPr>
        </p:nvSpPr>
        <p:spPr/>
        <p:txBody>
          <a:bodyPr/>
          <a:lstStyle/>
          <a:p>
            <a:fld id="{3B79CA4D-B437-4CC8-8C97-13BE905D52C5}" type="slidenum">
              <a:rPr lang="en-US" smtClean="0"/>
              <a:t>3</a:t>
            </a:fld>
            <a:endParaRPr lang="en-US" dirty="0"/>
          </a:p>
        </p:txBody>
      </p:sp>
    </p:spTree>
    <p:extLst>
      <p:ext uri="{BB962C8B-B14F-4D97-AF65-F5344CB8AC3E}">
        <p14:creationId xmlns:p14="http://schemas.microsoft.com/office/powerpoint/2010/main" val="1703354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Introduced in orientation,</a:t>
            </a:r>
            <a:r>
              <a:rPr lang="en-US" baseline="0" dirty="0"/>
              <a:t> revisit.  </a:t>
            </a:r>
          </a:p>
          <a:p>
            <a:r>
              <a:rPr lang="en-US" i="1" baseline="0" dirty="0"/>
              <a:t>Cover definitions on slide.  </a:t>
            </a:r>
            <a:r>
              <a:rPr lang="en-US" baseline="0" dirty="0"/>
              <a:t>We take the NOFO and interpret that for WA applicants, the application uses a combination of the NOFO and RFGA (and other supplemental documents).  Comp=300mil, Form=4mil.</a:t>
            </a:r>
          </a:p>
          <a:p>
            <a:endParaRPr lang="en-US" baseline="0" dirty="0"/>
          </a:p>
          <a:p>
            <a:r>
              <a:rPr lang="en-US" i="1" baseline="0" dirty="0"/>
              <a:t>Cover next opportunities on slide. </a:t>
            </a:r>
            <a:r>
              <a:rPr lang="en-US" i="0" baseline="0" dirty="0"/>
              <a:t>Most years look like this.  Serve WA runs two competitions, each year, for the next program year.</a:t>
            </a:r>
          </a:p>
        </p:txBody>
      </p:sp>
      <p:sp>
        <p:nvSpPr>
          <p:cNvPr id="4" name="Slide Number Placeholder 3"/>
          <p:cNvSpPr>
            <a:spLocks noGrp="1"/>
          </p:cNvSpPr>
          <p:nvPr>
            <p:ph type="sldNum" sz="quarter" idx="10"/>
          </p:nvPr>
        </p:nvSpPr>
        <p:spPr/>
        <p:txBody>
          <a:bodyPr/>
          <a:lstStyle/>
          <a:p>
            <a:fld id="{3B79CA4D-B437-4CC8-8C97-13BE905D52C5}" type="slidenum">
              <a:rPr lang="en-US" smtClean="0"/>
              <a:t>4</a:t>
            </a:fld>
            <a:endParaRPr lang="en-US" dirty="0"/>
          </a:p>
        </p:txBody>
      </p:sp>
    </p:spTree>
    <p:extLst>
      <p:ext uri="{BB962C8B-B14F-4D97-AF65-F5344CB8AC3E}">
        <p14:creationId xmlns:p14="http://schemas.microsoft.com/office/powerpoint/2010/main" val="3628103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B79CA4D-B437-4CC8-8C97-13BE905D52C5}" type="slidenum">
              <a:rPr lang="en-US" smtClean="0"/>
              <a:t>5</a:t>
            </a:fld>
            <a:endParaRPr lang="en-US" dirty="0"/>
          </a:p>
        </p:txBody>
      </p:sp>
    </p:spTree>
    <p:extLst>
      <p:ext uri="{BB962C8B-B14F-4D97-AF65-F5344CB8AC3E}">
        <p14:creationId xmlns:p14="http://schemas.microsoft.com/office/powerpoint/2010/main" val="302223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matter when you apply…General flow of RFGA Process. </a:t>
            </a:r>
            <a:r>
              <a:rPr lang="en-US" i="1" dirty="0"/>
              <a:t>Go</a:t>
            </a:r>
            <a:r>
              <a:rPr lang="en-US" i="1" baseline="0" dirty="0"/>
              <a:t> over slide. </a:t>
            </a:r>
            <a:r>
              <a:rPr lang="en-US" i="0" baseline="0" dirty="0"/>
              <a:t>Fall Competitive process 8-9 months; spring Formula process 4-5 months – both with periods of “wait time.”</a:t>
            </a:r>
            <a:r>
              <a:rPr lang="en-US" i="1" baseline="0" dirty="0"/>
              <a:t>  </a:t>
            </a:r>
          </a:p>
          <a:p>
            <a:endParaRPr lang="en-US" i="1" baseline="0" dirty="0"/>
          </a:p>
          <a:p>
            <a:r>
              <a:rPr lang="en-US" baseline="0" dirty="0"/>
              <a:t>However, before you can submit, there is a lot of work to do…</a:t>
            </a:r>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6</a:t>
            </a:fld>
            <a:endParaRPr lang="en-US" dirty="0"/>
          </a:p>
        </p:txBody>
      </p:sp>
    </p:spTree>
    <p:extLst>
      <p:ext uri="{BB962C8B-B14F-4D97-AF65-F5344CB8AC3E}">
        <p14:creationId xmlns:p14="http://schemas.microsoft.com/office/powerpoint/2010/main" val="2173318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a:t>
            </a:r>
            <a:r>
              <a:rPr lang="en-US" baseline="0" dirty="0"/>
              <a:t> overview of what to look for.  Dive into narratives and budget today.  Performance measures previous call.  </a:t>
            </a:r>
            <a:r>
              <a:rPr lang="en-US" i="1" baseline="0" dirty="0"/>
              <a:t>Go over slide.</a:t>
            </a:r>
          </a:p>
          <a:p>
            <a:endParaRPr lang="en-US" i="1" baseline="0" dirty="0"/>
          </a:p>
          <a:p>
            <a:r>
              <a:rPr lang="en-US" i="0" baseline="0" dirty="0"/>
              <a:t>Quite paperwork heavy; both a federal and state process.  </a:t>
            </a:r>
            <a:r>
              <a:rPr lang="en-US" i="0" baseline="0" dirty="0">
                <a:sym typeface="Wingdings" panose="05000000000000000000" pitchFamily="2" charset="2"/>
              </a:rPr>
              <a:t></a:t>
            </a:r>
            <a:endParaRPr lang="en-US" i="0" dirty="0"/>
          </a:p>
        </p:txBody>
      </p:sp>
      <p:sp>
        <p:nvSpPr>
          <p:cNvPr id="4" name="Slide Number Placeholder 3"/>
          <p:cNvSpPr>
            <a:spLocks noGrp="1"/>
          </p:cNvSpPr>
          <p:nvPr>
            <p:ph type="sldNum" sz="quarter" idx="10"/>
          </p:nvPr>
        </p:nvSpPr>
        <p:spPr/>
        <p:txBody>
          <a:bodyPr/>
          <a:lstStyle/>
          <a:p>
            <a:fld id="{3B79CA4D-B437-4CC8-8C97-13BE905D52C5}" type="slidenum">
              <a:rPr lang="en-US" smtClean="0"/>
              <a:t>7</a:t>
            </a:fld>
            <a:endParaRPr lang="en-US" dirty="0"/>
          </a:p>
        </p:txBody>
      </p:sp>
    </p:spTree>
    <p:extLst>
      <p:ext uri="{BB962C8B-B14F-4D97-AF65-F5344CB8AC3E}">
        <p14:creationId xmlns:p14="http://schemas.microsoft.com/office/powerpoint/2010/main" val="2284423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a:t>Go over slide.</a:t>
            </a:r>
          </a:p>
          <a:p>
            <a:endParaRPr lang="en-US" baseline="0" dirty="0"/>
          </a:p>
          <a:p>
            <a:r>
              <a:rPr lang="en-US" baseline="0" dirty="0"/>
              <a:t>For example…</a:t>
            </a:r>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8</a:t>
            </a:fld>
            <a:endParaRPr lang="en-US" dirty="0"/>
          </a:p>
        </p:txBody>
      </p:sp>
    </p:spTree>
    <p:extLst>
      <p:ext uri="{BB962C8B-B14F-4D97-AF65-F5344CB8AC3E}">
        <p14:creationId xmlns:p14="http://schemas.microsoft.com/office/powerpoint/2010/main" val="619185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79CA4D-B437-4CC8-8C97-13BE905D52C5}" type="slidenum">
              <a:rPr lang="en-US" smtClean="0"/>
              <a:t>9</a:t>
            </a:fld>
            <a:endParaRPr lang="en-US" dirty="0"/>
          </a:p>
        </p:txBody>
      </p:sp>
    </p:spTree>
    <p:extLst>
      <p:ext uri="{BB962C8B-B14F-4D97-AF65-F5344CB8AC3E}">
        <p14:creationId xmlns:p14="http://schemas.microsoft.com/office/powerpoint/2010/main" val="34970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1/9/2024</a:t>
            </a:fld>
            <a:endParaRPr lang="en-US" dirty="0"/>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1/9/2024</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s://servewashington.wa.gov/funding-opportunities/eligibility-organizational-readines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servewashington.wa.gov/sites/default/files/public/grant/servewa_supplemental_informational.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ivingwage.mit.edu/states/53/location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cfr.gov/current/title-2/subtitle-A/chapter-II/part-200?toc=1"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8208"/>
            <a:ext cx="6550944" cy="2252161"/>
          </a:xfrm>
        </p:spPr>
        <p:txBody>
          <a:bodyPr/>
          <a:lstStyle/>
          <a:p>
            <a:pPr>
              <a:defRPr/>
            </a:pPr>
            <a:r>
              <a:rPr lang="en-US" sz="4737" dirty="0"/>
              <a:t>Planning Grants – </a:t>
            </a:r>
            <a:br>
              <a:rPr lang="en-US" sz="3474" dirty="0"/>
            </a:br>
            <a:r>
              <a:rPr lang="en-US" sz="3474" dirty="0"/>
              <a:t>Grant Making &amp; Budgeting</a:t>
            </a:r>
          </a:p>
        </p:txBody>
      </p:sp>
      <p:sp>
        <p:nvSpPr>
          <p:cNvPr id="3" name="Subtitle 2"/>
          <p:cNvSpPr>
            <a:spLocks noGrp="1"/>
          </p:cNvSpPr>
          <p:nvPr>
            <p:ph type="subTitle" idx="1"/>
          </p:nvPr>
        </p:nvSpPr>
        <p:spPr>
          <a:xfrm>
            <a:off x="685800" y="3950368"/>
            <a:ext cx="7086600" cy="2602831"/>
          </a:xfrm>
        </p:spPr>
        <p:txBody>
          <a:bodyPr>
            <a:normAutofit/>
          </a:bodyPr>
          <a:lstStyle/>
          <a:p>
            <a:pPr>
              <a:defRPr/>
            </a:pPr>
            <a:r>
              <a:rPr lang="en-US" dirty="0"/>
              <a:t>January 11, 2024</a:t>
            </a:r>
          </a:p>
          <a:p>
            <a:pPr>
              <a:defRPr/>
            </a:pPr>
            <a:r>
              <a:rPr lang="en-US" dirty="0"/>
              <a:t>10am – 12pm</a:t>
            </a:r>
          </a:p>
          <a:p>
            <a:pPr>
              <a:defRPr/>
            </a:pPr>
            <a:endParaRPr lang="en-US" dirty="0"/>
          </a:p>
          <a:p>
            <a:pPr>
              <a:defRPr/>
            </a:pPr>
            <a:r>
              <a:rPr lang="en-US" dirty="0">
                <a:solidFill>
                  <a:schemeClr val="tx1"/>
                </a:solidFill>
              </a:rPr>
              <a:t>Please sign-in via the chat box:</a:t>
            </a:r>
          </a:p>
          <a:p>
            <a:pPr marL="297792" indent="-297792">
              <a:buFont typeface="Arial" panose="020B0604020202020204" pitchFamily="34" charset="0"/>
              <a:buChar char="•"/>
              <a:defRPr/>
            </a:pPr>
            <a:r>
              <a:rPr lang="en-US" dirty="0">
                <a:solidFill>
                  <a:schemeClr val="tx1"/>
                </a:solidFill>
              </a:rPr>
              <a:t>Organization/Program</a:t>
            </a:r>
          </a:p>
          <a:p>
            <a:pPr marL="297792" indent="-297792">
              <a:buFont typeface="Arial" panose="020B0604020202020204" pitchFamily="34" charset="0"/>
              <a:buChar char="•"/>
              <a:defRPr/>
            </a:pPr>
            <a:r>
              <a:rPr lang="en-US" dirty="0">
                <a:solidFill>
                  <a:schemeClr val="tx1"/>
                </a:solidFill>
              </a:rPr>
              <a:t>Name(s)</a:t>
            </a:r>
          </a:p>
          <a:p>
            <a:pPr marL="297792" indent="-297792">
              <a:buFont typeface="Arial" panose="020B0604020202020204" pitchFamily="34" charset="0"/>
              <a:buChar char="•"/>
              <a:defRPr/>
            </a:pPr>
            <a:r>
              <a:rPr lang="en-US" dirty="0">
                <a:solidFill>
                  <a:schemeClr val="tx1"/>
                </a:solidFill>
              </a:rPr>
              <a:t>What travel destination is on your wish list?</a:t>
            </a:r>
          </a:p>
        </p:txBody>
      </p:sp>
      <p:pic>
        <p:nvPicPr>
          <p:cNvPr id="5" name="Picture 4" descr="Logo&#10;&#10;Description automatically generated">
            <a:extLst>
              <a:ext uri="{FF2B5EF4-FFF2-40B4-BE49-F238E27FC236}">
                <a16:creationId xmlns:a16="http://schemas.microsoft.com/office/drawing/2014/main" id="{B28CFC89-6067-40FB-B67C-D98E9FBF30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922" y="378745"/>
            <a:ext cx="7086600" cy="1937585"/>
          </a:xfrm>
          <a:prstGeom prst="rect">
            <a:avLst/>
          </a:prstGeom>
        </p:spPr>
      </p:pic>
    </p:spTree>
    <p:extLst>
      <p:ext uri="{BB962C8B-B14F-4D97-AF65-F5344CB8AC3E}">
        <p14:creationId xmlns:p14="http://schemas.microsoft.com/office/powerpoint/2010/main" val="1212550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5" name="Picture 2" descr="C:\Users\robynh\AppData\Local\Microsoft\Windows\Temporary Internet Files\Content.IE5\4ZTNS3YW\question-mar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905000"/>
            <a:ext cx="4419600" cy="4419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69B4D75-C361-4F99-9C6C-E05D06133E41}"/>
              </a:ext>
            </a:extLst>
          </p:cNvPr>
          <p:cNvPicPr>
            <a:picLocks noChangeAspect="1"/>
          </p:cNvPicPr>
          <p:nvPr/>
        </p:nvPicPr>
        <p:blipFill>
          <a:blip r:embed="rId4"/>
          <a:stretch>
            <a:fillRect/>
          </a:stretch>
        </p:blipFill>
        <p:spPr>
          <a:xfrm>
            <a:off x="8458200" y="5499652"/>
            <a:ext cx="685800" cy="689517"/>
          </a:xfrm>
          <a:prstGeom prst="rect">
            <a:avLst/>
          </a:prstGeom>
        </p:spPr>
      </p:pic>
    </p:spTree>
    <p:extLst>
      <p:ext uri="{BB962C8B-B14F-4D97-AF65-F5344CB8AC3E}">
        <p14:creationId xmlns:p14="http://schemas.microsoft.com/office/powerpoint/2010/main" val="144408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lstStyle/>
          <a:p>
            <a:r>
              <a:rPr lang="en-US" dirty="0"/>
              <a:t>Resource(s)</a:t>
            </a:r>
          </a:p>
        </p:txBody>
      </p:sp>
      <p:sp>
        <p:nvSpPr>
          <p:cNvPr id="6" name="Content Placeholder 5"/>
          <p:cNvSpPr>
            <a:spLocks noGrp="1"/>
          </p:cNvSpPr>
          <p:nvPr>
            <p:ph idx="1"/>
          </p:nvPr>
        </p:nvSpPr>
        <p:spPr>
          <a:xfrm>
            <a:off x="457200" y="1600200"/>
            <a:ext cx="7620000" cy="4800600"/>
          </a:xfrm>
        </p:spPr>
        <p:txBody>
          <a:bodyPr>
            <a:normAutofit/>
          </a:bodyPr>
          <a:lstStyle/>
          <a:p>
            <a:r>
              <a:rPr lang="en-US" dirty="0"/>
              <a:t>Not sure about applying for an operational grant!?</a:t>
            </a:r>
          </a:p>
          <a:p>
            <a:r>
              <a:rPr lang="en-US" dirty="0"/>
              <a:t>Check out our Organizational Readiness page…</a:t>
            </a:r>
          </a:p>
          <a:p>
            <a:endParaRPr lang="en-US" dirty="0"/>
          </a:p>
          <a:p>
            <a:r>
              <a:rPr lang="en-US" dirty="0">
                <a:hlinkClick r:id="rId3"/>
              </a:rPr>
              <a:t>https://servewashington.wa.gov/funding-opportunities/eligibility-organizational-readiness</a:t>
            </a:r>
            <a:r>
              <a:rPr lang="en-US" dirty="0"/>
              <a:t> </a:t>
            </a:r>
          </a:p>
          <a:p>
            <a:endParaRPr lang="en-US" dirty="0"/>
          </a:p>
          <a:p>
            <a:pPr lvl="1"/>
            <a:r>
              <a:rPr lang="en-US" dirty="0"/>
              <a:t>AmeriCorps Readiness Assessment</a:t>
            </a:r>
          </a:p>
          <a:p>
            <a:pPr lvl="1"/>
            <a:r>
              <a:rPr lang="en-US" dirty="0"/>
              <a:t>Navigating National Services Resource Flow Chart</a:t>
            </a:r>
          </a:p>
          <a:p>
            <a:pPr lvl="1"/>
            <a:r>
              <a:rPr lang="en-US" dirty="0">
                <a:hlinkClick r:id="rId4"/>
              </a:rPr>
              <a:t>Serve WA AmeriCorps Supplemental Information</a:t>
            </a:r>
            <a:endParaRPr lang="en-US" dirty="0"/>
          </a:p>
        </p:txBody>
      </p:sp>
      <p:pic>
        <p:nvPicPr>
          <p:cNvPr id="5" name="Picture 4">
            <a:extLst>
              <a:ext uri="{FF2B5EF4-FFF2-40B4-BE49-F238E27FC236}">
                <a16:creationId xmlns:a16="http://schemas.microsoft.com/office/drawing/2014/main" id="{BD0CE8E5-C3EF-459F-8241-1DC41D6E4BFC}"/>
              </a:ext>
            </a:extLst>
          </p:cNvPr>
          <p:cNvPicPr>
            <a:picLocks noChangeAspect="1"/>
          </p:cNvPicPr>
          <p:nvPr/>
        </p:nvPicPr>
        <p:blipFill>
          <a:blip r:embed="rId5"/>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593093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Budget</a:t>
            </a:r>
          </a:p>
        </p:txBody>
      </p:sp>
      <p:sp>
        <p:nvSpPr>
          <p:cNvPr id="6" name="Content Placeholder 5"/>
          <p:cNvSpPr>
            <a:spLocks noGrp="1"/>
          </p:cNvSpPr>
          <p:nvPr>
            <p:ph idx="1"/>
          </p:nvPr>
        </p:nvSpPr>
        <p:spPr>
          <a:xfrm>
            <a:off x="457200" y="1295400"/>
            <a:ext cx="7620000" cy="5456238"/>
          </a:xfrm>
        </p:spPr>
        <p:txBody>
          <a:bodyPr>
            <a:normAutofit/>
          </a:bodyPr>
          <a:lstStyle/>
          <a:p>
            <a:r>
              <a:rPr lang="en-US" dirty="0"/>
              <a:t>Budget Instructions can be found in the AmeriCorps Application Instructions</a:t>
            </a:r>
          </a:p>
          <a:p>
            <a:r>
              <a:rPr lang="en-US" dirty="0"/>
              <a:t>Excel Budget Tool provided for work outside of eGrants</a:t>
            </a:r>
          </a:p>
          <a:p>
            <a:r>
              <a:rPr lang="en-US" dirty="0"/>
              <a:t>Two Budget Types (Financial Agreement)</a:t>
            </a:r>
          </a:p>
          <a:p>
            <a:pPr lvl="1"/>
            <a:r>
              <a:rPr lang="en-US" dirty="0"/>
              <a:t>Cost-Reimbursement</a:t>
            </a:r>
          </a:p>
          <a:p>
            <a:pPr lvl="2"/>
            <a:r>
              <a:rPr lang="en-US" dirty="0"/>
              <a:t>New applicants</a:t>
            </a:r>
          </a:p>
          <a:p>
            <a:pPr lvl="2"/>
            <a:r>
              <a:rPr lang="en-US" dirty="0"/>
              <a:t>Detailed, Line-Item budget</a:t>
            </a:r>
          </a:p>
          <a:p>
            <a:pPr lvl="2"/>
            <a:r>
              <a:rPr lang="en-US" dirty="0"/>
              <a:t>Reimbursement based on actual expenditures</a:t>
            </a:r>
          </a:p>
          <a:p>
            <a:pPr lvl="2"/>
            <a:r>
              <a:rPr lang="en-US" dirty="0"/>
              <a:t>Match required/reported</a:t>
            </a:r>
          </a:p>
          <a:p>
            <a:pPr lvl="1"/>
            <a:r>
              <a:rPr lang="en-US" dirty="0"/>
              <a:t>Fixed Amount</a:t>
            </a:r>
          </a:p>
          <a:p>
            <a:pPr lvl="2"/>
            <a:r>
              <a:rPr lang="en-US" dirty="0"/>
              <a:t>Long standing grantees OR those that can prove successful history for consideration</a:t>
            </a:r>
          </a:p>
          <a:p>
            <a:pPr lvl="2"/>
            <a:r>
              <a:rPr lang="en-US" dirty="0"/>
              <a:t>Budget based on cost per MSY</a:t>
            </a:r>
          </a:p>
          <a:p>
            <a:pPr lvl="2"/>
            <a:r>
              <a:rPr lang="en-US" dirty="0"/>
              <a:t>Reimbursement based on actual members enrolled</a:t>
            </a:r>
          </a:p>
          <a:p>
            <a:pPr lvl="2"/>
            <a:r>
              <a:rPr lang="en-US" dirty="0"/>
              <a:t>No match required/reported (though still necessary to operate)</a:t>
            </a:r>
          </a:p>
        </p:txBody>
      </p:sp>
      <p:pic>
        <p:nvPicPr>
          <p:cNvPr id="5" name="Picture 4">
            <a:extLst>
              <a:ext uri="{FF2B5EF4-FFF2-40B4-BE49-F238E27FC236}">
                <a16:creationId xmlns:a16="http://schemas.microsoft.com/office/drawing/2014/main" id="{D52D9518-BCD1-4D84-8529-6DE1B0FB450A}"/>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512401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Cost-Reimbursement Budget</a:t>
            </a:r>
          </a:p>
        </p:txBody>
      </p:sp>
      <p:sp>
        <p:nvSpPr>
          <p:cNvPr id="6" name="Content Placeholder 5"/>
          <p:cNvSpPr>
            <a:spLocks noGrp="1"/>
          </p:cNvSpPr>
          <p:nvPr>
            <p:ph idx="1"/>
          </p:nvPr>
        </p:nvSpPr>
        <p:spPr>
          <a:xfrm>
            <a:off x="457200" y="1295400"/>
            <a:ext cx="7620000" cy="2143918"/>
          </a:xfrm>
        </p:spPr>
        <p:txBody>
          <a:bodyPr>
            <a:normAutofit/>
          </a:bodyPr>
          <a:lstStyle/>
          <a:p>
            <a:pPr marL="114300" indent="0">
              <a:buNone/>
            </a:pPr>
            <a:r>
              <a:rPr lang="en-US" dirty="0"/>
              <a:t>Match Requirement</a:t>
            </a:r>
          </a:p>
          <a:p>
            <a:r>
              <a:rPr lang="en-US" dirty="0"/>
              <a:t>Cash or In-Kind</a:t>
            </a:r>
          </a:p>
          <a:p>
            <a:r>
              <a:rPr lang="en-US" dirty="0"/>
              <a:t>Minimum grantee share is 24% for the first 3 years. Overall grantee share increases gradually beginning in Year 4 to 26% and 50% by the 10th year of funding,</a:t>
            </a:r>
            <a:r>
              <a:rPr lang="en-US" b="1" dirty="0"/>
              <a:t> if awarded. </a:t>
            </a:r>
            <a:r>
              <a:rPr lang="en-US" dirty="0"/>
              <a:t>	</a:t>
            </a:r>
          </a:p>
          <a:p>
            <a:pPr marL="114300" indent="0">
              <a:buNone/>
            </a:pPr>
            <a:endParaRPr lang="en-US" dirty="0"/>
          </a:p>
        </p:txBody>
      </p:sp>
      <p:pic>
        <p:nvPicPr>
          <p:cNvPr id="3" name="Picture 2"/>
          <p:cNvPicPr>
            <a:picLocks noChangeAspect="1"/>
          </p:cNvPicPr>
          <p:nvPr/>
        </p:nvPicPr>
        <p:blipFill>
          <a:blip r:embed="rId3"/>
          <a:stretch>
            <a:fillRect/>
          </a:stretch>
        </p:blipFill>
        <p:spPr>
          <a:xfrm>
            <a:off x="-152400" y="3581400"/>
            <a:ext cx="9439275" cy="1085850"/>
          </a:xfrm>
          <a:prstGeom prst="rect">
            <a:avLst/>
          </a:prstGeom>
        </p:spPr>
      </p:pic>
      <p:sp>
        <p:nvSpPr>
          <p:cNvPr id="8" name="Content Placeholder 5"/>
          <p:cNvSpPr txBox="1">
            <a:spLocks/>
          </p:cNvSpPr>
          <p:nvPr/>
        </p:nvSpPr>
        <p:spPr>
          <a:xfrm>
            <a:off x="457200" y="4840287"/>
            <a:ext cx="7620000" cy="1981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a:t>Actual cash match needed may be higher; highly dependent on program design.</a:t>
            </a:r>
          </a:p>
          <a:p>
            <a:r>
              <a:rPr lang="en-US" dirty="0"/>
              <a:t>Public/Private partnership; grants are not intended to be solely funded by Federal Government.	</a:t>
            </a:r>
          </a:p>
          <a:p>
            <a:pPr marL="114300" indent="0">
              <a:buFont typeface="Arial" pitchFamily="34" charset="0"/>
              <a:buNone/>
            </a:pPr>
            <a:endParaRPr lang="en-US" dirty="0"/>
          </a:p>
        </p:txBody>
      </p:sp>
      <p:pic>
        <p:nvPicPr>
          <p:cNvPr id="7" name="Picture 6">
            <a:extLst>
              <a:ext uri="{FF2B5EF4-FFF2-40B4-BE49-F238E27FC236}">
                <a16:creationId xmlns:a16="http://schemas.microsoft.com/office/drawing/2014/main" id="{414A8284-B056-4DCA-A8D2-5AF2C88F2464}"/>
              </a:ext>
            </a:extLst>
          </p:cNvPr>
          <p:cNvPicPr>
            <a:picLocks noChangeAspect="1"/>
          </p:cNvPicPr>
          <p:nvPr/>
        </p:nvPicPr>
        <p:blipFill>
          <a:blip r:embed="rId4"/>
          <a:stretch>
            <a:fillRect/>
          </a:stretch>
        </p:blipFill>
        <p:spPr>
          <a:xfrm>
            <a:off x="8458200" y="5486128"/>
            <a:ext cx="685800" cy="689517"/>
          </a:xfrm>
          <a:prstGeom prst="rect">
            <a:avLst/>
          </a:prstGeom>
        </p:spPr>
      </p:pic>
    </p:spTree>
    <p:extLst>
      <p:ext uri="{BB962C8B-B14F-4D97-AF65-F5344CB8AC3E}">
        <p14:creationId xmlns:p14="http://schemas.microsoft.com/office/powerpoint/2010/main" val="55198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Cost-Reimbursement Budget</a:t>
            </a:r>
          </a:p>
        </p:txBody>
      </p:sp>
      <p:sp>
        <p:nvSpPr>
          <p:cNvPr id="6" name="Content Placeholder 5"/>
          <p:cNvSpPr>
            <a:spLocks noGrp="1"/>
          </p:cNvSpPr>
          <p:nvPr>
            <p:ph idx="1"/>
          </p:nvPr>
        </p:nvSpPr>
        <p:spPr>
          <a:xfrm>
            <a:off x="457200" y="1295400"/>
            <a:ext cx="7620000" cy="5181600"/>
          </a:xfrm>
        </p:spPr>
        <p:txBody>
          <a:bodyPr>
            <a:normAutofit/>
          </a:bodyPr>
          <a:lstStyle/>
          <a:p>
            <a:pPr marL="114300" indent="0">
              <a:buNone/>
            </a:pPr>
            <a:r>
              <a:rPr lang="en-US" dirty="0"/>
              <a:t>Federal Share</a:t>
            </a:r>
            <a:endParaRPr lang="en-US" b="1" dirty="0"/>
          </a:p>
          <a:p>
            <a:r>
              <a:rPr lang="en-US" b="1" dirty="0"/>
              <a:t>FY23 </a:t>
            </a:r>
            <a:r>
              <a:rPr lang="en-US" dirty="0"/>
              <a:t>maximum Federal Share is $23,000 per MSY.</a:t>
            </a:r>
          </a:p>
          <a:p>
            <a:r>
              <a:rPr lang="en-US" dirty="0"/>
              <a:t>Remember, an MSY is equal to 1 FT AmeriCorps Member.  (If using less than FT, pay attention to actual MSY.)</a:t>
            </a:r>
          </a:p>
          <a:p>
            <a:pPr lvl="1"/>
            <a:r>
              <a:rPr lang="en-US" dirty="0"/>
              <a:t>20 FT Members = 20 MSY = max $460,000</a:t>
            </a:r>
          </a:p>
          <a:p>
            <a:pPr lvl="1"/>
            <a:r>
              <a:rPr lang="en-US" dirty="0"/>
              <a:t>20 HT Members = 10 MSY = max $230,000</a:t>
            </a:r>
          </a:p>
          <a:p>
            <a:r>
              <a:rPr lang="en-US" dirty="0"/>
              <a:t>The federal share can be competitive, only ask for the maximum if necessary.  That said, new programs are often funded at the maximum cost/</a:t>
            </a:r>
            <a:r>
              <a:rPr lang="en-US" dirty="0" err="1"/>
              <a:t>msy</a:t>
            </a:r>
            <a:r>
              <a:rPr lang="en-US" dirty="0"/>
              <a:t>.</a:t>
            </a:r>
          </a:p>
          <a:p>
            <a:endParaRPr lang="en-US" dirty="0"/>
          </a:p>
          <a:p>
            <a:pPr marL="114300" indent="0">
              <a:buNone/>
            </a:pPr>
            <a:r>
              <a:rPr lang="en-US" dirty="0"/>
              <a:t>Required Member Costs</a:t>
            </a:r>
          </a:p>
          <a:p>
            <a:r>
              <a:rPr lang="en-US" b="1" dirty="0"/>
              <a:t>FY23 </a:t>
            </a:r>
            <a:r>
              <a:rPr lang="en-US" dirty="0"/>
              <a:t>living allowance for FT is $17,600-$35,200.</a:t>
            </a:r>
          </a:p>
          <a:p>
            <a:r>
              <a:rPr lang="en-US" dirty="0"/>
              <a:t>…plus benefits, healthcare, etc.</a:t>
            </a:r>
          </a:p>
          <a:p>
            <a:pPr marL="114300" indent="0">
              <a:buNone/>
            </a:pPr>
            <a:endParaRPr lang="en-US" dirty="0"/>
          </a:p>
        </p:txBody>
      </p:sp>
      <p:pic>
        <p:nvPicPr>
          <p:cNvPr id="5" name="Picture 4">
            <a:extLst>
              <a:ext uri="{FF2B5EF4-FFF2-40B4-BE49-F238E27FC236}">
                <a16:creationId xmlns:a16="http://schemas.microsoft.com/office/drawing/2014/main" id="{C36BC4F7-C65B-4140-9FA3-29659CB562C3}"/>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364506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Living Allowance</a:t>
            </a:r>
          </a:p>
        </p:txBody>
      </p:sp>
      <p:sp>
        <p:nvSpPr>
          <p:cNvPr id="6" name="Content Placeholder 5"/>
          <p:cNvSpPr>
            <a:spLocks noGrp="1"/>
          </p:cNvSpPr>
          <p:nvPr>
            <p:ph idx="1"/>
          </p:nvPr>
        </p:nvSpPr>
        <p:spPr>
          <a:xfrm>
            <a:off x="457200" y="1295400"/>
            <a:ext cx="7620000" cy="5181600"/>
          </a:xfrm>
        </p:spPr>
        <p:txBody>
          <a:bodyPr>
            <a:normAutofit/>
          </a:bodyPr>
          <a:lstStyle/>
          <a:p>
            <a:r>
              <a:rPr lang="en-US" dirty="0"/>
              <a:t>NOT a wage </a:t>
            </a:r>
          </a:p>
          <a:p>
            <a:pPr lvl="1"/>
            <a:r>
              <a:rPr lang="en-US" i="1" dirty="0"/>
              <a:t>Can base the living allowance on livable wage!</a:t>
            </a:r>
          </a:p>
          <a:p>
            <a:r>
              <a:rPr lang="en-US" dirty="0"/>
              <a:t>NOT paid hourly</a:t>
            </a:r>
          </a:p>
          <a:p>
            <a:pPr lvl="1"/>
            <a:r>
              <a:rPr lang="en-US" i="1" dirty="0"/>
              <a:t>Can base the living allowance on similar minimum hourly rates!</a:t>
            </a:r>
          </a:p>
          <a:p>
            <a:pPr lvl="1"/>
            <a:r>
              <a:rPr lang="en-US" i="1" dirty="0"/>
              <a:t>Pay continues uninterrupted while in-service, not tied to number of hours or leave time, programs can develop policies on pro-rated pay periods if service ends or begins in the middle of a pay period and </a:t>
            </a:r>
            <a:r>
              <a:rPr lang="en-US" i="1" dirty="0" err="1"/>
              <a:t>zero-hour</a:t>
            </a:r>
            <a:r>
              <a:rPr lang="en-US" i="1" dirty="0"/>
              <a:t> pay periods.</a:t>
            </a:r>
          </a:p>
          <a:p>
            <a:pPr lvl="1"/>
            <a:endParaRPr lang="en-US" i="1" dirty="0"/>
          </a:p>
          <a:p>
            <a:r>
              <a:rPr lang="en-US" dirty="0"/>
              <a:t>Intended to support individuals in meeting basic needs during service.  </a:t>
            </a:r>
          </a:p>
          <a:p>
            <a:pPr lvl="1"/>
            <a:r>
              <a:rPr lang="en-US" i="1" dirty="0"/>
              <a:t>One example, you may want to consider the </a:t>
            </a:r>
            <a:r>
              <a:rPr lang="en-US" i="1" dirty="0">
                <a:hlinkClick r:id="rId3"/>
              </a:rPr>
              <a:t>cost of living </a:t>
            </a:r>
            <a:r>
              <a:rPr lang="en-US" i="1" dirty="0"/>
              <a:t>when determining the living allowance.</a:t>
            </a:r>
          </a:p>
        </p:txBody>
      </p:sp>
      <p:pic>
        <p:nvPicPr>
          <p:cNvPr id="5" name="Picture 4">
            <a:extLst>
              <a:ext uri="{FF2B5EF4-FFF2-40B4-BE49-F238E27FC236}">
                <a16:creationId xmlns:a16="http://schemas.microsoft.com/office/drawing/2014/main" id="{C36BC4F7-C65B-4140-9FA3-29659CB562C3}"/>
              </a:ext>
            </a:extLst>
          </p:cNvPr>
          <p:cNvPicPr>
            <a:picLocks noChangeAspect="1"/>
          </p:cNvPicPr>
          <p:nvPr/>
        </p:nvPicPr>
        <p:blipFill>
          <a:blip r:embed="rId4"/>
          <a:stretch>
            <a:fillRect/>
          </a:stretch>
        </p:blipFill>
        <p:spPr>
          <a:xfrm>
            <a:off x="8458200" y="5499652"/>
            <a:ext cx="685800" cy="689517"/>
          </a:xfrm>
          <a:prstGeom prst="rect">
            <a:avLst/>
          </a:prstGeom>
        </p:spPr>
      </p:pic>
    </p:spTree>
    <p:extLst>
      <p:ext uri="{BB962C8B-B14F-4D97-AF65-F5344CB8AC3E}">
        <p14:creationId xmlns:p14="http://schemas.microsoft.com/office/powerpoint/2010/main" val="3779231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Living Allowance</a:t>
            </a:r>
          </a:p>
        </p:txBody>
      </p:sp>
      <p:sp>
        <p:nvSpPr>
          <p:cNvPr id="6" name="Content Placeholder 5"/>
          <p:cNvSpPr>
            <a:spLocks noGrp="1"/>
          </p:cNvSpPr>
          <p:nvPr>
            <p:ph idx="1"/>
          </p:nvPr>
        </p:nvSpPr>
        <p:spPr>
          <a:xfrm>
            <a:off x="457200" y="1295400"/>
            <a:ext cx="7620000" cy="5181600"/>
          </a:xfrm>
        </p:spPr>
        <p:txBody>
          <a:bodyPr>
            <a:normAutofit/>
          </a:bodyPr>
          <a:lstStyle/>
          <a:p>
            <a:pPr marL="114300" indent="0">
              <a:buNone/>
            </a:pPr>
            <a:endParaRPr lang="en-US" dirty="0"/>
          </a:p>
          <a:p>
            <a:pPr marL="114300" indent="0" algn="ctr">
              <a:buNone/>
            </a:pPr>
            <a:r>
              <a:rPr lang="en-US" dirty="0"/>
              <a:t>(PY21) Portfolio Snapshot for Full-Time</a:t>
            </a:r>
          </a:p>
          <a:p>
            <a:pPr marL="114300" indent="0" algn="ctr">
              <a:buNone/>
            </a:pPr>
            <a:endParaRPr lang="en-US" dirty="0"/>
          </a:p>
          <a:p>
            <a:pPr marL="114300" indent="0" algn="ctr">
              <a:buNone/>
            </a:pPr>
            <a:endParaRPr lang="en-US" dirty="0"/>
          </a:p>
          <a:p>
            <a:pPr marL="114300" indent="0" algn="ctr">
              <a:buNone/>
            </a:pPr>
            <a:endParaRPr lang="en-US" dirty="0"/>
          </a:p>
          <a:p>
            <a:pPr marL="114300" indent="0" algn="ctr">
              <a:buNone/>
            </a:pPr>
            <a:endParaRPr lang="en-US" dirty="0"/>
          </a:p>
          <a:p>
            <a:pPr marL="114300" indent="0" algn="ctr">
              <a:buNone/>
            </a:pPr>
            <a:endParaRPr lang="en-US" dirty="0"/>
          </a:p>
          <a:p>
            <a:pPr marL="114300" indent="0" algn="ctr">
              <a:buNone/>
            </a:pPr>
            <a:r>
              <a:rPr lang="en-US" dirty="0"/>
              <a:t>(PY20) Portfolio Snapshot for Full-Time</a:t>
            </a:r>
          </a:p>
          <a:p>
            <a:pPr marL="114300" indent="0" algn="ctr">
              <a:buNone/>
            </a:pPr>
            <a:endParaRPr lang="en-US" dirty="0"/>
          </a:p>
          <a:p>
            <a:endParaRPr lang="en-US" dirty="0"/>
          </a:p>
          <a:p>
            <a:pPr marL="114300" indent="0">
              <a:buNone/>
            </a:pPr>
            <a:endParaRPr lang="en-US" dirty="0"/>
          </a:p>
        </p:txBody>
      </p:sp>
      <p:pic>
        <p:nvPicPr>
          <p:cNvPr id="5" name="Picture 4">
            <a:extLst>
              <a:ext uri="{FF2B5EF4-FFF2-40B4-BE49-F238E27FC236}">
                <a16:creationId xmlns:a16="http://schemas.microsoft.com/office/drawing/2014/main" id="{C36BC4F7-C65B-4140-9FA3-29659CB562C3}"/>
              </a:ext>
            </a:extLst>
          </p:cNvPr>
          <p:cNvPicPr>
            <a:picLocks noChangeAspect="1"/>
          </p:cNvPicPr>
          <p:nvPr/>
        </p:nvPicPr>
        <p:blipFill>
          <a:blip r:embed="rId3"/>
          <a:stretch>
            <a:fillRect/>
          </a:stretch>
        </p:blipFill>
        <p:spPr>
          <a:xfrm>
            <a:off x="8458200" y="5499652"/>
            <a:ext cx="685800" cy="689517"/>
          </a:xfrm>
          <a:prstGeom prst="rect">
            <a:avLst/>
          </a:prstGeom>
        </p:spPr>
      </p:pic>
      <p:graphicFrame>
        <p:nvGraphicFramePr>
          <p:cNvPr id="4" name="Table 6">
            <a:extLst>
              <a:ext uri="{FF2B5EF4-FFF2-40B4-BE49-F238E27FC236}">
                <a16:creationId xmlns:a16="http://schemas.microsoft.com/office/drawing/2014/main" id="{8B4B0A22-50C1-4B57-97B2-327A06B1E1DE}"/>
              </a:ext>
            </a:extLst>
          </p:cNvPr>
          <p:cNvGraphicFramePr>
            <a:graphicFrameLocks noGrp="1"/>
          </p:cNvGraphicFramePr>
          <p:nvPr>
            <p:extLst>
              <p:ext uri="{D42A27DB-BD31-4B8C-83A1-F6EECF244321}">
                <p14:modId xmlns:p14="http://schemas.microsoft.com/office/powerpoint/2010/main" val="3074434352"/>
              </p:ext>
            </p:extLst>
          </p:nvPr>
        </p:nvGraphicFramePr>
        <p:xfrm>
          <a:off x="1219200" y="2266816"/>
          <a:ext cx="6096000" cy="1112520"/>
        </p:xfrm>
        <a:graphic>
          <a:graphicData uri="http://schemas.openxmlformats.org/drawingml/2006/table">
            <a:tbl>
              <a:tblPr firstCol="1" bandRow="1">
                <a:tableStyleId>{5C22544A-7EE6-4342-B048-85BDC9FD1C3A}</a:tableStyleId>
              </a:tblPr>
              <a:tblGrid>
                <a:gridCol w="3048000">
                  <a:extLst>
                    <a:ext uri="{9D8B030D-6E8A-4147-A177-3AD203B41FA5}">
                      <a16:colId xmlns:a16="http://schemas.microsoft.com/office/drawing/2014/main" val="2680293670"/>
                    </a:ext>
                  </a:extLst>
                </a:gridCol>
                <a:gridCol w="3048000">
                  <a:extLst>
                    <a:ext uri="{9D8B030D-6E8A-4147-A177-3AD203B41FA5}">
                      <a16:colId xmlns:a16="http://schemas.microsoft.com/office/drawing/2014/main" val="545863382"/>
                    </a:ext>
                  </a:extLst>
                </a:gridCol>
              </a:tblGrid>
              <a:tr h="370840">
                <a:tc>
                  <a:txBody>
                    <a:bodyPr/>
                    <a:lstStyle/>
                    <a:p>
                      <a:pPr algn="r"/>
                      <a:r>
                        <a:rPr lang="en-US" dirty="0"/>
                        <a:t>Range</a:t>
                      </a:r>
                    </a:p>
                  </a:txBody>
                  <a:tcPr/>
                </a:tc>
                <a:tc>
                  <a:txBody>
                    <a:bodyPr/>
                    <a:lstStyle/>
                    <a:p>
                      <a:r>
                        <a:rPr lang="en-US" dirty="0"/>
                        <a:t>$16,000-$30,200</a:t>
                      </a:r>
                    </a:p>
                  </a:txBody>
                  <a:tcPr/>
                </a:tc>
                <a:extLst>
                  <a:ext uri="{0D108BD9-81ED-4DB2-BD59-A6C34878D82A}">
                    <a16:rowId xmlns:a16="http://schemas.microsoft.com/office/drawing/2014/main" val="2473098019"/>
                  </a:ext>
                </a:extLst>
              </a:tr>
              <a:tr h="370840">
                <a:tc>
                  <a:txBody>
                    <a:bodyPr/>
                    <a:lstStyle/>
                    <a:p>
                      <a:pPr algn="r"/>
                      <a:r>
                        <a:rPr lang="en-US" dirty="0"/>
                        <a:t>Median</a:t>
                      </a:r>
                    </a:p>
                  </a:txBody>
                  <a:tcPr/>
                </a:tc>
                <a:tc>
                  <a:txBody>
                    <a:bodyPr/>
                    <a:lstStyle/>
                    <a:p>
                      <a:r>
                        <a:rPr lang="en-US" dirty="0"/>
                        <a:t>$19,374</a:t>
                      </a:r>
                    </a:p>
                  </a:txBody>
                  <a:tcPr/>
                </a:tc>
                <a:extLst>
                  <a:ext uri="{0D108BD9-81ED-4DB2-BD59-A6C34878D82A}">
                    <a16:rowId xmlns:a16="http://schemas.microsoft.com/office/drawing/2014/main" val="832499134"/>
                  </a:ext>
                </a:extLst>
              </a:tr>
              <a:tr h="370840">
                <a:tc>
                  <a:txBody>
                    <a:bodyPr/>
                    <a:lstStyle/>
                    <a:p>
                      <a:pPr algn="r"/>
                      <a:r>
                        <a:rPr lang="en-US" dirty="0"/>
                        <a:t>Average</a:t>
                      </a:r>
                    </a:p>
                  </a:txBody>
                  <a:tcPr/>
                </a:tc>
                <a:tc>
                  <a:txBody>
                    <a:bodyPr/>
                    <a:lstStyle/>
                    <a:p>
                      <a:r>
                        <a:rPr lang="en-US" dirty="0"/>
                        <a:t>$20,680</a:t>
                      </a:r>
                    </a:p>
                  </a:txBody>
                  <a:tcPr/>
                </a:tc>
                <a:extLst>
                  <a:ext uri="{0D108BD9-81ED-4DB2-BD59-A6C34878D82A}">
                    <a16:rowId xmlns:a16="http://schemas.microsoft.com/office/drawing/2014/main" val="165966131"/>
                  </a:ext>
                </a:extLst>
              </a:tr>
            </a:tbl>
          </a:graphicData>
        </a:graphic>
      </p:graphicFrame>
      <p:graphicFrame>
        <p:nvGraphicFramePr>
          <p:cNvPr id="7" name="Table 6">
            <a:extLst>
              <a:ext uri="{FF2B5EF4-FFF2-40B4-BE49-F238E27FC236}">
                <a16:creationId xmlns:a16="http://schemas.microsoft.com/office/drawing/2014/main" id="{FC1E06D2-1937-42A2-8154-C5258B8BA899}"/>
              </a:ext>
            </a:extLst>
          </p:cNvPr>
          <p:cNvGraphicFramePr>
            <a:graphicFrameLocks noGrp="1"/>
          </p:cNvGraphicFramePr>
          <p:nvPr>
            <p:extLst>
              <p:ext uri="{D42A27DB-BD31-4B8C-83A1-F6EECF244321}">
                <p14:modId xmlns:p14="http://schemas.microsoft.com/office/powerpoint/2010/main" val="593959355"/>
              </p:ext>
            </p:extLst>
          </p:nvPr>
        </p:nvGraphicFramePr>
        <p:xfrm>
          <a:off x="1219200" y="4762500"/>
          <a:ext cx="6096000" cy="1112520"/>
        </p:xfrm>
        <a:graphic>
          <a:graphicData uri="http://schemas.openxmlformats.org/drawingml/2006/table">
            <a:tbl>
              <a:tblPr firstCol="1" bandRow="1">
                <a:tableStyleId>{5C22544A-7EE6-4342-B048-85BDC9FD1C3A}</a:tableStyleId>
              </a:tblPr>
              <a:tblGrid>
                <a:gridCol w="3048000">
                  <a:extLst>
                    <a:ext uri="{9D8B030D-6E8A-4147-A177-3AD203B41FA5}">
                      <a16:colId xmlns:a16="http://schemas.microsoft.com/office/drawing/2014/main" val="2680293670"/>
                    </a:ext>
                  </a:extLst>
                </a:gridCol>
                <a:gridCol w="3048000">
                  <a:extLst>
                    <a:ext uri="{9D8B030D-6E8A-4147-A177-3AD203B41FA5}">
                      <a16:colId xmlns:a16="http://schemas.microsoft.com/office/drawing/2014/main" val="545863382"/>
                    </a:ext>
                  </a:extLst>
                </a:gridCol>
              </a:tblGrid>
              <a:tr h="370840">
                <a:tc>
                  <a:txBody>
                    <a:bodyPr/>
                    <a:lstStyle/>
                    <a:p>
                      <a:pPr algn="r"/>
                      <a:r>
                        <a:rPr lang="en-US" dirty="0"/>
                        <a:t>Range</a:t>
                      </a:r>
                    </a:p>
                  </a:txBody>
                  <a:tcPr/>
                </a:tc>
                <a:tc>
                  <a:txBody>
                    <a:bodyPr/>
                    <a:lstStyle/>
                    <a:p>
                      <a:r>
                        <a:rPr lang="en-US" dirty="0"/>
                        <a:t>$14,279-$26,392</a:t>
                      </a:r>
                    </a:p>
                  </a:txBody>
                  <a:tcPr/>
                </a:tc>
                <a:extLst>
                  <a:ext uri="{0D108BD9-81ED-4DB2-BD59-A6C34878D82A}">
                    <a16:rowId xmlns:a16="http://schemas.microsoft.com/office/drawing/2014/main" val="2473098019"/>
                  </a:ext>
                </a:extLst>
              </a:tr>
              <a:tr h="370840">
                <a:tc>
                  <a:txBody>
                    <a:bodyPr/>
                    <a:lstStyle/>
                    <a:p>
                      <a:pPr algn="r"/>
                      <a:r>
                        <a:rPr lang="en-US" dirty="0"/>
                        <a:t>Median</a:t>
                      </a:r>
                    </a:p>
                  </a:txBody>
                  <a:tcPr/>
                </a:tc>
                <a:tc>
                  <a:txBody>
                    <a:bodyPr/>
                    <a:lstStyle/>
                    <a:p>
                      <a:r>
                        <a:rPr lang="en-US" dirty="0"/>
                        <a:t>$15,165</a:t>
                      </a:r>
                    </a:p>
                  </a:txBody>
                  <a:tcPr/>
                </a:tc>
                <a:extLst>
                  <a:ext uri="{0D108BD9-81ED-4DB2-BD59-A6C34878D82A}">
                    <a16:rowId xmlns:a16="http://schemas.microsoft.com/office/drawing/2014/main" val="832499134"/>
                  </a:ext>
                </a:extLst>
              </a:tr>
              <a:tr h="370840">
                <a:tc>
                  <a:txBody>
                    <a:bodyPr/>
                    <a:lstStyle/>
                    <a:p>
                      <a:pPr algn="r"/>
                      <a:r>
                        <a:rPr lang="en-US" dirty="0"/>
                        <a:t>Average</a:t>
                      </a:r>
                    </a:p>
                  </a:txBody>
                  <a:tcPr/>
                </a:tc>
                <a:tc>
                  <a:txBody>
                    <a:bodyPr/>
                    <a:lstStyle/>
                    <a:p>
                      <a:r>
                        <a:rPr lang="en-US" dirty="0"/>
                        <a:t>$16,730</a:t>
                      </a:r>
                    </a:p>
                  </a:txBody>
                  <a:tcPr/>
                </a:tc>
                <a:extLst>
                  <a:ext uri="{0D108BD9-81ED-4DB2-BD59-A6C34878D82A}">
                    <a16:rowId xmlns:a16="http://schemas.microsoft.com/office/drawing/2014/main" val="165966131"/>
                  </a:ext>
                </a:extLst>
              </a:tr>
            </a:tbl>
          </a:graphicData>
        </a:graphic>
      </p:graphicFrame>
    </p:spTree>
    <p:extLst>
      <p:ext uri="{BB962C8B-B14F-4D97-AF65-F5344CB8AC3E}">
        <p14:creationId xmlns:p14="http://schemas.microsoft.com/office/powerpoint/2010/main" val="1722304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Budget</a:t>
            </a:r>
          </a:p>
        </p:txBody>
      </p:sp>
      <p:sp>
        <p:nvSpPr>
          <p:cNvPr id="6" name="Content Placeholder 5"/>
          <p:cNvSpPr>
            <a:spLocks noGrp="1"/>
          </p:cNvSpPr>
          <p:nvPr>
            <p:ph idx="1"/>
          </p:nvPr>
        </p:nvSpPr>
        <p:spPr>
          <a:xfrm>
            <a:off x="457200" y="1295400"/>
            <a:ext cx="7620000" cy="5456238"/>
          </a:xfrm>
        </p:spPr>
        <p:txBody>
          <a:bodyPr>
            <a:normAutofit lnSpcReduction="10000"/>
          </a:bodyPr>
          <a:lstStyle/>
          <a:p>
            <a:pPr marL="114300" indent="0">
              <a:buNone/>
            </a:pPr>
            <a:r>
              <a:rPr lang="en-US" dirty="0"/>
              <a:t>As you prepare your budget:</a:t>
            </a:r>
          </a:p>
          <a:p>
            <a:r>
              <a:rPr lang="en-US" dirty="0"/>
              <a:t>Define amounts for particular use.  (No miscellaneous or contingent amounts.)</a:t>
            </a:r>
          </a:p>
          <a:p>
            <a:r>
              <a:rPr lang="en-US" dirty="0"/>
              <a:t>Itemize each cost and present the basis for all calculations in the form of an equation.  (Budget template will have space for “narrative” equations and final amount.)</a:t>
            </a:r>
          </a:p>
          <a:p>
            <a:pPr lvl="1"/>
            <a:r>
              <a:rPr lang="en-US" dirty="0"/>
              <a:t>$45,000 Program Director (90% of 50,000 salary)</a:t>
            </a:r>
          </a:p>
          <a:p>
            <a:pPr lvl="1"/>
            <a:r>
              <a:rPr lang="en-US" dirty="0"/>
              <a:t>$2,470 Annual Meeting (2 staff X $750 airfare + $50 ground transportation + (1 day) X $400 lodging + $35 per diem)</a:t>
            </a:r>
          </a:p>
          <a:p>
            <a:r>
              <a:rPr lang="en-US" dirty="0"/>
              <a:t>Do not include unallowable expenses.  (Such as, “entertainment.”)</a:t>
            </a:r>
          </a:p>
          <a:p>
            <a:pPr lvl="1"/>
            <a:r>
              <a:rPr lang="en-US" dirty="0"/>
              <a:t>Necessary &amp; Reasonable beyond just Allowable</a:t>
            </a:r>
          </a:p>
          <a:p>
            <a:r>
              <a:rPr lang="en-US" dirty="0"/>
              <a:t>Do not include fractional amounts (cents).</a:t>
            </a:r>
          </a:p>
          <a:p>
            <a:r>
              <a:rPr lang="en-US" dirty="0"/>
              <a:t>Budgets must comply with federal laws, regulations, and requirements of </a:t>
            </a:r>
            <a:r>
              <a:rPr lang="en-US" dirty="0">
                <a:hlinkClick r:id="rId3"/>
              </a:rPr>
              <a:t>2 CFR Part 200</a:t>
            </a:r>
            <a:r>
              <a:rPr lang="en-US" dirty="0"/>
              <a:t>.</a:t>
            </a:r>
          </a:p>
        </p:txBody>
      </p:sp>
      <p:pic>
        <p:nvPicPr>
          <p:cNvPr id="5" name="Picture 4">
            <a:extLst>
              <a:ext uri="{FF2B5EF4-FFF2-40B4-BE49-F238E27FC236}">
                <a16:creationId xmlns:a16="http://schemas.microsoft.com/office/drawing/2014/main" id="{CD9EC827-AA4F-4C40-9138-63FC12EF3EB9}"/>
              </a:ext>
            </a:extLst>
          </p:cNvPr>
          <p:cNvPicPr>
            <a:picLocks noChangeAspect="1"/>
          </p:cNvPicPr>
          <p:nvPr/>
        </p:nvPicPr>
        <p:blipFill>
          <a:blip r:embed="rId4"/>
          <a:stretch>
            <a:fillRect/>
          </a:stretch>
        </p:blipFill>
        <p:spPr>
          <a:xfrm>
            <a:off x="8461513" y="5486400"/>
            <a:ext cx="685800" cy="689517"/>
          </a:xfrm>
          <a:prstGeom prst="rect">
            <a:avLst/>
          </a:prstGeom>
        </p:spPr>
      </p:pic>
    </p:spTree>
    <p:extLst>
      <p:ext uri="{BB962C8B-B14F-4D97-AF65-F5344CB8AC3E}">
        <p14:creationId xmlns:p14="http://schemas.microsoft.com/office/powerpoint/2010/main" val="2974599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Budget</a:t>
            </a:r>
          </a:p>
        </p:txBody>
      </p:sp>
      <p:sp>
        <p:nvSpPr>
          <p:cNvPr id="6" name="Content Placeholder 5"/>
          <p:cNvSpPr>
            <a:spLocks noGrp="1"/>
          </p:cNvSpPr>
          <p:nvPr>
            <p:ph idx="1"/>
          </p:nvPr>
        </p:nvSpPr>
        <p:spPr>
          <a:xfrm>
            <a:off x="457200" y="1295400"/>
            <a:ext cx="3962400" cy="5456238"/>
          </a:xfrm>
        </p:spPr>
        <p:txBody>
          <a:bodyPr>
            <a:normAutofit/>
          </a:bodyPr>
          <a:lstStyle/>
          <a:p>
            <a:pPr marL="114300" indent="0">
              <a:buNone/>
            </a:pPr>
            <a:r>
              <a:rPr lang="en-US" dirty="0"/>
              <a:t>Budget Worksheet</a:t>
            </a:r>
          </a:p>
          <a:p>
            <a:r>
              <a:rPr lang="en-US" b="1" dirty="0"/>
              <a:t>Section I – Program Costs</a:t>
            </a:r>
          </a:p>
          <a:p>
            <a:pPr lvl="1"/>
            <a:r>
              <a:rPr lang="en-US" dirty="0"/>
              <a:t>Personnel Expenses</a:t>
            </a:r>
          </a:p>
          <a:p>
            <a:pPr lvl="1"/>
            <a:r>
              <a:rPr lang="en-US" dirty="0"/>
              <a:t>Fringe Benefits</a:t>
            </a:r>
          </a:p>
          <a:p>
            <a:pPr lvl="1"/>
            <a:r>
              <a:rPr lang="en-US" dirty="0"/>
              <a:t>Travel – Staff and Members</a:t>
            </a:r>
          </a:p>
          <a:p>
            <a:pPr lvl="1"/>
            <a:r>
              <a:rPr lang="en-US" dirty="0"/>
              <a:t>Equipment</a:t>
            </a:r>
          </a:p>
          <a:p>
            <a:pPr lvl="1"/>
            <a:r>
              <a:rPr lang="en-US" dirty="0"/>
              <a:t>Supplies</a:t>
            </a:r>
          </a:p>
          <a:p>
            <a:pPr lvl="1"/>
            <a:r>
              <a:rPr lang="en-US" dirty="0"/>
              <a:t>Contract Services </a:t>
            </a:r>
          </a:p>
          <a:p>
            <a:pPr lvl="1"/>
            <a:r>
              <a:rPr lang="en-US" dirty="0"/>
              <a:t>Training – Staff and Members</a:t>
            </a:r>
          </a:p>
          <a:p>
            <a:pPr lvl="1"/>
            <a:r>
              <a:rPr lang="en-US" dirty="0"/>
              <a:t>Evaluation</a:t>
            </a:r>
          </a:p>
          <a:p>
            <a:pPr lvl="1"/>
            <a:r>
              <a:rPr lang="en-US" dirty="0"/>
              <a:t>Other Costs (you define)</a:t>
            </a:r>
          </a:p>
          <a:p>
            <a:endParaRPr lang="en-US" dirty="0"/>
          </a:p>
          <a:p>
            <a:pPr marL="114300" indent="0">
              <a:buNone/>
            </a:pPr>
            <a:endParaRPr lang="en-US" dirty="0"/>
          </a:p>
          <a:p>
            <a:pPr marL="114300" indent="0">
              <a:buNone/>
            </a:pPr>
            <a:r>
              <a:rPr lang="en-US" dirty="0"/>
              <a:t>Budget Checklist Available!</a:t>
            </a:r>
          </a:p>
        </p:txBody>
      </p:sp>
      <p:sp>
        <p:nvSpPr>
          <p:cNvPr id="5" name="Content Placeholder 5"/>
          <p:cNvSpPr txBox="1">
            <a:spLocks/>
          </p:cNvSpPr>
          <p:nvPr/>
        </p:nvSpPr>
        <p:spPr>
          <a:xfrm>
            <a:off x="4154487" y="1295400"/>
            <a:ext cx="3962400" cy="545623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en-US" b="1" dirty="0"/>
          </a:p>
          <a:p>
            <a:r>
              <a:rPr lang="en-US" b="1" dirty="0"/>
              <a:t>Section II – Member Costs</a:t>
            </a:r>
          </a:p>
          <a:p>
            <a:pPr lvl="1"/>
            <a:r>
              <a:rPr lang="en-US" dirty="0"/>
              <a:t>Living Allowance</a:t>
            </a:r>
          </a:p>
          <a:p>
            <a:pPr lvl="1"/>
            <a:r>
              <a:rPr lang="en-US" dirty="0"/>
              <a:t>FICA</a:t>
            </a:r>
          </a:p>
          <a:p>
            <a:pPr lvl="1"/>
            <a:r>
              <a:rPr lang="en-US" dirty="0"/>
              <a:t>Workers Comp</a:t>
            </a:r>
          </a:p>
          <a:p>
            <a:pPr lvl="1"/>
            <a:r>
              <a:rPr lang="en-US" dirty="0"/>
              <a:t>Health Care</a:t>
            </a:r>
          </a:p>
          <a:p>
            <a:pPr lvl="1"/>
            <a:endParaRPr lang="en-US" dirty="0"/>
          </a:p>
          <a:p>
            <a:r>
              <a:rPr lang="en-US" b="1" dirty="0"/>
              <a:t>Section III – Indirect</a:t>
            </a:r>
          </a:p>
          <a:p>
            <a:pPr marL="411480" lvl="1" indent="0">
              <a:buNone/>
            </a:pPr>
            <a:r>
              <a:rPr lang="en-US" i="1" dirty="0"/>
              <a:t>choose only one…</a:t>
            </a:r>
          </a:p>
          <a:p>
            <a:pPr lvl="1"/>
            <a:r>
              <a:rPr lang="en-US" dirty="0"/>
              <a:t>AmeriCorps Fixed Rate</a:t>
            </a:r>
          </a:p>
          <a:p>
            <a:pPr lvl="1"/>
            <a:r>
              <a:rPr lang="en-US" dirty="0"/>
              <a:t>Indirect Cost Rate</a:t>
            </a:r>
          </a:p>
          <a:p>
            <a:pPr lvl="1"/>
            <a:r>
              <a:rPr lang="en-US" dirty="0"/>
              <a:t>De Minimis Rate</a:t>
            </a:r>
          </a:p>
          <a:p>
            <a:endParaRPr lang="en-US" dirty="0"/>
          </a:p>
        </p:txBody>
      </p:sp>
      <p:pic>
        <p:nvPicPr>
          <p:cNvPr id="7" name="Picture 6">
            <a:extLst>
              <a:ext uri="{FF2B5EF4-FFF2-40B4-BE49-F238E27FC236}">
                <a16:creationId xmlns:a16="http://schemas.microsoft.com/office/drawing/2014/main" id="{4A401A3A-9593-420E-A92D-3D0B6D88D7D5}"/>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3584640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Fund Development</a:t>
            </a:r>
          </a:p>
        </p:txBody>
      </p:sp>
      <p:sp>
        <p:nvSpPr>
          <p:cNvPr id="6" name="Content Placeholder 5"/>
          <p:cNvSpPr>
            <a:spLocks noGrp="1"/>
          </p:cNvSpPr>
          <p:nvPr>
            <p:ph idx="1"/>
          </p:nvPr>
        </p:nvSpPr>
        <p:spPr>
          <a:xfrm>
            <a:off x="457200" y="1295400"/>
            <a:ext cx="7620000" cy="5456238"/>
          </a:xfrm>
        </p:spPr>
        <p:txBody>
          <a:bodyPr>
            <a:normAutofit/>
          </a:bodyPr>
          <a:lstStyle/>
          <a:p>
            <a:pPr marL="114300" indent="0">
              <a:buNone/>
            </a:pPr>
            <a:r>
              <a:rPr lang="en-US" dirty="0"/>
              <a:t>Fund Development</a:t>
            </a:r>
          </a:p>
          <a:p>
            <a:r>
              <a:rPr lang="en-US" dirty="0"/>
              <a:t>Program Income - Cash</a:t>
            </a:r>
          </a:p>
          <a:p>
            <a:pPr lvl="1"/>
            <a:r>
              <a:rPr lang="en-US" dirty="0"/>
              <a:t>Organizational Match</a:t>
            </a:r>
          </a:p>
          <a:p>
            <a:pPr lvl="1"/>
            <a:r>
              <a:rPr lang="en-US" dirty="0"/>
              <a:t>Site Fee</a:t>
            </a:r>
          </a:p>
          <a:p>
            <a:pPr lvl="1"/>
            <a:r>
              <a:rPr lang="en-US" dirty="0"/>
              <a:t>Matching Federal/State/Local/Private Grants</a:t>
            </a:r>
          </a:p>
          <a:p>
            <a:pPr marL="411480" lvl="1" indent="0">
              <a:buNone/>
            </a:pPr>
            <a:r>
              <a:rPr lang="en-US" i="1" dirty="0"/>
              <a:t>Note:  Matching Federal funds must be approved by the awarding Federal entity in writing (not AmeriCorps).  See 2 CFR 200.306 (5) </a:t>
            </a:r>
          </a:p>
          <a:p>
            <a:pPr marL="114300" indent="0">
              <a:buNone/>
            </a:pPr>
            <a:endParaRPr lang="en-US" dirty="0"/>
          </a:p>
          <a:p>
            <a:pPr marL="114300" indent="0">
              <a:buNone/>
            </a:pPr>
            <a:r>
              <a:rPr lang="en-US" dirty="0"/>
              <a:t>Donors</a:t>
            </a:r>
          </a:p>
          <a:p>
            <a:r>
              <a:rPr lang="en-US" dirty="0"/>
              <a:t>Program Income – In-Kind</a:t>
            </a:r>
          </a:p>
          <a:p>
            <a:pPr lvl="1"/>
            <a:r>
              <a:rPr lang="en-US" dirty="0"/>
              <a:t>Site Supervision Time</a:t>
            </a:r>
          </a:p>
          <a:p>
            <a:pPr lvl="1"/>
            <a:r>
              <a:rPr lang="en-US" dirty="0"/>
              <a:t>Space</a:t>
            </a:r>
          </a:p>
          <a:p>
            <a:pPr lvl="1"/>
            <a:r>
              <a:rPr lang="en-US" dirty="0"/>
              <a:t>Gear/Tools/Supplies</a:t>
            </a:r>
          </a:p>
          <a:p>
            <a:pPr lvl="1"/>
            <a:r>
              <a:rPr lang="en-US" dirty="0"/>
              <a:t>Meeting Refreshments</a:t>
            </a:r>
          </a:p>
          <a:p>
            <a:pPr marL="114300" indent="0">
              <a:buNone/>
            </a:pPr>
            <a:endParaRPr lang="en-US" dirty="0"/>
          </a:p>
          <a:p>
            <a:pPr marL="114300" indent="0">
              <a:buNone/>
            </a:pPr>
            <a:endParaRPr lang="en-US" dirty="0"/>
          </a:p>
        </p:txBody>
      </p:sp>
      <p:pic>
        <p:nvPicPr>
          <p:cNvPr id="5" name="Picture 4">
            <a:extLst>
              <a:ext uri="{FF2B5EF4-FFF2-40B4-BE49-F238E27FC236}">
                <a16:creationId xmlns:a16="http://schemas.microsoft.com/office/drawing/2014/main" id="{76E02598-596C-46D2-A4E6-77677E7AF987}"/>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76149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Learning To Date</a:t>
            </a:r>
          </a:p>
        </p:txBody>
      </p:sp>
      <p:sp>
        <p:nvSpPr>
          <p:cNvPr id="6" name="Content Placeholder 5"/>
          <p:cNvSpPr>
            <a:spLocks noGrp="1"/>
          </p:cNvSpPr>
          <p:nvPr>
            <p:ph idx="1"/>
          </p:nvPr>
        </p:nvSpPr>
        <p:spPr>
          <a:xfrm>
            <a:off x="457200" y="1417638"/>
            <a:ext cx="7620000" cy="5334000"/>
          </a:xfrm>
        </p:spPr>
        <p:txBody>
          <a:bodyPr>
            <a:normAutofit fontScale="92500" lnSpcReduction="10000"/>
          </a:bodyPr>
          <a:lstStyle/>
          <a:p>
            <a:pPr marL="114300" indent="0">
              <a:buNone/>
            </a:pPr>
            <a:r>
              <a:rPr lang="en-US" dirty="0"/>
              <a:t>Previous Content</a:t>
            </a:r>
          </a:p>
          <a:p>
            <a:r>
              <a:rPr lang="en-US" dirty="0"/>
              <a:t>AmeriCorps 101/Program &amp; Fiscal Orientation</a:t>
            </a:r>
          </a:p>
          <a:p>
            <a:r>
              <a:rPr lang="en-US" dirty="0"/>
              <a:t>Locating/Reviewing/Reading AmeriCorps Guidance</a:t>
            </a:r>
          </a:p>
          <a:p>
            <a:r>
              <a:rPr lang="en-US" dirty="0"/>
              <a:t>Theory of Change/Evidence</a:t>
            </a:r>
          </a:p>
          <a:p>
            <a:r>
              <a:rPr lang="en-US" dirty="0"/>
              <a:t>Logic Models/Performance Measures/Data Collection</a:t>
            </a:r>
          </a:p>
          <a:p>
            <a:r>
              <a:rPr lang="en-US" dirty="0"/>
              <a:t>Policies/Procedures/Branding</a:t>
            </a:r>
          </a:p>
          <a:p>
            <a:pPr marL="114300" indent="0">
              <a:buNone/>
            </a:pPr>
            <a:endParaRPr lang="en-US" b="1" dirty="0"/>
          </a:p>
          <a:p>
            <a:pPr marL="114300" indent="0">
              <a:buNone/>
            </a:pPr>
            <a:r>
              <a:rPr lang="en-US" b="1" dirty="0"/>
              <a:t>Today’s Agenda</a:t>
            </a:r>
          </a:p>
          <a:p>
            <a:r>
              <a:rPr lang="en-US" b="1" dirty="0"/>
              <a:t>Grant Making</a:t>
            </a:r>
          </a:p>
          <a:p>
            <a:r>
              <a:rPr lang="en-US" b="1" dirty="0"/>
              <a:t>Budgeting</a:t>
            </a:r>
          </a:p>
          <a:p>
            <a:pPr marL="411480" lvl="1" indent="0">
              <a:buNone/>
            </a:pPr>
            <a:endParaRPr lang="en-US" b="1" dirty="0"/>
          </a:p>
          <a:p>
            <a:pPr marL="411480" lvl="1" indent="0">
              <a:buNone/>
            </a:pPr>
            <a:endParaRPr lang="en-US" b="1" dirty="0"/>
          </a:p>
          <a:p>
            <a:pPr lvl="1"/>
            <a:endParaRPr lang="en-US" dirty="0"/>
          </a:p>
          <a:p>
            <a:pPr marL="114300" indent="0">
              <a:buNone/>
            </a:pPr>
            <a:r>
              <a:rPr lang="en-US" dirty="0"/>
              <a:t>Next Up </a:t>
            </a:r>
            <a:r>
              <a:rPr lang="en-US" i="1" dirty="0"/>
              <a:t>(Feb 8)</a:t>
            </a:r>
            <a:endParaRPr lang="en-US" b="1" dirty="0"/>
          </a:p>
          <a:p>
            <a:r>
              <a:rPr lang="en-US" dirty="0"/>
              <a:t>Member Benefits, Eligibility, and National Service Criminal History Checks</a:t>
            </a:r>
          </a:p>
        </p:txBody>
      </p:sp>
      <p:pic>
        <p:nvPicPr>
          <p:cNvPr id="5" name="Picture 4">
            <a:extLst>
              <a:ext uri="{FF2B5EF4-FFF2-40B4-BE49-F238E27FC236}">
                <a16:creationId xmlns:a16="http://schemas.microsoft.com/office/drawing/2014/main" id="{01C04DED-1520-4BB6-ACFB-8BAE416B58A8}"/>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647190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5" name="Picture 2" descr="C:\Users\robynh\AppData\Local\Microsoft\Windows\Temporary Internet Files\Content.IE5\4ZTNS3YW\question-mar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905000"/>
            <a:ext cx="4419600" cy="4419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29B2E5A4-661C-4F08-A62C-76772404D690}"/>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182646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Closing</a:t>
            </a:r>
          </a:p>
        </p:txBody>
      </p:sp>
      <p:pic>
        <p:nvPicPr>
          <p:cNvPr id="7" name="Picture 6">
            <a:extLst>
              <a:ext uri="{FF2B5EF4-FFF2-40B4-BE49-F238E27FC236}">
                <a16:creationId xmlns:a16="http://schemas.microsoft.com/office/drawing/2014/main" id="{7A963E3D-3811-4F4B-AF4E-9D2338807CF5}"/>
              </a:ext>
            </a:extLst>
          </p:cNvPr>
          <p:cNvPicPr>
            <a:picLocks noChangeAspect="1"/>
          </p:cNvPicPr>
          <p:nvPr/>
        </p:nvPicPr>
        <p:blipFill>
          <a:blip r:embed="rId3"/>
          <a:stretch>
            <a:fillRect/>
          </a:stretch>
        </p:blipFill>
        <p:spPr>
          <a:xfrm>
            <a:off x="8458200" y="5486400"/>
            <a:ext cx="685800" cy="689517"/>
          </a:xfrm>
          <a:prstGeom prst="rect">
            <a:avLst/>
          </a:prstGeom>
        </p:spPr>
      </p:pic>
      <p:pic>
        <p:nvPicPr>
          <p:cNvPr id="9" name="Picture 8" descr="A picture containing text, outdoor&#10;&#10;Description automatically generated">
            <a:extLst>
              <a:ext uri="{FF2B5EF4-FFF2-40B4-BE49-F238E27FC236}">
                <a16:creationId xmlns:a16="http://schemas.microsoft.com/office/drawing/2014/main" id="{FC812C91-F34D-4EF0-921A-15A1DD5F7F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2531" y="1440373"/>
            <a:ext cx="4169338" cy="4735544"/>
          </a:xfrm>
          <a:prstGeom prst="rect">
            <a:avLst/>
          </a:prstGeom>
        </p:spPr>
      </p:pic>
    </p:spTree>
    <p:extLst>
      <p:ext uri="{BB962C8B-B14F-4D97-AF65-F5344CB8AC3E}">
        <p14:creationId xmlns:p14="http://schemas.microsoft.com/office/powerpoint/2010/main" val="1594611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Qtr. 1: Questions to Consider</a:t>
            </a:r>
          </a:p>
        </p:txBody>
      </p:sp>
      <p:sp>
        <p:nvSpPr>
          <p:cNvPr id="11" name="Content Placeholder 10">
            <a:extLst>
              <a:ext uri="{FF2B5EF4-FFF2-40B4-BE49-F238E27FC236}">
                <a16:creationId xmlns:a16="http://schemas.microsoft.com/office/drawing/2014/main" id="{A5AE6B13-DCF9-4FFF-9C32-0B4476FFE89E}"/>
              </a:ext>
            </a:extLst>
          </p:cNvPr>
          <p:cNvSpPr>
            <a:spLocks noGrp="1"/>
          </p:cNvSpPr>
          <p:nvPr>
            <p:ph idx="1"/>
          </p:nvPr>
        </p:nvSpPr>
        <p:spPr>
          <a:xfrm>
            <a:off x="457200" y="1600200"/>
            <a:ext cx="7620000" cy="4983162"/>
          </a:xfrm>
        </p:spPr>
        <p:txBody>
          <a:bodyPr>
            <a:normAutofit fontScale="77500" lnSpcReduction="20000"/>
          </a:bodyPr>
          <a:lstStyle/>
          <a:p>
            <a:pPr marL="377190" indent="-251460" defTabSz="1005840" eaLnBrk="1" fontAlgn="auto" hangingPunct="1">
              <a:spcAft>
                <a:spcPts val="0"/>
              </a:spcAft>
              <a:defRPr/>
            </a:pPr>
            <a:r>
              <a:rPr lang="en-US" sz="2400" i="1" dirty="0"/>
              <a:t>Is there alignment between the need, intervention, and intended outcome? Clear design/dosage?</a:t>
            </a:r>
            <a:endParaRPr lang="en-US" sz="2400" dirty="0"/>
          </a:p>
          <a:p>
            <a:pPr marL="377190" indent="-251460" defTabSz="1005840" eaLnBrk="1" fontAlgn="auto" hangingPunct="1">
              <a:spcAft>
                <a:spcPts val="0"/>
              </a:spcAft>
              <a:defRPr/>
            </a:pPr>
            <a:r>
              <a:rPr lang="en-US" sz="2400" i="1" dirty="0"/>
              <a:t>What level of evidence supports this alignment?</a:t>
            </a:r>
          </a:p>
          <a:p>
            <a:pPr marL="377190" indent="-251460" defTabSz="1005840">
              <a:defRPr/>
            </a:pPr>
            <a:r>
              <a:rPr lang="en-US" sz="2400" i="1" dirty="0"/>
              <a:t>Which aspects of your program are best measured annually?</a:t>
            </a:r>
          </a:p>
          <a:p>
            <a:pPr marL="377190" indent="-251460" defTabSz="1005840" eaLnBrk="1" fontAlgn="auto" hangingPunct="1">
              <a:spcAft>
                <a:spcPts val="0"/>
              </a:spcAft>
              <a:defRPr/>
            </a:pPr>
            <a:r>
              <a:rPr lang="en-US" sz="2400" i="1" dirty="0"/>
              <a:t>How many AmeriCorps members will be needed?  Are the member activities allowable?</a:t>
            </a:r>
            <a:endParaRPr lang="en-US" sz="2400" dirty="0"/>
          </a:p>
          <a:p>
            <a:pPr marL="377190" indent="-251460" defTabSz="1005840" eaLnBrk="1" fontAlgn="auto" hangingPunct="1">
              <a:spcAft>
                <a:spcPts val="0"/>
              </a:spcAft>
              <a:defRPr/>
            </a:pPr>
            <a:r>
              <a:rPr lang="en-US" sz="2400" i="1" dirty="0"/>
              <a:t>What are the characteristics and qualifications of desired AmeriCorps members?</a:t>
            </a:r>
            <a:endParaRPr lang="en-US" sz="2400" dirty="0"/>
          </a:p>
          <a:p>
            <a:pPr marL="377190" indent="-251460" defTabSz="1005840" eaLnBrk="1" fontAlgn="auto" hangingPunct="1">
              <a:spcAft>
                <a:spcPts val="0"/>
              </a:spcAft>
              <a:defRPr/>
            </a:pPr>
            <a:r>
              <a:rPr lang="en-US" sz="2400" i="1" dirty="0"/>
              <a:t>How many staff members and what roles will be supporting the program and members?</a:t>
            </a:r>
            <a:endParaRPr lang="en-US" sz="2400" dirty="0"/>
          </a:p>
          <a:p>
            <a:pPr marL="377190" indent="-251460" defTabSz="1005840" eaLnBrk="1" fontAlgn="auto" hangingPunct="1">
              <a:spcAft>
                <a:spcPts val="0"/>
              </a:spcAft>
              <a:defRPr/>
            </a:pPr>
            <a:r>
              <a:rPr lang="en-US" sz="2400" i="1" dirty="0"/>
              <a:t>Are any partner agreements necessary for data collection?</a:t>
            </a:r>
          </a:p>
          <a:p>
            <a:pPr marL="377190" indent="-251460" defTabSz="1005840" eaLnBrk="1" fontAlgn="auto" hangingPunct="1">
              <a:spcAft>
                <a:spcPts val="0"/>
              </a:spcAft>
              <a:defRPr/>
            </a:pPr>
            <a:r>
              <a:rPr lang="en-US" sz="2400" i="1" dirty="0"/>
              <a:t>How will members/sites be oriented to data collection?</a:t>
            </a:r>
          </a:p>
          <a:p>
            <a:pPr marL="377190" indent="-251460" defTabSz="1005840" eaLnBrk="1" fontAlgn="auto" hangingPunct="1">
              <a:spcAft>
                <a:spcPts val="0"/>
              </a:spcAft>
              <a:defRPr/>
            </a:pPr>
            <a:r>
              <a:rPr lang="en-US" sz="2400" i="1" dirty="0"/>
              <a:t>What checks and balances will be needed to ensure fidelity in data collection?</a:t>
            </a:r>
          </a:p>
          <a:p>
            <a:pPr marL="377190" indent="-251460" defTabSz="1005840" eaLnBrk="1" fontAlgn="auto" hangingPunct="1">
              <a:spcAft>
                <a:spcPts val="0"/>
              </a:spcAft>
              <a:defRPr/>
            </a:pPr>
            <a:r>
              <a:rPr lang="en-US" sz="2400" b="1" i="1" dirty="0"/>
              <a:t>Will you have host sites?  What other partners are necessary to be successful?</a:t>
            </a:r>
          </a:p>
          <a:p>
            <a:pPr marL="377190" indent="-251460" defTabSz="1005840" eaLnBrk="1" fontAlgn="auto" hangingPunct="1">
              <a:spcAft>
                <a:spcPts val="0"/>
              </a:spcAft>
              <a:defRPr/>
            </a:pPr>
            <a:r>
              <a:rPr lang="en-US" sz="2400" b="1" i="1" dirty="0"/>
              <a:t>How will you obtain the cash match necessary to operate the program?</a:t>
            </a:r>
            <a:endParaRPr lang="en-US" sz="2400" b="1" dirty="0"/>
          </a:p>
          <a:p>
            <a:endParaRPr lang="en-US" dirty="0"/>
          </a:p>
        </p:txBody>
      </p:sp>
      <p:pic>
        <p:nvPicPr>
          <p:cNvPr id="5" name="Picture 4">
            <a:extLst>
              <a:ext uri="{FF2B5EF4-FFF2-40B4-BE49-F238E27FC236}">
                <a16:creationId xmlns:a16="http://schemas.microsoft.com/office/drawing/2014/main" id="{2AD2EF98-23E8-4EBB-B154-7E42A38655DC}"/>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875389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10600" cy="1143000"/>
          </a:xfrm>
        </p:spPr>
        <p:txBody>
          <a:bodyPr/>
          <a:lstStyle/>
          <a:p>
            <a:pPr algn="ctr"/>
            <a:r>
              <a:rPr lang="en-US" dirty="0"/>
              <a:t>AmeriCorps NOFO, Serve WA RFGA</a:t>
            </a:r>
          </a:p>
        </p:txBody>
      </p:sp>
      <p:sp>
        <p:nvSpPr>
          <p:cNvPr id="6" name="Content Placeholder 5"/>
          <p:cNvSpPr>
            <a:spLocks noGrp="1"/>
          </p:cNvSpPr>
          <p:nvPr>
            <p:ph idx="1"/>
          </p:nvPr>
        </p:nvSpPr>
        <p:spPr>
          <a:xfrm>
            <a:off x="457200" y="1295400"/>
            <a:ext cx="7620000" cy="5456238"/>
          </a:xfrm>
        </p:spPr>
        <p:txBody>
          <a:bodyPr>
            <a:normAutofit/>
          </a:bodyPr>
          <a:lstStyle/>
          <a:p>
            <a:pPr marL="114300" indent="0">
              <a:buNone/>
            </a:pPr>
            <a:r>
              <a:rPr lang="en-US" dirty="0"/>
              <a:t>NOFO = </a:t>
            </a:r>
            <a:r>
              <a:rPr lang="en-US" i="1" dirty="0"/>
              <a:t>Notice of Funding Opportunity, </a:t>
            </a:r>
            <a:r>
              <a:rPr lang="en-US" dirty="0"/>
              <a:t>AmeriCorps request for grant applications </a:t>
            </a:r>
          </a:p>
          <a:p>
            <a:pPr marL="114300" indent="0">
              <a:buNone/>
            </a:pPr>
            <a:r>
              <a:rPr lang="en-US" dirty="0"/>
              <a:t>RFGA = </a:t>
            </a:r>
            <a:r>
              <a:rPr lang="en-US" i="1" dirty="0"/>
              <a:t>Request for Grant Application</a:t>
            </a:r>
            <a:r>
              <a:rPr lang="en-US" dirty="0"/>
              <a:t>, Serve WA request for WA state applicants</a:t>
            </a:r>
          </a:p>
          <a:p>
            <a:pPr marL="114300" indent="0">
              <a:buNone/>
            </a:pPr>
            <a:r>
              <a:rPr lang="en-US" dirty="0"/>
              <a:t>Competitive = large programs, evidence-based, $$$, national review</a:t>
            </a:r>
          </a:p>
          <a:p>
            <a:pPr marL="114300" indent="0">
              <a:buNone/>
            </a:pPr>
            <a:r>
              <a:rPr lang="en-US" dirty="0"/>
              <a:t>Formula = small programs, building evidence, $, state review</a:t>
            </a:r>
          </a:p>
          <a:p>
            <a:pPr marL="114300" indent="0">
              <a:buNone/>
            </a:pPr>
            <a:endParaRPr lang="en-US" dirty="0"/>
          </a:p>
          <a:p>
            <a:pPr marL="114300" indent="0">
              <a:buNone/>
            </a:pPr>
            <a:r>
              <a:rPr lang="en-US" b="1" dirty="0"/>
              <a:t>Next Grant Opportunities (operational)</a:t>
            </a:r>
          </a:p>
          <a:p>
            <a:r>
              <a:rPr lang="en-US" dirty="0"/>
              <a:t>Spring 2024 (FY24) – Formula Competition – PY24-25</a:t>
            </a:r>
          </a:p>
          <a:p>
            <a:r>
              <a:rPr lang="en-US" dirty="0"/>
              <a:t>Fall 2024 (FY25) –  Competitive Competition – PY25-26</a:t>
            </a:r>
          </a:p>
          <a:p>
            <a:pPr marL="114300" indent="0">
              <a:buNone/>
            </a:pPr>
            <a:endParaRPr lang="en-US" dirty="0"/>
          </a:p>
          <a:p>
            <a:pPr marL="114300" indent="0">
              <a:buNone/>
            </a:pPr>
            <a:r>
              <a:rPr lang="en-US" dirty="0"/>
              <a:t>Grant Opportunities use a combination of the NOFO and RFGA.</a:t>
            </a:r>
          </a:p>
        </p:txBody>
      </p:sp>
      <p:pic>
        <p:nvPicPr>
          <p:cNvPr id="7" name="Picture 6">
            <a:extLst>
              <a:ext uri="{FF2B5EF4-FFF2-40B4-BE49-F238E27FC236}">
                <a16:creationId xmlns:a16="http://schemas.microsoft.com/office/drawing/2014/main" id="{53E94811-42DC-4908-9BEC-C0212436580C}"/>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045825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10600" cy="1143000"/>
          </a:xfrm>
        </p:spPr>
        <p:txBody>
          <a:bodyPr/>
          <a:lstStyle/>
          <a:p>
            <a:pPr algn="ctr"/>
            <a:r>
              <a:rPr lang="en-US" dirty="0"/>
              <a:t>Serve WA RFGA</a:t>
            </a:r>
          </a:p>
        </p:txBody>
      </p:sp>
      <p:sp>
        <p:nvSpPr>
          <p:cNvPr id="6" name="Content Placeholder 5"/>
          <p:cNvSpPr>
            <a:spLocks noGrp="1"/>
          </p:cNvSpPr>
          <p:nvPr>
            <p:ph idx="1"/>
          </p:nvPr>
        </p:nvSpPr>
        <p:spPr>
          <a:xfrm>
            <a:off x="457200" y="1295400"/>
            <a:ext cx="7620000" cy="5456238"/>
          </a:xfrm>
        </p:spPr>
        <p:txBody>
          <a:bodyPr>
            <a:normAutofit/>
          </a:bodyPr>
          <a:lstStyle/>
          <a:p>
            <a:pPr marL="114300" indent="0">
              <a:buNone/>
            </a:pPr>
            <a:endParaRPr lang="en-US" dirty="0"/>
          </a:p>
          <a:p>
            <a:pPr marL="114300" indent="0">
              <a:buNone/>
            </a:pPr>
            <a:endParaRPr lang="en-US" dirty="0"/>
          </a:p>
        </p:txBody>
      </p:sp>
      <p:pic>
        <p:nvPicPr>
          <p:cNvPr id="7" name="Picture 6">
            <a:extLst>
              <a:ext uri="{FF2B5EF4-FFF2-40B4-BE49-F238E27FC236}">
                <a16:creationId xmlns:a16="http://schemas.microsoft.com/office/drawing/2014/main" id="{53E94811-42DC-4908-9BEC-C0212436580C}"/>
              </a:ext>
            </a:extLst>
          </p:cNvPr>
          <p:cNvPicPr>
            <a:picLocks noChangeAspect="1"/>
          </p:cNvPicPr>
          <p:nvPr/>
        </p:nvPicPr>
        <p:blipFill>
          <a:blip r:embed="rId3"/>
          <a:stretch>
            <a:fillRect/>
          </a:stretch>
        </p:blipFill>
        <p:spPr>
          <a:xfrm>
            <a:off x="8458200" y="5486400"/>
            <a:ext cx="685800" cy="689517"/>
          </a:xfrm>
          <a:prstGeom prst="rect">
            <a:avLst/>
          </a:prstGeom>
        </p:spPr>
      </p:pic>
      <p:pic>
        <p:nvPicPr>
          <p:cNvPr id="4" name="Picture 3">
            <a:extLst>
              <a:ext uri="{FF2B5EF4-FFF2-40B4-BE49-F238E27FC236}">
                <a16:creationId xmlns:a16="http://schemas.microsoft.com/office/drawing/2014/main" id="{CE24C6A9-B7D4-6286-B839-B9EE7076C4CE}"/>
              </a:ext>
            </a:extLst>
          </p:cNvPr>
          <p:cNvPicPr>
            <a:picLocks noChangeAspect="1"/>
          </p:cNvPicPr>
          <p:nvPr/>
        </p:nvPicPr>
        <p:blipFill>
          <a:blip r:embed="rId4"/>
          <a:stretch>
            <a:fillRect/>
          </a:stretch>
        </p:blipFill>
        <p:spPr>
          <a:xfrm>
            <a:off x="457200" y="1417638"/>
            <a:ext cx="7429500" cy="4758280"/>
          </a:xfrm>
          <a:prstGeom prst="rect">
            <a:avLst/>
          </a:prstGeom>
        </p:spPr>
      </p:pic>
    </p:spTree>
    <p:extLst>
      <p:ext uri="{BB962C8B-B14F-4D97-AF65-F5344CB8AC3E}">
        <p14:creationId xmlns:p14="http://schemas.microsoft.com/office/powerpoint/2010/main" val="53507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Serve WA RFGA</a:t>
            </a:r>
          </a:p>
        </p:txBody>
      </p:sp>
      <p:graphicFrame>
        <p:nvGraphicFramePr>
          <p:cNvPr id="7" name="Content Placeholder 9"/>
          <p:cNvGraphicFramePr>
            <a:graphicFrameLocks noGrp="1"/>
          </p:cNvGraphicFramePr>
          <p:nvPr>
            <p:ph idx="1"/>
            <p:extLst>
              <p:ext uri="{D42A27DB-BD31-4B8C-83A1-F6EECF244321}">
                <p14:modId xmlns:p14="http://schemas.microsoft.com/office/powerpoint/2010/main" val="3820762499"/>
              </p:ext>
            </p:extLst>
          </p:nvPr>
        </p:nvGraphicFramePr>
        <p:xfrm>
          <a:off x="152400" y="164941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a:extLst>
              <a:ext uri="{FF2B5EF4-FFF2-40B4-BE49-F238E27FC236}">
                <a16:creationId xmlns:a16="http://schemas.microsoft.com/office/drawing/2014/main" id="{C284429E-AAE9-4273-8520-770FC8D2359A}"/>
              </a:ext>
            </a:extLst>
          </p:cNvPr>
          <p:cNvPicPr>
            <a:picLocks noChangeAspect="1"/>
          </p:cNvPicPr>
          <p:nvPr/>
        </p:nvPicPr>
        <p:blipFill>
          <a:blip r:embed="rId8"/>
          <a:stretch>
            <a:fillRect/>
          </a:stretch>
        </p:blipFill>
        <p:spPr>
          <a:xfrm>
            <a:off x="8458200" y="5485858"/>
            <a:ext cx="685800" cy="689517"/>
          </a:xfrm>
          <a:prstGeom prst="rect">
            <a:avLst/>
          </a:prstGeom>
        </p:spPr>
      </p:pic>
      <p:pic>
        <p:nvPicPr>
          <p:cNvPr id="6" name="Picture 5" descr="Clipart - Mark from red pen"/>
          <p:cNvPicPr>
            <a:picLocks noChangeAspect="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525" y="-914400"/>
            <a:ext cx="3733800" cy="5894388"/>
          </a:xfrm>
          <a:prstGeom prst="rect">
            <a:avLst/>
          </a:prstGeom>
        </p:spPr>
      </p:pic>
    </p:spTree>
    <p:extLst>
      <p:ext uri="{BB962C8B-B14F-4D97-AF65-F5344CB8AC3E}">
        <p14:creationId xmlns:p14="http://schemas.microsoft.com/office/powerpoint/2010/main" val="10356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Serve WA RFGA</a:t>
            </a:r>
          </a:p>
        </p:txBody>
      </p:sp>
      <p:sp>
        <p:nvSpPr>
          <p:cNvPr id="6" name="Content Placeholder 5"/>
          <p:cNvSpPr>
            <a:spLocks noGrp="1"/>
          </p:cNvSpPr>
          <p:nvPr>
            <p:ph idx="1"/>
          </p:nvPr>
        </p:nvSpPr>
        <p:spPr>
          <a:xfrm>
            <a:off x="457200" y="1295400"/>
            <a:ext cx="7620000" cy="5456238"/>
          </a:xfrm>
        </p:spPr>
        <p:txBody>
          <a:bodyPr>
            <a:normAutofit/>
          </a:bodyPr>
          <a:lstStyle/>
          <a:p>
            <a:pPr marL="114300" indent="0">
              <a:buNone/>
            </a:pPr>
            <a:r>
              <a:rPr lang="en-US" dirty="0"/>
              <a:t>Request for Grant Application </a:t>
            </a:r>
            <a:r>
              <a:rPr lang="en-US" b="1" dirty="0"/>
              <a:t>components</a:t>
            </a:r>
            <a:r>
              <a:rPr lang="en-US" dirty="0"/>
              <a:t>:</a:t>
            </a:r>
          </a:p>
          <a:p>
            <a:r>
              <a:rPr lang="en-US" dirty="0"/>
              <a:t>Serve WA RFGA</a:t>
            </a:r>
          </a:p>
          <a:p>
            <a:pPr lvl="1"/>
            <a:r>
              <a:rPr lang="en-US" dirty="0"/>
              <a:t>basic overview, state requirements, WA priorities, important dates and timeline, application review process </a:t>
            </a:r>
          </a:p>
          <a:p>
            <a:r>
              <a:rPr lang="en-US" dirty="0"/>
              <a:t>AmeriCorps NOFO</a:t>
            </a:r>
          </a:p>
          <a:p>
            <a:pPr lvl="1"/>
            <a:r>
              <a:rPr lang="en-US" dirty="0"/>
              <a:t>federal priority areas, thresholds (such as cost per MSY and living allowances), application components and requirements (such as </a:t>
            </a:r>
            <a:r>
              <a:rPr lang="en-US" b="1" dirty="0"/>
              <a:t>narratives</a:t>
            </a:r>
            <a:r>
              <a:rPr lang="en-US" dirty="0"/>
              <a:t>, logic model, additional documents)</a:t>
            </a:r>
          </a:p>
          <a:p>
            <a:r>
              <a:rPr lang="en-US" dirty="0"/>
              <a:t>AmeriCorps Application Instructions</a:t>
            </a:r>
          </a:p>
          <a:p>
            <a:pPr lvl="1"/>
            <a:r>
              <a:rPr lang="en-US" dirty="0"/>
              <a:t>details on eGrants submission, </a:t>
            </a:r>
            <a:r>
              <a:rPr lang="en-US" b="1" dirty="0"/>
              <a:t>budget instructions</a:t>
            </a:r>
          </a:p>
          <a:p>
            <a:r>
              <a:rPr lang="en-US" dirty="0"/>
              <a:t>AmeriCorps Supplemental Information</a:t>
            </a:r>
          </a:p>
          <a:p>
            <a:pPr lvl="1"/>
            <a:r>
              <a:rPr lang="en-US" dirty="0"/>
              <a:t>definitions of terms</a:t>
            </a:r>
          </a:p>
          <a:p>
            <a:r>
              <a:rPr lang="en-US" dirty="0"/>
              <a:t>AmeriCorps Performance Measurement Instructions</a:t>
            </a:r>
          </a:p>
          <a:p>
            <a:pPr lvl="1"/>
            <a:r>
              <a:rPr lang="en-US" dirty="0"/>
              <a:t>example measures, detailed instructions</a:t>
            </a:r>
          </a:p>
        </p:txBody>
      </p:sp>
      <p:pic>
        <p:nvPicPr>
          <p:cNvPr id="7" name="Picture 6">
            <a:extLst>
              <a:ext uri="{FF2B5EF4-FFF2-40B4-BE49-F238E27FC236}">
                <a16:creationId xmlns:a16="http://schemas.microsoft.com/office/drawing/2014/main" id="{548241E5-2165-4C0E-B2B5-DF4F12419C0C}"/>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2447842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Application Narratives</a:t>
            </a:r>
          </a:p>
        </p:txBody>
      </p:sp>
      <p:pic>
        <p:nvPicPr>
          <p:cNvPr id="4" name="Content Placeholder 3">
            <a:extLst>
              <a:ext uri="{FF2B5EF4-FFF2-40B4-BE49-F238E27FC236}">
                <a16:creationId xmlns:a16="http://schemas.microsoft.com/office/drawing/2014/main" id="{0A0955AD-DC09-DA17-4582-B4CCDA049DB7}"/>
              </a:ext>
            </a:extLst>
          </p:cNvPr>
          <p:cNvPicPr>
            <a:picLocks noGrp="1" noChangeAspect="1"/>
          </p:cNvPicPr>
          <p:nvPr>
            <p:ph idx="1"/>
          </p:nvPr>
        </p:nvPicPr>
        <p:blipFill>
          <a:blip r:embed="rId3"/>
          <a:stretch>
            <a:fillRect/>
          </a:stretch>
        </p:blipFill>
        <p:spPr>
          <a:xfrm>
            <a:off x="457200" y="1999938"/>
            <a:ext cx="7620000" cy="4047162"/>
          </a:xfrm>
        </p:spPr>
      </p:pic>
      <p:pic>
        <p:nvPicPr>
          <p:cNvPr id="7" name="Picture 6">
            <a:extLst>
              <a:ext uri="{FF2B5EF4-FFF2-40B4-BE49-F238E27FC236}">
                <a16:creationId xmlns:a16="http://schemas.microsoft.com/office/drawing/2014/main" id="{8A9C3695-D41B-4527-BECF-4256E20444E4}"/>
              </a:ext>
            </a:extLst>
          </p:cNvPr>
          <p:cNvPicPr>
            <a:picLocks noChangeAspect="1"/>
          </p:cNvPicPr>
          <p:nvPr/>
        </p:nvPicPr>
        <p:blipFill>
          <a:blip r:embed="rId4"/>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403903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“Homework”</a:t>
            </a:r>
          </a:p>
        </p:txBody>
      </p:sp>
      <p:sp>
        <p:nvSpPr>
          <p:cNvPr id="6" name="Content Placeholder 5"/>
          <p:cNvSpPr>
            <a:spLocks noGrp="1"/>
          </p:cNvSpPr>
          <p:nvPr>
            <p:ph idx="1"/>
          </p:nvPr>
        </p:nvSpPr>
        <p:spPr>
          <a:xfrm>
            <a:off x="457200" y="1417638"/>
            <a:ext cx="7620000" cy="5334000"/>
          </a:xfrm>
        </p:spPr>
        <p:txBody>
          <a:bodyPr>
            <a:normAutofit/>
          </a:bodyPr>
          <a:lstStyle/>
          <a:p>
            <a:r>
              <a:rPr lang="en-US" i="1" dirty="0"/>
              <a:t>Continue reviewing and reading AmeriCorps guidance documents.</a:t>
            </a:r>
          </a:p>
          <a:p>
            <a:r>
              <a:rPr lang="en-US" i="1" dirty="0"/>
              <a:t>Continue developing Theory of Change, Logic Model, Performance Measures, and Data Plan</a:t>
            </a:r>
          </a:p>
          <a:p>
            <a:r>
              <a:rPr lang="en-US" i="1" dirty="0"/>
              <a:t>Continue developing Policies &amp; Procedures/Volunteer Plan.</a:t>
            </a:r>
          </a:p>
          <a:p>
            <a:r>
              <a:rPr lang="en-US" b="1" dirty="0"/>
              <a:t>Identify strategic partners if applicable.</a:t>
            </a:r>
          </a:p>
          <a:p>
            <a:r>
              <a:rPr lang="en-US" b="1" dirty="0"/>
              <a:t>Update budget framework.</a:t>
            </a:r>
          </a:p>
          <a:p>
            <a:endParaRPr lang="en-US" b="1" dirty="0"/>
          </a:p>
          <a:p>
            <a:endParaRPr lang="en-US" dirty="0"/>
          </a:p>
        </p:txBody>
      </p:sp>
      <p:pic>
        <p:nvPicPr>
          <p:cNvPr id="5" name="Picture 4">
            <a:extLst>
              <a:ext uri="{FF2B5EF4-FFF2-40B4-BE49-F238E27FC236}">
                <a16:creationId xmlns:a16="http://schemas.microsoft.com/office/drawing/2014/main" id="{9414BEFD-4DB8-43F7-8E18-1F0B4F439F64}"/>
              </a:ext>
            </a:extLst>
          </p:cNvPr>
          <p:cNvPicPr>
            <a:picLocks noChangeAspect="1"/>
          </p:cNvPicPr>
          <p:nvPr/>
        </p:nvPicPr>
        <p:blipFill>
          <a:blip r:embed="rId3"/>
          <a:stretch>
            <a:fillRect/>
          </a:stretch>
        </p:blipFill>
        <p:spPr>
          <a:xfrm>
            <a:off x="8458200" y="5486400"/>
            <a:ext cx="685800" cy="689517"/>
          </a:xfrm>
          <a:prstGeom prst="rect">
            <a:avLst/>
          </a:prstGeom>
        </p:spPr>
      </p:pic>
    </p:spTree>
    <p:extLst>
      <p:ext uri="{BB962C8B-B14F-4D97-AF65-F5344CB8AC3E}">
        <p14:creationId xmlns:p14="http://schemas.microsoft.com/office/powerpoint/2010/main" val="1278165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4744</TotalTime>
  <Words>2256</Words>
  <Application>Microsoft Office PowerPoint</Application>
  <PresentationFormat>On-screen Show (4:3)</PresentationFormat>
  <Paragraphs>272</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vt:lpstr>
      <vt:lpstr>Helvetica Neue</vt:lpstr>
      <vt:lpstr>Wingdings</vt:lpstr>
      <vt:lpstr>Adjacency</vt:lpstr>
      <vt:lpstr>Planning Grants –  Grant Making &amp; Budgeting</vt:lpstr>
      <vt:lpstr>Learning To Date</vt:lpstr>
      <vt:lpstr>Qtr. 1: Questions to Consider</vt:lpstr>
      <vt:lpstr>AmeriCorps NOFO, Serve WA RFGA</vt:lpstr>
      <vt:lpstr>Serve WA RFGA</vt:lpstr>
      <vt:lpstr>Serve WA RFGA</vt:lpstr>
      <vt:lpstr>Serve WA RFGA</vt:lpstr>
      <vt:lpstr>Application Narratives</vt:lpstr>
      <vt:lpstr>“Homework”</vt:lpstr>
      <vt:lpstr>Questions?</vt:lpstr>
      <vt:lpstr>Resource(s)</vt:lpstr>
      <vt:lpstr>Application Budget</vt:lpstr>
      <vt:lpstr>Cost-Reimbursement Budget</vt:lpstr>
      <vt:lpstr>Cost-Reimbursement Budget</vt:lpstr>
      <vt:lpstr>Living Allowance</vt:lpstr>
      <vt:lpstr>Living Allowance</vt:lpstr>
      <vt:lpstr>Application Budget</vt:lpstr>
      <vt:lpstr>Application Budget</vt:lpstr>
      <vt:lpstr>Fund Development</vt:lpstr>
      <vt:lpstr>Questions?</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Subgrantee Meeting</dc:title>
  <dc:creator>Harris, Robyn (OFM)</dc:creator>
  <cp:lastModifiedBy>Guy, Mikia (OFM)</cp:lastModifiedBy>
  <cp:revision>342</cp:revision>
  <cp:lastPrinted>2018-09-14T17:29:09Z</cp:lastPrinted>
  <dcterms:created xsi:type="dcterms:W3CDTF">2006-08-16T00:00:00Z</dcterms:created>
  <dcterms:modified xsi:type="dcterms:W3CDTF">2024-01-09T17:00:05Z</dcterms:modified>
</cp:coreProperties>
</file>