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401" r:id="rId2"/>
    <p:sldId id="437" r:id="rId3"/>
    <p:sldId id="425" r:id="rId4"/>
    <p:sldId id="359" r:id="rId5"/>
    <p:sldId id="360" r:id="rId6"/>
    <p:sldId id="362" r:id="rId7"/>
    <p:sldId id="438" r:id="rId8"/>
    <p:sldId id="363" r:id="rId9"/>
    <p:sldId id="364" r:id="rId10"/>
    <p:sldId id="379" r:id="rId11"/>
    <p:sldId id="427" r:id="rId12"/>
    <p:sldId id="354" r:id="rId13"/>
    <p:sldId id="439" r:id="rId14"/>
    <p:sldId id="441" r:id="rId15"/>
    <p:sldId id="361" r:id="rId16"/>
    <p:sldId id="440" r:id="rId17"/>
    <p:sldId id="442" r:id="rId18"/>
    <p:sldId id="443" r:id="rId19"/>
    <p:sldId id="43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Robyn (OFM)" initials="HR(" lastIdx="10" clrIdx="0">
    <p:extLst>
      <p:ext uri="{19B8F6BF-5375-455C-9EA6-DF929625EA0E}">
        <p15:presenceInfo xmlns:p15="http://schemas.microsoft.com/office/powerpoint/2012/main" userId="S-1-5-21-2226630325-536777373-1012264283-14699" providerId="AD"/>
      </p:ext>
    </p:extLst>
  </p:cmAuthor>
  <p:cmAuthor id="2" name="Harris, Robyn (OFM)" initials="HR( [2]" lastIdx="1" clrIdx="1">
    <p:extLst>
      <p:ext uri="{19B8F6BF-5375-455C-9EA6-DF929625EA0E}">
        <p15:presenceInfo xmlns:p15="http://schemas.microsoft.com/office/powerpoint/2012/main" userId="S::robyn.harris@ofm.wa.gov::b0f79a57-fba3-453c-868c-2bb300910e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F91A2-D08C-4E73-A631-7272595079CC}" v="6" dt="2023-03-02T17:14:10.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71429" autoAdjust="0"/>
  </p:normalViewPr>
  <p:slideViewPr>
    <p:cSldViewPr>
      <p:cViewPr>
        <p:scale>
          <a:sx n="67" d="100"/>
          <a:sy n="67" d="100"/>
        </p:scale>
        <p:origin x="1140"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son, Jenny (OFM)" userId="818dc6e8-dce5-4156-92f7-438e8b71af5f" providerId="ADAL" clId="{5BCF91A2-D08C-4E73-A631-7272595079CC}"/>
    <pc:docChg chg="undo custSel addSld modSld">
      <pc:chgData name="Benson, Jenny (OFM)" userId="818dc6e8-dce5-4156-92f7-438e8b71af5f" providerId="ADAL" clId="{5BCF91A2-D08C-4E73-A631-7272595079CC}" dt="2023-03-02T19:35:31.672" v="544" actId="20577"/>
      <pc:docMkLst>
        <pc:docMk/>
      </pc:docMkLst>
      <pc:sldChg chg="addSp delSp modSp mod">
        <pc:chgData name="Benson, Jenny (OFM)" userId="818dc6e8-dce5-4156-92f7-438e8b71af5f" providerId="ADAL" clId="{5BCF91A2-D08C-4E73-A631-7272595079CC}" dt="2023-03-02T17:14:42.163" v="537" actId="1076"/>
        <pc:sldMkLst>
          <pc:docMk/>
          <pc:sldMk cId="2135935876" sldId="359"/>
        </pc:sldMkLst>
        <pc:picChg chg="add mod">
          <ac:chgData name="Benson, Jenny (OFM)" userId="818dc6e8-dce5-4156-92f7-438e8b71af5f" providerId="ADAL" clId="{5BCF91A2-D08C-4E73-A631-7272595079CC}" dt="2023-03-02T17:13:23.766" v="525" actId="1076"/>
          <ac:picMkLst>
            <pc:docMk/>
            <pc:sldMk cId="2135935876" sldId="359"/>
            <ac:picMk id="4" creationId="{B3476863-5CC7-452E-E034-59F7962EC323}"/>
          </ac:picMkLst>
        </pc:picChg>
        <pc:picChg chg="add del mod">
          <ac:chgData name="Benson, Jenny (OFM)" userId="818dc6e8-dce5-4156-92f7-438e8b71af5f" providerId="ADAL" clId="{5BCF91A2-D08C-4E73-A631-7272595079CC}" dt="2023-03-02T17:13:16.196" v="523" actId="478"/>
          <ac:picMkLst>
            <pc:docMk/>
            <pc:sldMk cId="2135935876" sldId="359"/>
            <ac:picMk id="8" creationId="{FCA7B241-0617-6431-2F3F-BAE8A7C795FF}"/>
          </ac:picMkLst>
        </pc:picChg>
        <pc:picChg chg="add mod">
          <ac:chgData name="Benson, Jenny (OFM)" userId="818dc6e8-dce5-4156-92f7-438e8b71af5f" providerId="ADAL" clId="{5BCF91A2-D08C-4E73-A631-7272595079CC}" dt="2023-03-02T17:14:40.584" v="536" actId="1076"/>
          <ac:picMkLst>
            <pc:docMk/>
            <pc:sldMk cId="2135935876" sldId="359"/>
            <ac:picMk id="9" creationId="{42AC8D71-DFBF-184C-5575-5066B155B3A6}"/>
          </ac:picMkLst>
        </pc:picChg>
        <pc:picChg chg="add mod">
          <ac:chgData name="Benson, Jenny (OFM)" userId="818dc6e8-dce5-4156-92f7-438e8b71af5f" providerId="ADAL" clId="{5BCF91A2-D08C-4E73-A631-7272595079CC}" dt="2023-03-02T17:14:42.163" v="537" actId="1076"/>
          <ac:picMkLst>
            <pc:docMk/>
            <pc:sldMk cId="2135935876" sldId="359"/>
            <ac:picMk id="11" creationId="{2EFBD7F6-7B83-2693-A9F5-A15200B62A47}"/>
          </ac:picMkLst>
        </pc:picChg>
      </pc:sldChg>
      <pc:sldChg chg="modSp mod">
        <pc:chgData name="Benson, Jenny (OFM)" userId="818dc6e8-dce5-4156-92f7-438e8b71af5f" providerId="ADAL" clId="{5BCF91A2-D08C-4E73-A631-7272595079CC}" dt="2023-03-02T16:29:47.268" v="362" actId="403"/>
        <pc:sldMkLst>
          <pc:docMk/>
          <pc:sldMk cId="1817690474" sldId="362"/>
        </pc:sldMkLst>
        <pc:spChg chg="mod">
          <ac:chgData name="Benson, Jenny (OFM)" userId="818dc6e8-dce5-4156-92f7-438e8b71af5f" providerId="ADAL" clId="{5BCF91A2-D08C-4E73-A631-7272595079CC}" dt="2023-03-02T16:29:47.268" v="362" actId="403"/>
          <ac:spMkLst>
            <pc:docMk/>
            <pc:sldMk cId="1817690474" sldId="362"/>
            <ac:spMk id="6" creationId="{00000000-0000-0000-0000-000000000000}"/>
          </ac:spMkLst>
        </pc:spChg>
      </pc:sldChg>
      <pc:sldChg chg="modSp mod">
        <pc:chgData name="Benson, Jenny (OFM)" userId="818dc6e8-dce5-4156-92f7-438e8b71af5f" providerId="ADAL" clId="{5BCF91A2-D08C-4E73-A631-7272595079CC}" dt="2023-03-02T16:56:49.868" v="466" actId="20577"/>
        <pc:sldMkLst>
          <pc:docMk/>
          <pc:sldMk cId="2999564340" sldId="364"/>
        </pc:sldMkLst>
        <pc:spChg chg="mod">
          <ac:chgData name="Benson, Jenny (OFM)" userId="818dc6e8-dce5-4156-92f7-438e8b71af5f" providerId="ADAL" clId="{5BCF91A2-D08C-4E73-A631-7272595079CC}" dt="2023-03-02T16:56:49.868" v="466" actId="20577"/>
          <ac:spMkLst>
            <pc:docMk/>
            <pc:sldMk cId="2999564340" sldId="364"/>
            <ac:spMk id="6" creationId="{00000000-0000-0000-0000-000000000000}"/>
          </ac:spMkLst>
        </pc:spChg>
      </pc:sldChg>
      <pc:sldChg chg="modSp mod">
        <pc:chgData name="Benson, Jenny (OFM)" userId="818dc6e8-dce5-4156-92f7-438e8b71af5f" providerId="ADAL" clId="{5BCF91A2-D08C-4E73-A631-7272595079CC}" dt="2023-03-02T16:08:38.736" v="29" actId="20577"/>
        <pc:sldMkLst>
          <pc:docMk/>
          <pc:sldMk cId="1212550907" sldId="401"/>
        </pc:sldMkLst>
        <pc:spChg chg="mod">
          <ac:chgData name="Benson, Jenny (OFM)" userId="818dc6e8-dce5-4156-92f7-438e8b71af5f" providerId="ADAL" clId="{5BCF91A2-D08C-4E73-A631-7272595079CC}" dt="2023-03-02T16:08:38.736" v="29" actId="20577"/>
          <ac:spMkLst>
            <pc:docMk/>
            <pc:sldMk cId="1212550907" sldId="401"/>
            <ac:spMk id="3" creationId="{00000000-0000-0000-0000-000000000000}"/>
          </ac:spMkLst>
        </pc:spChg>
      </pc:sldChg>
      <pc:sldChg chg="addSp modSp mod">
        <pc:chgData name="Benson, Jenny (OFM)" userId="818dc6e8-dce5-4156-92f7-438e8b71af5f" providerId="ADAL" clId="{5BCF91A2-D08C-4E73-A631-7272595079CC}" dt="2023-03-02T16:22:27.223" v="97" actId="1076"/>
        <pc:sldMkLst>
          <pc:docMk/>
          <pc:sldMk cId="3035309064" sldId="425"/>
        </pc:sldMkLst>
        <pc:spChg chg="mod">
          <ac:chgData name="Benson, Jenny (OFM)" userId="818dc6e8-dce5-4156-92f7-438e8b71af5f" providerId="ADAL" clId="{5BCF91A2-D08C-4E73-A631-7272595079CC}" dt="2023-03-02T16:22:22.480" v="95" actId="1076"/>
          <ac:spMkLst>
            <pc:docMk/>
            <pc:sldMk cId="3035309064" sldId="425"/>
            <ac:spMk id="11" creationId="{A5AE6B13-DCF9-4FFF-9C32-0B4476FFE89E}"/>
          </ac:spMkLst>
        </pc:spChg>
        <pc:picChg chg="add mod">
          <ac:chgData name="Benson, Jenny (OFM)" userId="818dc6e8-dce5-4156-92f7-438e8b71af5f" providerId="ADAL" clId="{5BCF91A2-D08C-4E73-A631-7272595079CC}" dt="2023-03-02T16:22:27.223" v="97" actId="1076"/>
          <ac:picMkLst>
            <pc:docMk/>
            <pc:sldMk cId="3035309064" sldId="425"/>
            <ac:picMk id="4" creationId="{954CEA5F-A756-437D-6398-CD6834B8D2D5}"/>
          </ac:picMkLst>
        </pc:picChg>
      </pc:sldChg>
      <pc:sldChg chg="modSp mod">
        <pc:chgData name="Benson, Jenny (OFM)" userId="818dc6e8-dce5-4156-92f7-438e8b71af5f" providerId="ADAL" clId="{5BCF91A2-D08C-4E73-A631-7272595079CC}" dt="2023-03-02T16:57:50.578" v="517" actId="20577"/>
        <pc:sldMkLst>
          <pc:docMk/>
          <pc:sldMk cId="3874117291" sldId="427"/>
        </pc:sldMkLst>
        <pc:spChg chg="mod">
          <ac:chgData name="Benson, Jenny (OFM)" userId="818dc6e8-dce5-4156-92f7-438e8b71af5f" providerId="ADAL" clId="{5BCF91A2-D08C-4E73-A631-7272595079CC}" dt="2023-03-02T16:57:50.578" v="517" actId="20577"/>
          <ac:spMkLst>
            <pc:docMk/>
            <pc:sldMk cId="3874117291" sldId="427"/>
            <ac:spMk id="6" creationId="{00000000-0000-0000-0000-000000000000}"/>
          </ac:spMkLst>
        </pc:spChg>
      </pc:sldChg>
      <pc:sldChg chg="addSp delSp modSp mod">
        <pc:chgData name="Benson, Jenny (OFM)" userId="818dc6e8-dce5-4156-92f7-438e8b71af5f" providerId="ADAL" clId="{5BCF91A2-D08C-4E73-A631-7272595079CC}" dt="2023-03-02T16:20:17.341" v="82" actId="9405"/>
        <pc:sldMkLst>
          <pc:docMk/>
          <pc:sldMk cId="2647190767" sldId="434"/>
        </pc:sldMkLst>
        <pc:spChg chg="mod">
          <ac:chgData name="Benson, Jenny (OFM)" userId="818dc6e8-dce5-4156-92f7-438e8b71af5f" providerId="ADAL" clId="{5BCF91A2-D08C-4E73-A631-7272595079CC}" dt="2023-03-02T16:16:34.296" v="74" actId="404"/>
          <ac:spMkLst>
            <pc:docMk/>
            <pc:sldMk cId="2647190767" sldId="434"/>
            <ac:spMk id="2" creationId="{00000000-0000-0000-0000-000000000000}"/>
          </ac:spMkLst>
        </pc:spChg>
        <pc:spChg chg="del mod">
          <ac:chgData name="Benson, Jenny (OFM)" userId="818dc6e8-dce5-4156-92f7-438e8b71af5f" providerId="ADAL" clId="{5BCF91A2-D08C-4E73-A631-7272595079CC}" dt="2023-03-02T16:19:41.671" v="78"/>
          <ac:spMkLst>
            <pc:docMk/>
            <pc:sldMk cId="2647190767" sldId="434"/>
            <ac:spMk id="6" creationId="{00000000-0000-0000-0000-000000000000}"/>
          </ac:spMkLst>
        </pc:spChg>
        <pc:picChg chg="add mod">
          <ac:chgData name="Benson, Jenny (OFM)" userId="818dc6e8-dce5-4156-92f7-438e8b71af5f" providerId="ADAL" clId="{5BCF91A2-D08C-4E73-A631-7272595079CC}" dt="2023-03-02T16:19:56.630" v="80" actId="14100"/>
          <ac:picMkLst>
            <pc:docMk/>
            <pc:sldMk cId="2647190767" sldId="434"/>
            <ac:picMk id="3" creationId="{D28381BB-77A0-A121-6458-E220F26F2037}"/>
          </ac:picMkLst>
        </pc:picChg>
        <pc:inkChg chg="add">
          <ac:chgData name="Benson, Jenny (OFM)" userId="818dc6e8-dce5-4156-92f7-438e8b71af5f" providerId="ADAL" clId="{5BCF91A2-D08C-4E73-A631-7272595079CC}" dt="2023-03-02T16:20:12.242" v="81" actId="9405"/>
          <ac:inkMkLst>
            <pc:docMk/>
            <pc:sldMk cId="2647190767" sldId="434"/>
            <ac:inkMk id="4" creationId="{3C4A38E7-59FD-61F1-C367-BAB17A755566}"/>
          </ac:inkMkLst>
        </pc:inkChg>
        <pc:inkChg chg="add">
          <ac:chgData name="Benson, Jenny (OFM)" userId="818dc6e8-dce5-4156-92f7-438e8b71af5f" providerId="ADAL" clId="{5BCF91A2-D08C-4E73-A631-7272595079CC}" dt="2023-03-02T16:20:17.341" v="82" actId="9405"/>
          <ac:inkMkLst>
            <pc:docMk/>
            <pc:sldMk cId="2647190767" sldId="434"/>
            <ac:inkMk id="7" creationId="{BFC5BC3A-D9BF-B079-E688-2B701E97A08E}"/>
          </ac:inkMkLst>
        </pc:inkChg>
      </pc:sldChg>
      <pc:sldChg chg="modSp add mod">
        <pc:chgData name="Benson, Jenny (OFM)" userId="818dc6e8-dce5-4156-92f7-438e8b71af5f" providerId="ADAL" clId="{5BCF91A2-D08C-4E73-A631-7272595079CC}" dt="2023-03-02T19:35:31.672" v="544" actId="20577"/>
        <pc:sldMkLst>
          <pc:docMk/>
          <pc:sldMk cId="3728650182" sldId="437"/>
        </pc:sldMkLst>
        <pc:spChg chg="mod">
          <ac:chgData name="Benson, Jenny (OFM)" userId="818dc6e8-dce5-4156-92f7-438e8b71af5f" providerId="ADAL" clId="{5BCF91A2-D08C-4E73-A631-7272595079CC}" dt="2023-03-02T19:35:31.672" v="544" actId="20577"/>
          <ac:spMkLst>
            <pc:docMk/>
            <pc:sldMk cId="3728650182" sldId="437"/>
            <ac:spMk id="6" creationId="{00000000-0000-0000-0000-000000000000}"/>
          </ac:spMkLst>
        </pc:spChg>
      </pc:sldChg>
      <pc:sldChg chg="modSp add mod">
        <pc:chgData name="Benson, Jenny (OFM)" userId="818dc6e8-dce5-4156-92f7-438e8b71af5f" providerId="ADAL" clId="{5BCF91A2-D08C-4E73-A631-7272595079CC}" dt="2023-03-02T16:53:56.506" v="365" actId="948"/>
        <pc:sldMkLst>
          <pc:docMk/>
          <pc:sldMk cId="1367348467" sldId="438"/>
        </pc:sldMkLst>
        <pc:spChg chg="mod">
          <ac:chgData name="Benson, Jenny (OFM)" userId="818dc6e8-dce5-4156-92f7-438e8b71af5f" providerId="ADAL" clId="{5BCF91A2-D08C-4E73-A631-7272595079CC}" dt="2023-03-02T16:53:56.506" v="365" actId="948"/>
          <ac:spMkLst>
            <pc:docMk/>
            <pc:sldMk cId="1367348467" sldId="43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1839B86-9F9E-4E97-866D-F43BDA50C3AF}" type="datetimeFigureOut">
              <a:rPr lang="en-US" smtClean="0"/>
              <a:t>12/12/2023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16A8366-BC13-425E-9FA6-35C7150E6104}" type="slidenum">
              <a:rPr lang="en-US" smtClean="0"/>
              <a:t>‹#›</a:t>
            </a:fld>
            <a:endParaRPr lang="en-US" dirty="0"/>
          </a:p>
        </p:txBody>
      </p:sp>
    </p:spTree>
    <p:extLst>
      <p:ext uri="{BB962C8B-B14F-4D97-AF65-F5344CB8AC3E}">
        <p14:creationId xmlns:p14="http://schemas.microsoft.com/office/powerpoint/2010/main" val="1088774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A70410-65A1-4ECB-BD0B-D75141B9817E}" type="datetimeFigureOut">
              <a:rPr lang="en-US" smtClean="0"/>
              <a:t>12/12/2023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79CA4D-B437-4CC8-8C97-13BE905D52C5}" type="slidenum">
              <a:rPr lang="en-US" smtClean="0"/>
              <a:t>‹#›</a:t>
            </a:fld>
            <a:endParaRPr lang="en-US" dirty="0"/>
          </a:p>
        </p:txBody>
      </p:sp>
    </p:spTree>
    <p:extLst>
      <p:ext uri="{BB962C8B-B14F-4D97-AF65-F5344CB8AC3E}">
        <p14:creationId xmlns:p14="http://schemas.microsoft.com/office/powerpoint/2010/main" val="186359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cc02.safelinks.protection.outlook.com/?url=https%3A%2F%2Fservewashington.wa.gov%2F&amp;data=04%7C01%7Crobyn.harris%40ofm.wa.gov%7Cc302e4e1529840458fc908d99fbf0f04%7C11d0e217264e400a8ba057dcc127d72d%7C0%7C0%7C637716465199691539%7CUnknown%7CTWFpbGZsb3d8eyJWIjoiMC4wLjAwMDAiLCJQIjoiV2luMzIiLCJBTiI6Ik1haWwiLCJXVCI6Mn0%3D%7C1000&amp;sdata=k%2BJz7IeKYo9NsFQW7%2B24%2FLgEEp6ez%2BnMXnXy%2B7CKsQs%3D&amp;reserved=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(Think through host/presenter/tech/chat/video off/mute on/recording/announce closed caption if available/music upon entry.)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Music https://www.youtube.com/watch?v=wwya7JCD5_0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before recording, then record and post in chat…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effectLst/>
                <a:latin typeface="Calibri" panose="020F0502020204030204" pitchFamily="34" charset="0"/>
                <a:ea typeface="Calibri" panose="020F0502020204030204" pitchFamily="34" charset="0"/>
              </a:rPr>
              <a:t>The law requires consent prior to recording a person’s participation in an event. </a:t>
            </a:r>
            <a:r>
              <a:rPr lang="en-US" sz="1200" i="1" dirty="0">
                <a:effectLst/>
                <a:latin typeface="Calibri" panose="020F0502020204030204" pitchFamily="34" charset="0"/>
                <a:ea typeface="Calibri" panose="020F0502020204030204" pitchFamily="34" charset="0"/>
              </a:rPr>
              <a:t>Please be advised that your image will be captured and recorded during the videoconference.  Your participation in this videoconference equals consent to be recorded as required by law. We will be publishing this video on our website located at </a:t>
            </a:r>
            <a:r>
              <a:rPr lang="en-US" sz="1200" i="1" u="sng" dirty="0">
                <a:solidFill>
                  <a:srgbClr val="0563C1"/>
                </a:solidFill>
                <a:effectLst/>
                <a:latin typeface="Calibri" panose="020F0502020204030204" pitchFamily="34" charset="0"/>
                <a:ea typeface="Calibri" panose="020F0502020204030204" pitchFamily="34" charset="0"/>
                <a:hlinkClick r:id="rId3"/>
              </a:rPr>
              <a:t>servewashington.wa.gov</a:t>
            </a:r>
            <a:r>
              <a:rPr lang="en-US" sz="1200" i="1" dirty="0">
                <a:effectLst/>
                <a:latin typeface="Calibri" panose="020F0502020204030204" pitchFamily="34" charset="0"/>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If you do not consent to being recorded but choose to participate</a:t>
            </a:r>
            <a:r>
              <a:rPr lang="en-US" sz="1200" i="1" dirty="0">
                <a:effectLst/>
                <a:latin typeface="Calibri" panose="020F0502020204030204" pitchFamily="34" charset="0"/>
                <a:ea typeface="Calibri" panose="020F0502020204030204" pitchFamily="34" charset="0"/>
              </a:rPr>
              <a:t>, please turn your camera off and use the chat feature to interact with the speakers.</a:t>
            </a:r>
            <a:r>
              <a:rPr lang="en-US" sz="1200" i="1" dirty="0">
                <a:solidFill>
                  <a:srgbClr val="575757"/>
                </a:solidFill>
                <a:effectLst/>
                <a:latin typeface="Helvetica Neue"/>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You may also disconnect now.</a:t>
            </a:r>
            <a:endParaRPr lang="en-US" sz="1200" dirty="0">
              <a:effectLst/>
              <a:latin typeface="Calibri" panose="020F0502020204030204" pitchFamily="34" charset="0"/>
              <a:ea typeface="Calibri" panose="020F050202020403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1069975" rtl="0" eaLnBrk="1" fontAlgn="base" latinLnBrk="0" hangingPunct="1">
              <a:lnSpc>
                <a:spcPct val="100000"/>
              </a:lnSpc>
              <a:spcBef>
                <a:spcPct val="0"/>
              </a:spcBef>
              <a:spcAft>
                <a:spcPct val="0"/>
              </a:spcAft>
              <a:buClrTx/>
              <a:buSzTx/>
              <a:buFontTx/>
              <a:buNone/>
              <a:tabLst/>
              <a:defRPr/>
            </a:pPr>
            <a:fld id="{391B5DB6-0FBC-4088-8927-6ECF99F59B0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1069975"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47555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a:t>
            </a:r>
            <a:r>
              <a:rPr lang="en-US" baseline="0" dirty="0"/>
              <a:t> call today…</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10</a:t>
            </a:fld>
            <a:endParaRPr lang="en-US" dirty="0"/>
          </a:p>
        </p:txBody>
      </p:sp>
    </p:spTree>
    <p:extLst>
      <p:ext uri="{BB962C8B-B14F-4D97-AF65-F5344CB8AC3E}">
        <p14:creationId xmlns:p14="http://schemas.microsoft.com/office/powerpoint/2010/main" val="3150506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en-US" baseline="0" dirty="0"/>
              <a:t>Always more homework than deliverables.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522754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will talk a little bit about branding now</a:t>
            </a:r>
          </a:p>
        </p:txBody>
      </p:sp>
      <p:sp>
        <p:nvSpPr>
          <p:cNvPr id="4" name="Slide Number Placeholder 3"/>
          <p:cNvSpPr>
            <a:spLocks noGrp="1"/>
          </p:cNvSpPr>
          <p:nvPr>
            <p:ph type="sldNum" sz="quarter" idx="10"/>
          </p:nvPr>
        </p:nvSpPr>
        <p:spPr/>
        <p:txBody>
          <a:bodyPr/>
          <a:lstStyle/>
          <a:p>
            <a:fld id="{3B79CA4D-B437-4CC8-8C97-13BE905D52C5}" type="slidenum">
              <a:rPr lang="en-US" smtClean="0"/>
              <a:t>12</a:t>
            </a:fld>
            <a:endParaRPr lang="en-US" dirty="0"/>
          </a:p>
        </p:txBody>
      </p:sp>
    </p:spTree>
    <p:extLst>
      <p:ext uri="{BB962C8B-B14F-4D97-AF65-F5344CB8AC3E}">
        <p14:creationId xmlns:p14="http://schemas.microsoft.com/office/powerpoint/2010/main" val="34970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(final) set of questions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3354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a:t>
            </a:r>
            <a:r>
              <a:rPr lang="en-US" baseline="0" dirty="0"/>
              <a:t> the rules…</a:t>
            </a:r>
          </a:p>
          <a:p>
            <a:endParaRPr lang="en-US" baseline="0" dirty="0"/>
          </a:p>
          <a:p>
            <a:r>
              <a:rPr lang="en-US" dirty="0"/>
              <a:t>https://servewashington.wa.gov/sites/default/files/public/grantees/exhibit-c_servewa_special_terms-conditions_2023-24.pdf</a:t>
            </a:r>
            <a:r>
              <a:rPr lang="en-US" baseline="0" dirty="0"/>
              <a:t> </a:t>
            </a:r>
          </a:p>
          <a:p>
            <a:endParaRPr lang="en-US" baseline="0" dirty="0"/>
          </a:p>
          <a:p>
            <a:r>
              <a:rPr lang="en-US" baseline="0" dirty="0"/>
              <a:t>Page 7-8</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026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the practice. Review closer to operational award/launch date of grant, especially those taking a gap year.</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189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Dates</a:t>
            </a:r>
            <a:r>
              <a:rPr lang="en-US" baseline="0" dirty="0"/>
              <a:t> are reference to occurrence, prepare before.  Speak to the value of each and Commission expectation.  Also, program days such as Earth Day, UW Day of Caring, College Signing Day, etc.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2957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a:t>
            </a:r>
            <a:r>
              <a:rPr lang="en-US" baseline="0" dirty="0"/>
              <a:t> call today…</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0506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701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19</a:t>
            </a:fld>
            <a:endParaRPr lang="en-US" dirty="0"/>
          </a:p>
        </p:txBody>
      </p:sp>
    </p:spTree>
    <p:extLst>
      <p:ext uri="{BB962C8B-B14F-4D97-AF65-F5344CB8AC3E}">
        <p14:creationId xmlns:p14="http://schemas.microsoft.com/office/powerpoint/2010/main" val="335234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a:t>
            </a:r>
          </a:p>
        </p:txBody>
      </p:sp>
      <p:sp>
        <p:nvSpPr>
          <p:cNvPr id="4" name="Slide Number Placeholder 3"/>
          <p:cNvSpPr>
            <a:spLocks noGrp="1"/>
          </p:cNvSpPr>
          <p:nvPr>
            <p:ph type="sldNum" sz="quarter" idx="10"/>
          </p:nvPr>
        </p:nvSpPr>
        <p:spPr/>
        <p:txBody>
          <a:bodyPr/>
          <a:lstStyle/>
          <a:p>
            <a:fld id="{3B79CA4D-B437-4CC8-8C97-13BE905D52C5}" type="slidenum">
              <a:rPr lang="en-US" smtClean="0"/>
              <a:t>2</a:t>
            </a:fld>
            <a:endParaRPr lang="en-US" dirty="0"/>
          </a:p>
        </p:txBody>
      </p:sp>
    </p:spTree>
    <p:extLst>
      <p:ext uri="{BB962C8B-B14F-4D97-AF65-F5344CB8AC3E}">
        <p14:creationId xmlns:p14="http://schemas.microsoft.com/office/powerpoint/2010/main" val="1001738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3</a:t>
            </a:fld>
            <a:endParaRPr lang="en-US" dirty="0"/>
          </a:p>
        </p:txBody>
      </p:sp>
    </p:spTree>
    <p:extLst>
      <p:ext uri="{BB962C8B-B14F-4D97-AF65-F5344CB8AC3E}">
        <p14:creationId xmlns:p14="http://schemas.microsoft.com/office/powerpoint/2010/main" val="1703354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During the start-up period, you should develop and document policies and procedures that lay the framework for how your program will be managed. A well-written and comprehensive set of policies and procedures will help your program run more efficiently and effectively, while also ensuring compliance with regulatory requirements. Some policies are mandated by grant requirements, but you will want to create other policies as well that are tailored to your program and your organization.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&lt;go</a:t>
            </a:r>
            <a:r>
              <a:rPr lang="en-US" sz="1200" kern="1200" baseline="0" dirty="0">
                <a:solidFill>
                  <a:schemeClr val="tx1"/>
                </a:solidFill>
                <a:effectLst/>
                <a:latin typeface="+mn-lt"/>
                <a:ea typeface="+mn-ea"/>
                <a:cs typeface="+mn-cs"/>
              </a:rPr>
              <a:t> over list&gt;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of these might be found at an organizational</a:t>
            </a:r>
            <a:r>
              <a:rPr lang="en-US" sz="1200" kern="1200" baseline="0" dirty="0">
                <a:solidFill>
                  <a:schemeClr val="tx1"/>
                </a:solidFill>
                <a:effectLst/>
                <a:latin typeface="+mn-lt"/>
                <a:ea typeface="+mn-ea"/>
                <a:cs typeface="+mn-cs"/>
              </a:rPr>
              <a:t> level.  Some might need to be developed just for the AmeriCorps program. And s</a:t>
            </a:r>
            <a:r>
              <a:rPr lang="en-US" sz="1200" kern="1200" dirty="0">
                <a:solidFill>
                  <a:schemeClr val="tx1"/>
                </a:solidFill>
                <a:effectLst/>
                <a:latin typeface="+mn-lt"/>
                <a:ea typeface="+mn-ea"/>
                <a:cs typeface="+mn-cs"/>
              </a:rPr>
              <a:t>ome of the above-mentioned policies that you develop will serve as the basis for your site and member agreements. P&amp;Ps do not have to be stand-alone documents but should be captured formally somewhere. Throughout the life of your program, it is a good idea to continue to develop and refine policies and procedures that guide your program implementation.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156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Does the required e-course look familiar? How about the vendor manual? You can create vendor accounts.  Now is the time to add a detailed policy and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topic will be covered in more detail on Feb 8</a:t>
            </a:r>
            <a:r>
              <a:rPr lang="en-US" sz="1200" kern="1200" baseline="0" dirty="0">
                <a:solidFill>
                  <a:schemeClr val="tx1"/>
                </a:solidFill>
                <a:effectLst/>
                <a:latin typeface="+mn-lt"/>
                <a:ea typeface="+mn-ea"/>
                <a:cs typeface="+mn-cs"/>
              </a:rPr>
              <a:t>. </a:t>
            </a:r>
          </a:p>
          <a:p>
            <a:r>
              <a:rPr lang="en-US" sz="1200" kern="1200" baseline="0" dirty="0">
                <a:solidFill>
                  <a:schemeClr val="tx1"/>
                </a:solidFill>
                <a:effectLst/>
                <a:latin typeface="+mn-lt"/>
                <a:ea typeface="+mn-ea"/>
                <a:cs typeface="+mn-cs"/>
              </a:rPr>
              <a:t>When writing your P&amp;P, not only should you ensure compliance, but any random staff should be able to come in and duplicate a compliant process step by step.  What is your organization doing for continuity?</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0232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a:t>
            </a:r>
            <a:r>
              <a:rPr lang="en-US" sz="1200" kern="1200" baseline="0" dirty="0">
                <a:solidFill>
                  <a:schemeClr val="tx1"/>
                </a:solidFill>
                <a:effectLst/>
                <a:latin typeface="+mn-lt"/>
                <a:ea typeface="+mn-ea"/>
                <a:cs typeface="+mn-cs"/>
              </a:rPr>
              <a:t> the modern day workforce, telework is becoming increasingly popular for employers and employees…but is it right for national service?  Even more complex under COVID…will you provide ongoing, temporary teleservice options or none at all? </a:t>
            </a:r>
            <a:r>
              <a:rPr lang="en-US" sz="1200" kern="1200" dirty="0">
                <a:solidFill>
                  <a:schemeClr val="tx1"/>
                </a:solidFill>
                <a:effectLst/>
                <a:latin typeface="+mn-lt"/>
                <a:ea typeface="+mn-ea"/>
                <a:cs typeface="+mn-cs"/>
              </a:rPr>
              <a:t>[slide] </a:t>
            </a:r>
            <a:r>
              <a:rPr lang="en-US" sz="1200" kern="1200" baseline="0" dirty="0">
                <a:solidFill>
                  <a:schemeClr val="tx1"/>
                </a:solidFill>
                <a:effectLst/>
                <a:latin typeface="+mn-lt"/>
                <a:ea typeface="+mn-ea"/>
                <a:cs typeface="+mn-cs"/>
              </a:rPr>
              <a:t>Will provide AmeriCorps guidance and some COVID examples (could be converted) on planning grant page.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7129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a:t>
            </a:r>
            <a:r>
              <a:rPr lang="en-US" sz="1200" kern="1200" baseline="0" dirty="0">
                <a:solidFill>
                  <a:schemeClr val="tx1"/>
                </a:solidFill>
                <a:effectLst/>
                <a:latin typeface="+mn-lt"/>
                <a:ea typeface="+mn-ea"/>
                <a:cs typeface="+mn-cs"/>
              </a:rPr>
              <a:t> the modern day workforce, telework is becoming increasingly popular for employers and employees…but is it right for national service? will you provide some teleservice options or none at all? </a:t>
            </a:r>
            <a:r>
              <a:rPr lang="en-US" sz="1200" kern="1200" dirty="0">
                <a:solidFill>
                  <a:schemeClr val="tx1"/>
                </a:solidFill>
                <a:effectLst/>
                <a:latin typeface="+mn-lt"/>
                <a:ea typeface="+mn-ea"/>
                <a:cs typeface="+mn-cs"/>
              </a:rPr>
              <a:t>[slide]</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7869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7063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6632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12/12/2023</a:t>
            </a:fld>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12/12/2023</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mailto:jenny.benson@ofm.w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servewashington.wa.gov/programs/americorps/subgrantee-resources/americorps-program-handbook" TargetMode="External"/><Relationship Id="rId3" Type="http://schemas.openxmlformats.org/officeDocument/2006/relationships/hyperlink" Target="https://servewashington.wa.gov/americorps-washington-logos" TargetMode="External"/><Relationship Id="rId7" Type="http://schemas.openxmlformats.org/officeDocument/2006/relationships/hyperlink" Target="https://americorps.gov/newsroom/communication-resourc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americorps.gov/sites/default/files/document/2020_AmeriCorps_Brand_Guidelines_for_Grantees_508%20%286%29.pdf" TargetMode="External"/><Relationship Id="rId5" Type="http://schemas.openxmlformats.org/officeDocument/2006/relationships/hyperlink" Target="http://www.nationalservicegear.org/" TargetMode="External"/><Relationship Id="rId4" Type="http://schemas.openxmlformats.org/officeDocument/2006/relationships/hyperlink" Target="http://gooddeed.org/" TargetMode="Externa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www.nationalservice.gov/serve/september-11th-national-day-service-and-remembranc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nationalservice.gov/serve-your-community/mlk-day-servic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americorps.gov/sites/default/files/document/2022_01_26_NSCHC_Using_AmeriCorps_Approved_Vendors_Fieldprint_Truescreen_OM.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americorps.gov/sites/default/files/document/2022_01_26_NSCHC_Recommended_Policy_Procedures_OM.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8208"/>
            <a:ext cx="6550944" cy="2252161"/>
          </a:xfrm>
        </p:spPr>
        <p:txBody>
          <a:bodyPr/>
          <a:lstStyle/>
          <a:p>
            <a:pPr>
              <a:defRPr/>
            </a:pPr>
            <a:r>
              <a:rPr lang="en-US" sz="4737" dirty="0"/>
              <a:t>Planning Grants – </a:t>
            </a:r>
            <a:br>
              <a:rPr lang="en-US" sz="3474" dirty="0"/>
            </a:br>
            <a:r>
              <a:rPr lang="en-US" sz="3474" dirty="0"/>
              <a:t>Policies/Procedures &amp; Branding</a:t>
            </a:r>
          </a:p>
        </p:txBody>
      </p:sp>
      <p:sp>
        <p:nvSpPr>
          <p:cNvPr id="3" name="Subtitle 2"/>
          <p:cNvSpPr>
            <a:spLocks noGrp="1"/>
          </p:cNvSpPr>
          <p:nvPr>
            <p:ph type="subTitle" idx="1"/>
          </p:nvPr>
        </p:nvSpPr>
        <p:spPr>
          <a:xfrm>
            <a:off x="685800" y="3950368"/>
            <a:ext cx="7086600" cy="2602831"/>
          </a:xfrm>
        </p:spPr>
        <p:txBody>
          <a:bodyPr>
            <a:normAutofit/>
          </a:bodyPr>
          <a:lstStyle/>
          <a:p>
            <a:pPr>
              <a:defRPr/>
            </a:pPr>
            <a:r>
              <a:rPr lang="en-US" dirty="0"/>
              <a:t>December 14, 2023 – 10:00-12:00</a:t>
            </a:r>
          </a:p>
          <a:p>
            <a:pPr>
              <a:defRPr/>
            </a:pPr>
            <a:endParaRPr lang="en-US" dirty="0"/>
          </a:p>
          <a:p>
            <a:pPr>
              <a:defRPr/>
            </a:pPr>
            <a:r>
              <a:rPr lang="en-US" dirty="0">
                <a:solidFill>
                  <a:schemeClr val="tx1"/>
                </a:solidFill>
              </a:rPr>
              <a:t>Please sign-in via the chat box:</a:t>
            </a:r>
          </a:p>
          <a:p>
            <a:pPr marL="297792" indent="-297792">
              <a:buFont typeface="Arial" panose="020B0604020202020204" pitchFamily="34" charset="0"/>
              <a:buChar char="•"/>
              <a:defRPr/>
            </a:pPr>
            <a:r>
              <a:rPr lang="en-US" dirty="0">
                <a:solidFill>
                  <a:schemeClr val="tx1"/>
                </a:solidFill>
              </a:rPr>
              <a:t>Organization/Program</a:t>
            </a:r>
          </a:p>
          <a:p>
            <a:pPr marL="297792" indent="-297792">
              <a:buFont typeface="Arial" panose="020B0604020202020204" pitchFamily="34" charset="0"/>
              <a:buChar char="•"/>
              <a:defRPr/>
            </a:pPr>
            <a:r>
              <a:rPr lang="en-US" dirty="0">
                <a:solidFill>
                  <a:schemeClr val="tx1"/>
                </a:solidFill>
              </a:rPr>
              <a:t>Name(s)</a:t>
            </a:r>
          </a:p>
          <a:p>
            <a:pPr marL="297792" indent="-297792">
              <a:buFont typeface="Arial" panose="020B0604020202020204" pitchFamily="34" charset="0"/>
              <a:buChar char="•"/>
              <a:defRPr/>
            </a:pPr>
            <a:r>
              <a:rPr lang="en-US" dirty="0">
                <a:solidFill>
                  <a:schemeClr val="tx1"/>
                </a:solidFill>
              </a:rPr>
              <a:t>What is your most frequently-used/recently-used emoji?</a:t>
            </a:r>
          </a:p>
        </p:txBody>
      </p:sp>
      <p:pic>
        <p:nvPicPr>
          <p:cNvPr id="5" name="Picture 4" descr="Logo&#10;&#10;Description automatically generated">
            <a:extLst>
              <a:ext uri="{FF2B5EF4-FFF2-40B4-BE49-F238E27FC236}">
                <a16:creationId xmlns:a16="http://schemas.microsoft.com/office/drawing/2014/main" id="{B28CFC89-6067-40FB-B67C-D98E9FBF30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55207"/>
            <a:ext cx="7086600" cy="1937585"/>
          </a:xfrm>
          <a:prstGeom prst="rect">
            <a:avLst/>
          </a:prstGeom>
        </p:spPr>
      </p:pic>
    </p:spTree>
    <p:extLst>
      <p:ext uri="{BB962C8B-B14F-4D97-AF65-F5344CB8AC3E}">
        <p14:creationId xmlns:p14="http://schemas.microsoft.com/office/powerpoint/2010/main" val="1212550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5" name="Picture 2" descr="C:\Users\robynh\AppData\Local\Microsoft\Windows\Temporary Internet Files\Content.IE5\4ZTNS3YW\question-mar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5775"/>
            <a:ext cx="4419600" cy="441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B0F11EC-E241-4046-BABD-2B71166A4A89}"/>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72836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Deliverables</a:t>
            </a:r>
          </a:p>
        </p:txBody>
      </p:sp>
      <p:sp>
        <p:nvSpPr>
          <p:cNvPr id="6" name="Content Placeholder 5"/>
          <p:cNvSpPr>
            <a:spLocks noGrp="1"/>
          </p:cNvSpPr>
          <p:nvPr>
            <p:ph idx="1"/>
          </p:nvPr>
        </p:nvSpPr>
        <p:spPr>
          <a:xfrm>
            <a:off x="457200" y="1417638"/>
            <a:ext cx="7620000" cy="5334000"/>
          </a:xfrm>
        </p:spPr>
        <p:txBody>
          <a:bodyPr>
            <a:normAutofit/>
          </a:bodyPr>
          <a:lstStyle/>
          <a:p>
            <a:pPr marL="114300" indent="0">
              <a:buNone/>
            </a:pPr>
            <a:endParaRPr lang="en-US" dirty="0"/>
          </a:p>
          <a:p>
            <a:pPr marL="114300" indent="0">
              <a:buNone/>
            </a:pPr>
            <a:r>
              <a:rPr lang="en-US" dirty="0"/>
              <a:t>Quarter 1 – Deliverables</a:t>
            </a:r>
          </a:p>
          <a:p>
            <a:r>
              <a:rPr lang="en-US" dirty="0"/>
              <a:t>☐ Theory of Change Framework and Logic Model</a:t>
            </a:r>
          </a:p>
          <a:p>
            <a:r>
              <a:rPr lang="en-US" dirty="0"/>
              <a:t>☐ Performance Measure(s) and Data Collection Plan</a:t>
            </a:r>
          </a:p>
          <a:p>
            <a:endParaRPr lang="en-US" dirty="0"/>
          </a:p>
          <a:p>
            <a:pPr marL="125730" indent="0" eaLnBrk="1" fontAlgn="auto" hangingPunct="1">
              <a:spcAft>
                <a:spcPts val="0"/>
              </a:spcAft>
              <a:buFont typeface="Arial" panose="020B0604020202020204" pitchFamily="34" charset="0"/>
              <a:buNone/>
              <a:defRPr/>
            </a:pPr>
            <a:r>
              <a:rPr lang="en-US" sz="2400" dirty="0"/>
              <a:t>Submit to </a:t>
            </a:r>
            <a:r>
              <a:rPr lang="en-US" sz="2400" b="1" dirty="0"/>
              <a:t>Lou </a:t>
            </a:r>
            <a:r>
              <a:rPr lang="en-US" sz="2400" dirty="0"/>
              <a:t>anytime for general feedback at lou.thompson</a:t>
            </a:r>
            <a:r>
              <a:rPr lang="en-US" sz="2400" dirty="0">
                <a:hlinkClick r:id="rId3"/>
              </a:rPr>
              <a:t>@ofm.wa.gov</a:t>
            </a:r>
            <a:endParaRPr lang="en-US" sz="2400" dirty="0"/>
          </a:p>
          <a:p>
            <a:pPr marL="125730" indent="0" eaLnBrk="1" fontAlgn="auto" hangingPunct="1">
              <a:spcAft>
                <a:spcPts val="0"/>
              </a:spcAft>
              <a:buFont typeface="Arial" panose="020B0604020202020204" pitchFamily="34" charset="0"/>
              <a:buNone/>
              <a:defRPr/>
            </a:pPr>
            <a:endParaRPr lang="en-US" sz="2400" dirty="0"/>
          </a:p>
          <a:p>
            <a:pPr marL="114300" indent="0">
              <a:buNone/>
            </a:pPr>
            <a:endParaRPr lang="en-US" dirty="0"/>
          </a:p>
          <a:p>
            <a:pPr marL="125730" indent="0" eaLnBrk="1" fontAlgn="auto" hangingPunct="1">
              <a:spcAft>
                <a:spcPts val="0"/>
              </a:spcAft>
              <a:buFont typeface="Arial" panose="020B0604020202020204" pitchFamily="34" charset="0"/>
              <a:buNone/>
              <a:defRPr/>
            </a:pPr>
            <a:endParaRPr lang="en-US" sz="2400" dirty="0"/>
          </a:p>
          <a:p>
            <a:pPr marL="114300" indent="0">
              <a:buNone/>
            </a:pPr>
            <a:endParaRPr lang="en-US" i="1" dirty="0"/>
          </a:p>
          <a:p>
            <a:pPr marL="114300" indent="0">
              <a:buNone/>
            </a:pPr>
            <a:endParaRPr lang="en-US" dirty="0"/>
          </a:p>
        </p:txBody>
      </p:sp>
      <p:pic>
        <p:nvPicPr>
          <p:cNvPr id="5" name="Picture 4">
            <a:extLst>
              <a:ext uri="{FF2B5EF4-FFF2-40B4-BE49-F238E27FC236}">
                <a16:creationId xmlns:a16="http://schemas.microsoft.com/office/drawing/2014/main" id="{BD0CE8E5-C3EF-459F-8241-1DC41D6E4BFC}"/>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874117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“Homework”</a:t>
            </a:r>
          </a:p>
        </p:txBody>
      </p:sp>
      <p:sp>
        <p:nvSpPr>
          <p:cNvPr id="6" name="Content Placeholder 5"/>
          <p:cNvSpPr>
            <a:spLocks noGrp="1"/>
          </p:cNvSpPr>
          <p:nvPr>
            <p:ph idx="1"/>
          </p:nvPr>
        </p:nvSpPr>
        <p:spPr>
          <a:xfrm>
            <a:off x="457200" y="1417638"/>
            <a:ext cx="7620000" cy="5334000"/>
          </a:xfrm>
        </p:spPr>
        <p:txBody>
          <a:bodyPr>
            <a:normAutofit/>
          </a:bodyPr>
          <a:lstStyle/>
          <a:p>
            <a:r>
              <a:rPr lang="en-US" i="1" dirty="0"/>
              <a:t>Refer to FY23 Curriculum</a:t>
            </a:r>
          </a:p>
          <a:p>
            <a:r>
              <a:rPr lang="en-US" b="1" dirty="0"/>
              <a:t>Begin to Build Policies &amp; Procedures</a:t>
            </a:r>
          </a:p>
          <a:p>
            <a:r>
              <a:rPr lang="en-US" b="1" dirty="0"/>
              <a:t>Develop a plan for branding (or co-branding) your program</a:t>
            </a:r>
          </a:p>
          <a:p>
            <a:endParaRPr lang="en-US" dirty="0"/>
          </a:p>
        </p:txBody>
      </p:sp>
      <p:pic>
        <p:nvPicPr>
          <p:cNvPr id="5" name="Picture 4">
            <a:extLst>
              <a:ext uri="{FF2B5EF4-FFF2-40B4-BE49-F238E27FC236}">
                <a16:creationId xmlns:a16="http://schemas.microsoft.com/office/drawing/2014/main" id="{9414BEFD-4DB8-43F7-8E18-1F0B4F439F64}"/>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278165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to Consider</a:t>
            </a:r>
          </a:p>
        </p:txBody>
      </p:sp>
      <p:pic>
        <p:nvPicPr>
          <p:cNvPr id="5" name="Picture 4">
            <a:extLst>
              <a:ext uri="{FF2B5EF4-FFF2-40B4-BE49-F238E27FC236}">
                <a16:creationId xmlns:a16="http://schemas.microsoft.com/office/drawing/2014/main" id="{2AD2EF98-23E8-4EBB-B154-7E42A38655DC}"/>
              </a:ext>
            </a:extLst>
          </p:cNvPr>
          <p:cNvPicPr>
            <a:picLocks noChangeAspect="1"/>
          </p:cNvPicPr>
          <p:nvPr/>
        </p:nvPicPr>
        <p:blipFill>
          <a:blip r:embed="rId3"/>
          <a:stretch>
            <a:fillRect/>
          </a:stretch>
        </p:blipFill>
        <p:spPr>
          <a:xfrm>
            <a:off x="8458200" y="5486400"/>
            <a:ext cx="685800" cy="689517"/>
          </a:xfrm>
          <a:prstGeom prst="rect">
            <a:avLst/>
          </a:prstGeom>
        </p:spPr>
      </p:pic>
      <p:sp>
        <p:nvSpPr>
          <p:cNvPr id="11" name="Content Placeholder 10">
            <a:extLst>
              <a:ext uri="{FF2B5EF4-FFF2-40B4-BE49-F238E27FC236}">
                <a16:creationId xmlns:a16="http://schemas.microsoft.com/office/drawing/2014/main" id="{A5AE6B13-DCF9-4FFF-9C32-0B4476FFE89E}"/>
              </a:ext>
            </a:extLst>
          </p:cNvPr>
          <p:cNvSpPr>
            <a:spLocks noGrp="1"/>
          </p:cNvSpPr>
          <p:nvPr>
            <p:ph idx="1"/>
          </p:nvPr>
        </p:nvSpPr>
        <p:spPr>
          <a:xfrm>
            <a:off x="457200" y="1600200"/>
            <a:ext cx="7543800" cy="5181600"/>
          </a:xfrm>
        </p:spPr>
        <p:txBody>
          <a:bodyPr>
            <a:normAutofit/>
          </a:bodyPr>
          <a:lstStyle/>
          <a:p>
            <a:pPr marL="377190" indent="-251460" defTabSz="1005840" eaLnBrk="1" fontAlgn="auto" hangingPunct="1">
              <a:spcAft>
                <a:spcPts val="0"/>
              </a:spcAft>
              <a:defRPr/>
            </a:pPr>
            <a:r>
              <a:rPr lang="en-US" sz="2400" b="1" dirty="0"/>
              <a:t>What “gear” will be provided to AmeriCorps members?</a:t>
            </a:r>
          </a:p>
          <a:p>
            <a:pPr marL="377190" indent="-251460" defTabSz="1005840" eaLnBrk="1" fontAlgn="auto" hangingPunct="1">
              <a:spcAft>
                <a:spcPts val="0"/>
              </a:spcAft>
              <a:defRPr/>
            </a:pPr>
            <a:r>
              <a:rPr lang="en-US" sz="2400" b="1" dirty="0"/>
              <a:t>How will the program educate the community and potential service recipients on availability of services?</a:t>
            </a:r>
          </a:p>
          <a:p>
            <a:pPr marL="377190" indent="-251460" defTabSz="1005840" eaLnBrk="1" fontAlgn="auto" hangingPunct="1">
              <a:spcAft>
                <a:spcPts val="0"/>
              </a:spcAft>
              <a:defRPr/>
            </a:pPr>
            <a:r>
              <a:rPr lang="en-US" sz="2400" b="1" dirty="0"/>
              <a:t>How will the program educate local leaders, state/congressional delegates, and other VIPs on the value of AmeriCorps?</a:t>
            </a:r>
          </a:p>
          <a:p>
            <a:pPr marL="377190" indent="-251460" defTabSz="1005840" eaLnBrk="1" fontAlgn="auto" hangingPunct="1">
              <a:spcAft>
                <a:spcPts val="0"/>
              </a:spcAft>
              <a:defRPr/>
            </a:pPr>
            <a:r>
              <a:rPr lang="en-US" sz="2400" b="1" dirty="0"/>
              <a:t>Where will records be stored?  Who will manage records retention?</a:t>
            </a:r>
          </a:p>
          <a:p>
            <a:pPr marL="377190" indent="-251460" defTabSz="1005840" eaLnBrk="1" fontAlgn="auto" hangingPunct="1">
              <a:spcAft>
                <a:spcPts val="0"/>
              </a:spcAft>
              <a:defRPr/>
            </a:pPr>
            <a:r>
              <a:rPr lang="en-US" sz="2400" b="1" dirty="0"/>
              <a:t>How does this new knowledge change the budget/match in order to run a successful program?</a:t>
            </a:r>
          </a:p>
        </p:txBody>
      </p:sp>
    </p:spTree>
    <p:extLst>
      <p:ext uri="{BB962C8B-B14F-4D97-AF65-F5344CB8AC3E}">
        <p14:creationId xmlns:p14="http://schemas.microsoft.com/office/powerpoint/2010/main" val="59436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the AmeriCorps Brand</a:t>
            </a:r>
          </a:p>
        </p:txBody>
      </p:sp>
      <p:sp>
        <p:nvSpPr>
          <p:cNvPr id="6" name="Content Placeholder 5"/>
          <p:cNvSpPr>
            <a:spLocks noGrp="1"/>
          </p:cNvSpPr>
          <p:nvPr>
            <p:ph idx="1"/>
          </p:nvPr>
        </p:nvSpPr>
        <p:spPr>
          <a:xfrm>
            <a:off x="457200" y="1417638"/>
            <a:ext cx="7620000" cy="5334000"/>
          </a:xfrm>
        </p:spPr>
        <p:txBody>
          <a:bodyPr>
            <a:normAutofit/>
          </a:bodyPr>
          <a:lstStyle/>
          <a:p>
            <a:pPr marL="114300" indent="0">
              <a:buNone/>
            </a:pPr>
            <a:r>
              <a:rPr lang="en-US" b="1" dirty="0"/>
              <a:t>AmeriCorps Terms &amp; Conditions </a:t>
            </a:r>
            <a:r>
              <a:rPr lang="en-US" dirty="0"/>
              <a:t>(sec. III)</a:t>
            </a:r>
            <a:endParaRPr lang="en-US" b="1" dirty="0"/>
          </a:p>
          <a:p>
            <a:pPr marL="114300" indent="0">
              <a:buNone/>
            </a:pPr>
            <a:r>
              <a:rPr lang="en-US" dirty="0"/>
              <a:t>…the recipient shall identify the program as an AmeriCorps program…and service members as AmeriCorps members…</a:t>
            </a:r>
          </a:p>
          <a:p>
            <a:pPr marL="114300" indent="0">
              <a:buNone/>
            </a:pPr>
            <a:endParaRPr lang="en-US" b="1" dirty="0"/>
          </a:p>
          <a:p>
            <a:pPr marL="114300" indent="0">
              <a:buNone/>
            </a:pPr>
            <a:r>
              <a:rPr lang="en-US" dirty="0"/>
              <a:t>…websites and social media shall clearly state that they are an AmeriCorps recipient…and shall prominently display the AmeriCorps logo…recipients and subrecipients shall use the AmeriCorps name and logo on service gear and public materials…</a:t>
            </a:r>
            <a:endParaRPr lang="en-US" b="1" dirty="0"/>
          </a:p>
          <a:p>
            <a:pPr marL="114300" indent="0">
              <a:buNone/>
            </a:pPr>
            <a:endParaRPr lang="en-US" b="1" dirty="0"/>
          </a:p>
          <a:p>
            <a:pPr marL="114300" indent="0">
              <a:buNone/>
            </a:pPr>
            <a:r>
              <a:rPr lang="en-US" b="1" dirty="0"/>
              <a:t>Serve WA Terms &amp; Conditions </a:t>
            </a:r>
            <a:r>
              <a:rPr lang="en-US" dirty="0"/>
              <a:t>(sec IX)</a:t>
            </a:r>
          </a:p>
          <a:p>
            <a:pPr marL="114300" indent="0">
              <a:buNone/>
            </a:pPr>
            <a:r>
              <a:rPr lang="en-US" dirty="0"/>
              <a:t>…expand on AmeriCorps terms with more detail and to include the use the Washington AmeriCorps logo.  </a:t>
            </a:r>
          </a:p>
        </p:txBody>
      </p:sp>
      <p:pic>
        <p:nvPicPr>
          <p:cNvPr id="5" name="Picture 4">
            <a:extLst>
              <a:ext uri="{FF2B5EF4-FFF2-40B4-BE49-F238E27FC236}">
                <a16:creationId xmlns:a16="http://schemas.microsoft.com/office/drawing/2014/main" id="{D73A31F9-6D13-4FDC-8F83-A4DB658CF68C}"/>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04678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the AmeriCorps Brand</a:t>
            </a:r>
          </a:p>
        </p:txBody>
      </p:sp>
      <p:sp>
        <p:nvSpPr>
          <p:cNvPr id="6" name="Content Placeholder 5"/>
          <p:cNvSpPr>
            <a:spLocks noGrp="1"/>
          </p:cNvSpPr>
          <p:nvPr>
            <p:ph idx="1"/>
          </p:nvPr>
        </p:nvSpPr>
        <p:spPr>
          <a:xfrm>
            <a:off x="457200" y="1417638"/>
            <a:ext cx="7620000" cy="5334000"/>
          </a:xfrm>
        </p:spPr>
        <p:txBody>
          <a:bodyPr>
            <a:normAutofit/>
          </a:bodyPr>
          <a:lstStyle/>
          <a:p>
            <a:pPr marL="114300" indent="0">
              <a:buNone/>
            </a:pPr>
            <a:r>
              <a:rPr lang="en-US" dirty="0"/>
              <a:t>GEAR/MATERIALS</a:t>
            </a:r>
          </a:p>
          <a:p>
            <a:r>
              <a:rPr lang="en-US" dirty="0"/>
              <a:t>Programs can opt to create their own apparel and materials, but must use the </a:t>
            </a:r>
            <a:r>
              <a:rPr lang="en-US" dirty="0">
                <a:hlinkClick r:id="rId3"/>
              </a:rPr>
              <a:t>AmeriCorps Washington logo </a:t>
            </a:r>
            <a:r>
              <a:rPr lang="en-US" dirty="0"/>
              <a:t>when doing so </a:t>
            </a:r>
          </a:p>
          <a:p>
            <a:r>
              <a:rPr lang="en-US" dirty="0"/>
              <a:t>AmeriCorps gear and apparel is also manufactured by two vendors:  </a:t>
            </a:r>
            <a:r>
              <a:rPr lang="en-US" u="sng" dirty="0">
                <a:hlinkClick r:id="rId4"/>
              </a:rPr>
              <a:t>Good Deed</a:t>
            </a:r>
            <a:r>
              <a:rPr lang="en-US" dirty="0"/>
              <a:t> and </a:t>
            </a:r>
            <a:r>
              <a:rPr lang="en-US" u="sng" dirty="0">
                <a:hlinkClick r:id="rId5"/>
              </a:rPr>
              <a:t>National Service Gear</a:t>
            </a:r>
            <a:r>
              <a:rPr lang="en-US" dirty="0"/>
              <a:t> (general logo, some items may be customizable) </a:t>
            </a:r>
          </a:p>
          <a:p>
            <a:endParaRPr lang="en-US" dirty="0"/>
          </a:p>
          <a:p>
            <a:pPr marL="114300" indent="0">
              <a:buNone/>
            </a:pPr>
            <a:r>
              <a:rPr lang="en-US" dirty="0"/>
              <a:t>MARKETING/MEDIA</a:t>
            </a:r>
          </a:p>
          <a:p>
            <a:r>
              <a:rPr lang="en-US" u="sng" dirty="0">
                <a:hlinkClick r:id="rId6"/>
              </a:rPr>
              <a:t>AmeriCorps Branding Guide</a:t>
            </a:r>
            <a:endParaRPr lang="en-US" dirty="0"/>
          </a:p>
          <a:p>
            <a:r>
              <a:rPr lang="en-US" dirty="0">
                <a:hlinkClick r:id="rId7"/>
              </a:rPr>
              <a:t>AmeriCorps Communication Resources</a:t>
            </a:r>
            <a:endParaRPr lang="en-US" dirty="0"/>
          </a:p>
          <a:p>
            <a:pPr marL="114300" indent="0">
              <a:buNone/>
            </a:pPr>
            <a:endParaRPr lang="en-US" dirty="0"/>
          </a:p>
          <a:p>
            <a:pPr marL="114300" indent="0">
              <a:buNone/>
            </a:pPr>
            <a:r>
              <a:rPr lang="en-US" dirty="0"/>
              <a:t>RECRUITMENT &amp; AFFILIATION</a:t>
            </a:r>
          </a:p>
          <a:p>
            <a:r>
              <a:rPr lang="en-US" dirty="0"/>
              <a:t>Valuable Resources in the </a:t>
            </a:r>
            <a:r>
              <a:rPr lang="en-US" dirty="0">
                <a:hlinkClick r:id="rId8"/>
              </a:rPr>
              <a:t>Handbook</a:t>
            </a:r>
            <a:r>
              <a:rPr lang="en-US" dirty="0"/>
              <a:t> (pgs24-25)(pgs33-34)</a:t>
            </a:r>
          </a:p>
        </p:txBody>
      </p:sp>
      <p:pic>
        <p:nvPicPr>
          <p:cNvPr id="5" name="Picture 4">
            <a:extLst>
              <a:ext uri="{FF2B5EF4-FFF2-40B4-BE49-F238E27FC236}">
                <a16:creationId xmlns:a16="http://schemas.microsoft.com/office/drawing/2014/main" id="{62A40D3A-425B-4811-94B6-7ED030EF94D7}"/>
              </a:ext>
            </a:extLst>
          </p:cNvPr>
          <p:cNvPicPr>
            <a:picLocks noChangeAspect="1"/>
          </p:cNvPicPr>
          <p:nvPr/>
        </p:nvPicPr>
        <p:blipFill>
          <a:blip r:embed="rId9"/>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90746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Events/Initiatives</a:t>
            </a:r>
          </a:p>
        </p:txBody>
      </p:sp>
      <p:sp>
        <p:nvSpPr>
          <p:cNvPr id="6" name="Content Placeholder 5"/>
          <p:cNvSpPr>
            <a:spLocks noGrp="1"/>
          </p:cNvSpPr>
          <p:nvPr>
            <p:ph idx="1"/>
          </p:nvPr>
        </p:nvSpPr>
        <p:spPr>
          <a:xfrm>
            <a:off x="457200" y="1417638"/>
            <a:ext cx="7620000" cy="5334000"/>
          </a:xfrm>
        </p:spPr>
        <p:txBody>
          <a:bodyPr>
            <a:normAutofit/>
          </a:bodyPr>
          <a:lstStyle/>
          <a:p>
            <a:pPr marL="114300" indent="0">
              <a:buNone/>
            </a:pPr>
            <a:r>
              <a:rPr lang="en-US" sz="2400" dirty="0"/>
              <a:t>Notable events include:</a:t>
            </a:r>
            <a:endParaRPr lang="en-US" sz="2000" dirty="0"/>
          </a:p>
          <a:p>
            <a:pPr lvl="0"/>
            <a:r>
              <a:rPr lang="en-US" sz="2400" dirty="0">
                <a:hlinkClick r:id="rId3"/>
              </a:rPr>
              <a:t>9/11 National Day of Service and Remembrance </a:t>
            </a:r>
            <a:r>
              <a:rPr lang="en-US" sz="2400" dirty="0"/>
              <a:t>(Sept)</a:t>
            </a:r>
          </a:p>
          <a:p>
            <a:pPr lvl="0"/>
            <a:r>
              <a:rPr lang="en-US" sz="2400" dirty="0"/>
              <a:t>AmeriCorps Swearing-In Ceremony (Oct)</a:t>
            </a:r>
          </a:p>
          <a:p>
            <a:pPr lvl="0"/>
            <a:r>
              <a:rPr lang="en-US" sz="2400" dirty="0">
                <a:hlinkClick r:id="rId4"/>
              </a:rPr>
              <a:t>MLK Day of Service </a:t>
            </a:r>
            <a:r>
              <a:rPr lang="en-US" sz="2400" dirty="0"/>
              <a:t>(Jan)</a:t>
            </a:r>
            <a:endParaRPr lang="en-US" sz="2000" dirty="0"/>
          </a:p>
          <a:p>
            <a:pPr lvl="0"/>
            <a:r>
              <a:rPr lang="en-US" sz="2400" dirty="0"/>
              <a:t>Leader Corps for Members (February and May)</a:t>
            </a:r>
            <a:endParaRPr lang="en-US" sz="2000" dirty="0"/>
          </a:p>
          <a:p>
            <a:pPr lvl="0"/>
            <a:r>
              <a:rPr lang="en-US" sz="2400" dirty="0"/>
              <a:t>AmeriCorps Week (Second Full Week of March)</a:t>
            </a:r>
          </a:p>
          <a:p>
            <a:pPr lvl="1"/>
            <a:r>
              <a:rPr lang="en-US" dirty="0"/>
              <a:t>Program Recognition</a:t>
            </a:r>
          </a:p>
          <a:p>
            <a:pPr lvl="1"/>
            <a:r>
              <a:rPr lang="en-US" dirty="0"/>
              <a:t>Member Recognition</a:t>
            </a:r>
          </a:p>
          <a:p>
            <a:pPr lvl="2"/>
            <a:r>
              <a:rPr lang="en-US" dirty="0"/>
              <a:t>Member Virtual Networking Event</a:t>
            </a:r>
          </a:p>
          <a:p>
            <a:pPr lvl="0"/>
            <a:r>
              <a:rPr lang="en-US" sz="2400" dirty="0"/>
              <a:t>Volunteer Week (April)</a:t>
            </a:r>
            <a:endParaRPr lang="en-US" sz="2000" dirty="0"/>
          </a:p>
          <a:p>
            <a:pPr lvl="1"/>
            <a:r>
              <a:rPr lang="en-US" dirty="0"/>
              <a:t>Governor’s Volunteer Service Awards</a:t>
            </a:r>
            <a:endParaRPr lang="en-US" sz="1800" dirty="0"/>
          </a:p>
          <a:p>
            <a:pPr lvl="1"/>
            <a:r>
              <a:rPr lang="en-US" dirty="0"/>
              <a:t>Seattle Mariners Salute to Volunteers Night</a:t>
            </a:r>
            <a:endParaRPr lang="en-US" sz="1800" dirty="0"/>
          </a:p>
          <a:p>
            <a:endParaRPr lang="en-US" b="1" dirty="0"/>
          </a:p>
        </p:txBody>
      </p:sp>
      <p:pic>
        <p:nvPicPr>
          <p:cNvPr id="5" name="Picture 4">
            <a:extLst>
              <a:ext uri="{FF2B5EF4-FFF2-40B4-BE49-F238E27FC236}">
                <a16:creationId xmlns:a16="http://schemas.microsoft.com/office/drawing/2014/main" id="{F7D25FCB-70C7-4279-8AB4-997D4F19E28C}"/>
              </a:ext>
            </a:extLst>
          </p:cNvPr>
          <p:cNvPicPr>
            <a:picLocks noChangeAspect="1"/>
          </p:cNvPicPr>
          <p:nvPr/>
        </p:nvPicPr>
        <p:blipFill>
          <a:blip r:embed="rId5"/>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49361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5" name="Picture 2" descr="C:\Users\robynh\AppData\Local\Microsoft\Windows\Temporary Internet Files\Content.IE5\4ZTNS3YW\question-mar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5775"/>
            <a:ext cx="4419600" cy="441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B0F11EC-E241-4046-BABD-2B71166A4A89}"/>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843354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“Homework”</a:t>
            </a:r>
          </a:p>
        </p:txBody>
      </p:sp>
      <p:sp>
        <p:nvSpPr>
          <p:cNvPr id="6" name="Content Placeholder 5"/>
          <p:cNvSpPr>
            <a:spLocks noGrp="1"/>
          </p:cNvSpPr>
          <p:nvPr>
            <p:ph idx="1"/>
          </p:nvPr>
        </p:nvSpPr>
        <p:spPr>
          <a:xfrm>
            <a:off x="457200" y="1417638"/>
            <a:ext cx="7620000" cy="5334000"/>
          </a:xfrm>
        </p:spPr>
        <p:txBody>
          <a:bodyPr>
            <a:normAutofit/>
          </a:bodyPr>
          <a:lstStyle/>
          <a:p>
            <a:r>
              <a:rPr lang="en-US" i="1" dirty="0"/>
              <a:t>Continue reviewing and reading AmeriCorps guidance documents</a:t>
            </a:r>
          </a:p>
          <a:p>
            <a:r>
              <a:rPr lang="en-US" i="1" dirty="0"/>
              <a:t>Continue developing </a:t>
            </a:r>
            <a:r>
              <a:rPr lang="en-US" i="1" dirty="0" err="1"/>
              <a:t>ToC</a:t>
            </a:r>
            <a:r>
              <a:rPr lang="en-US" i="1" dirty="0"/>
              <a:t>, LM, PMs, Data Plan</a:t>
            </a:r>
          </a:p>
          <a:p>
            <a:r>
              <a:rPr lang="en-US" b="1" dirty="0"/>
              <a:t>Begin Policies &amp; Procedures/Volunteer Plan</a:t>
            </a:r>
          </a:p>
          <a:p>
            <a:r>
              <a:rPr lang="en-US" b="1" dirty="0"/>
              <a:t>Develop a plan for branding (or co-branding) your program.</a:t>
            </a:r>
            <a:r>
              <a:rPr lang="en-US" i="1" dirty="0"/>
              <a:t> </a:t>
            </a:r>
          </a:p>
          <a:p>
            <a:r>
              <a:rPr lang="en-US" b="1" dirty="0"/>
              <a:t>Prepare for National Days of Service.</a:t>
            </a:r>
          </a:p>
          <a:p>
            <a:r>
              <a:rPr lang="en-US" b="1" dirty="0"/>
              <a:t>Prepare for Serve WA events and initiatives.</a:t>
            </a:r>
          </a:p>
          <a:p>
            <a:r>
              <a:rPr lang="en-US" b="1" dirty="0"/>
              <a:t>Update budget framework</a:t>
            </a:r>
          </a:p>
          <a:p>
            <a:endParaRPr lang="en-US" b="1" dirty="0"/>
          </a:p>
          <a:p>
            <a:endParaRPr lang="en-US" dirty="0"/>
          </a:p>
        </p:txBody>
      </p:sp>
      <p:pic>
        <p:nvPicPr>
          <p:cNvPr id="5" name="Picture 4">
            <a:extLst>
              <a:ext uri="{FF2B5EF4-FFF2-40B4-BE49-F238E27FC236}">
                <a16:creationId xmlns:a16="http://schemas.microsoft.com/office/drawing/2014/main" id="{9414BEFD-4DB8-43F7-8E18-1F0B4F439F64}"/>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412613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Closing</a:t>
            </a:r>
          </a:p>
        </p:txBody>
      </p:sp>
      <p:pic>
        <p:nvPicPr>
          <p:cNvPr id="7" name="Picture 6">
            <a:extLst>
              <a:ext uri="{FF2B5EF4-FFF2-40B4-BE49-F238E27FC236}">
                <a16:creationId xmlns:a16="http://schemas.microsoft.com/office/drawing/2014/main" id="{7A963E3D-3811-4F4B-AF4E-9D2338807CF5}"/>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9" name="Picture 8" descr="A picture containing text, outdoor&#10;&#10;Description automatically generated">
            <a:extLst>
              <a:ext uri="{FF2B5EF4-FFF2-40B4-BE49-F238E27FC236}">
                <a16:creationId xmlns:a16="http://schemas.microsoft.com/office/drawing/2014/main" id="{FC812C91-F34D-4EF0-921A-15A1DD5F7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2531" y="1440373"/>
            <a:ext cx="4169338" cy="4735544"/>
          </a:xfrm>
          <a:prstGeom prst="rect">
            <a:avLst/>
          </a:prstGeom>
        </p:spPr>
      </p:pic>
    </p:spTree>
    <p:extLst>
      <p:ext uri="{BB962C8B-B14F-4D97-AF65-F5344CB8AC3E}">
        <p14:creationId xmlns:p14="http://schemas.microsoft.com/office/powerpoint/2010/main" val="237068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To Date</a:t>
            </a:r>
          </a:p>
        </p:txBody>
      </p:sp>
      <p:sp>
        <p:nvSpPr>
          <p:cNvPr id="6" name="Content Placeholder 5"/>
          <p:cNvSpPr>
            <a:spLocks noGrp="1"/>
          </p:cNvSpPr>
          <p:nvPr>
            <p:ph idx="1"/>
          </p:nvPr>
        </p:nvSpPr>
        <p:spPr>
          <a:xfrm>
            <a:off x="457200" y="1219200"/>
            <a:ext cx="7620000" cy="5715000"/>
          </a:xfrm>
        </p:spPr>
        <p:txBody>
          <a:bodyPr>
            <a:normAutofit/>
          </a:bodyPr>
          <a:lstStyle/>
          <a:p>
            <a:pPr marL="114300" indent="0">
              <a:buNone/>
            </a:pPr>
            <a:r>
              <a:rPr lang="en-US" dirty="0"/>
              <a:t>Previous Content</a:t>
            </a:r>
          </a:p>
          <a:p>
            <a:pPr marL="342900" marR="0" lvl="0" indent="-22860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AmeriCorps 101/Program &amp; Fiscal Orientation</a:t>
            </a:r>
          </a:p>
          <a:p>
            <a:pPr marL="342900" marR="0" lvl="0" indent="-22860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Locating/Reviewing/Reading AmeriCorps Guidance</a:t>
            </a:r>
          </a:p>
          <a:p>
            <a:pPr marL="342900" marR="0" lvl="0" indent="-22860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Theory of Change/Evidence</a:t>
            </a:r>
          </a:p>
          <a:p>
            <a:pPr marL="342900" marR="0" lvl="0" indent="-22860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lang="en-US" dirty="0">
                <a:solidFill>
                  <a:prstClr val="black"/>
                </a:solidFill>
                <a:latin typeface="Calibri"/>
              </a:rPr>
              <a:t>Logic Models, Performance Measures &amp; Data Collection</a:t>
            </a:r>
            <a:endParaRPr kumimoji="0" lang="en-US" sz="2200" b="0" i="0" u="none" strike="noStrike" kern="1200" cap="none" spc="0" normalizeH="0" baseline="0" noProof="0" dirty="0">
              <a:ln>
                <a:noFill/>
              </a:ln>
              <a:solidFill>
                <a:prstClr val="black"/>
              </a:solidFill>
              <a:effectLst/>
              <a:uLnTx/>
              <a:uFillTx/>
              <a:latin typeface="Calibri"/>
              <a:ea typeface="+mn-ea"/>
              <a:cs typeface="+mn-cs"/>
            </a:endParaRPr>
          </a:p>
          <a:p>
            <a:pPr marL="114300" indent="0">
              <a:buNone/>
            </a:pPr>
            <a:endParaRPr lang="en-US" b="1" dirty="0"/>
          </a:p>
          <a:p>
            <a:pPr marL="114300" indent="0">
              <a:buNone/>
            </a:pPr>
            <a:r>
              <a:rPr lang="en-US" b="1" dirty="0"/>
              <a:t>Today’s Agenda</a:t>
            </a:r>
          </a:p>
          <a:p>
            <a:r>
              <a:rPr lang="en-US" b="1" dirty="0"/>
              <a:t>Policies/Procedures</a:t>
            </a:r>
          </a:p>
          <a:p>
            <a:r>
              <a:rPr lang="en-US" b="1" dirty="0"/>
              <a:t>Branding</a:t>
            </a:r>
          </a:p>
          <a:p>
            <a:pPr lvl="1"/>
            <a:endParaRPr lang="en-US" dirty="0"/>
          </a:p>
          <a:p>
            <a:pPr marL="114300" indent="0">
              <a:buNone/>
            </a:pPr>
            <a:r>
              <a:rPr lang="en-US" dirty="0"/>
              <a:t>Next Up </a:t>
            </a:r>
            <a:r>
              <a:rPr lang="en-US" i="1" dirty="0"/>
              <a:t>(January 11, 2024)</a:t>
            </a:r>
            <a:endParaRPr lang="en-US" b="1" dirty="0"/>
          </a:p>
          <a:p>
            <a:r>
              <a:rPr lang="en-US" dirty="0"/>
              <a:t>Grant Making, Budgeting, and Fund Development</a:t>
            </a:r>
          </a:p>
        </p:txBody>
      </p:sp>
      <p:pic>
        <p:nvPicPr>
          <p:cNvPr id="5" name="Picture 4">
            <a:extLst>
              <a:ext uri="{FF2B5EF4-FFF2-40B4-BE49-F238E27FC236}">
                <a16:creationId xmlns:a16="http://schemas.microsoft.com/office/drawing/2014/main" id="{01C04DED-1520-4BB6-ACFB-8BAE416B58A8}"/>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72865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to Consider</a:t>
            </a:r>
          </a:p>
        </p:txBody>
      </p:sp>
      <p:pic>
        <p:nvPicPr>
          <p:cNvPr id="5" name="Picture 4">
            <a:extLst>
              <a:ext uri="{FF2B5EF4-FFF2-40B4-BE49-F238E27FC236}">
                <a16:creationId xmlns:a16="http://schemas.microsoft.com/office/drawing/2014/main" id="{2AD2EF98-23E8-4EBB-B154-7E42A38655DC}"/>
              </a:ext>
            </a:extLst>
          </p:cNvPr>
          <p:cNvPicPr>
            <a:picLocks noChangeAspect="1"/>
          </p:cNvPicPr>
          <p:nvPr/>
        </p:nvPicPr>
        <p:blipFill>
          <a:blip r:embed="rId3"/>
          <a:stretch>
            <a:fillRect/>
          </a:stretch>
        </p:blipFill>
        <p:spPr>
          <a:xfrm>
            <a:off x="8458200" y="5486400"/>
            <a:ext cx="685800" cy="689517"/>
          </a:xfrm>
          <a:prstGeom prst="rect">
            <a:avLst/>
          </a:prstGeom>
        </p:spPr>
      </p:pic>
      <p:sp>
        <p:nvSpPr>
          <p:cNvPr id="11" name="Content Placeholder 10">
            <a:extLst>
              <a:ext uri="{FF2B5EF4-FFF2-40B4-BE49-F238E27FC236}">
                <a16:creationId xmlns:a16="http://schemas.microsoft.com/office/drawing/2014/main" id="{A5AE6B13-DCF9-4FFF-9C32-0B4476FFE89E}"/>
              </a:ext>
            </a:extLst>
          </p:cNvPr>
          <p:cNvSpPr>
            <a:spLocks noGrp="1"/>
          </p:cNvSpPr>
          <p:nvPr>
            <p:ph idx="1"/>
          </p:nvPr>
        </p:nvSpPr>
        <p:spPr>
          <a:xfrm>
            <a:off x="0" y="1439559"/>
            <a:ext cx="8458200" cy="5181600"/>
          </a:xfrm>
        </p:spPr>
        <p:txBody>
          <a:bodyPr>
            <a:normAutofit/>
          </a:bodyPr>
          <a:lstStyle/>
          <a:p>
            <a:pPr marL="377190" indent="-251460" defTabSz="1005840" eaLnBrk="1" fontAlgn="auto" hangingPunct="1">
              <a:spcBef>
                <a:spcPts val="1200"/>
              </a:spcBef>
              <a:spcAft>
                <a:spcPts val="1200"/>
              </a:spcAft>
              <a:defRPr/>
            </a:pPr>
            <a:r>
              <a:rPr lang="en-US" sz="2400" dirty="0"/>
              <a:t>Does the program have a criminal history check policy that meets AmeriCorps requirements? </a:t>
            </a:r>
          </a:p>
          <a:p>
            <a:pPr marL="377190" indent="-251460" defTabSz="1005840" eaLnBrk="1" fontAlgn="auto" hangingPunct="1">
              <a:spcBef>
                <a:spcPts val="1200"/>
              </a:spcBef>
              <a:spcAft>
                <a:spcPts val="1200"/>
              </a:spcAft>
              <a:defRPr/>
            </a:pPr>
            <a:r>
              <a:rPr lang="en-US" sz="2400" dirty="0"/>
              <a:t>Will members be allowed to teleserve? Does the teleservice policy meet AmeriCorps requirements? </a:t>
            </a:r>
          </a:p>
          <a:p>
            <a:pPr marL="377190" indent="-251460" defTabSz="1005840" eaLnBrk="1" fontAlgn="auto" hangingPunct="1">
              <a:spcBef>
                <a:spcPts val="1200"/>
              </a:spcBef>
              <a:spcAft>
                <a:spcPts val="1200"/>
              </a:spcAft>
              <a:defRPr/>
            </a:pPr>
            <a:r>
              <a:rPr lang="en-US" sz="2400" dirty="0"/>
              <a:t>Is volunteer engagement a program component? What activities will volunteers be engaged in? </a:t>
            </a:r>
          </a:p>
          <a:p>
            <a:pPr marL="377190" indent="-251460" defTabSz="1005840" eaLnBrk="1" fontAlgn="auto" hangingPunct="1">
              <a:spcBef>
                <a:spcPts val="1200"/>
              </a:spcBef>
              <a:spcAft>
                <a:spcPts val="1200"/>
              </a:spcAft>
              <a:defRPr/>
            </a:pPr>
            <a:r>
              <a:rPr lang="en-US" sz="2400" dirty="0"/>
              <a:t>How does this new knowledge change the budget/match in order to run a successful program?</a:t>
            </a:r>
          </a:p>
        </p:txBody>
      </p:sp>
      <p:pic>
        <p:nvPicPr>
          <p:cNvPr id="4" name="Graphic 3" descr="Questions outline">
            <a:extLst>
              <a:ext uri="{FF2B5EF4-FFF2-40B4-BE49-F238E27FC236}">
                <a16:creationId xmlns:a16="http://schemas.microsoft.com/office/drawing/2014/main" id="{954CEA5F-A756-437D-6398-CD6834B8D2D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86400" y="4953000"/>
            <a:ext cx="2109592" cy="2109592"/>
          </a:xfrm>
          <a:prstGeom prst="rect">
            <a:avLst/>
          </a:prstGeom>
        </p:spPr>
      </p:pic>
    </p:spTree>
    <p:extLst>
      <p:ext uri="{BB962C8B-B14F-4D97-AF65-F5344CB8AC3E}">
        <p14:creationId xmlns:p14="http://schemas.microsoft.com/office/powerpoint/2010/main" val="303530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Policies/Procedures</a:t>
            </a:r>
          </a:p>
        </p:txBody>
      </p:sp>
      <p:sp>
        <p:nvSpPr>
          <p:cNvPr id="6" name="Content Placeholder 5"/>
          <p:cNvSpPr>
            <a:spLocks noGrp="1"/>
          </p:cNvSpPr>
          <p:nvPr>
            <p:ph idx="1"/>
          </p:nvPr>
        </p:nvSpPr>
        <p:spPr>
          <a:xfrm>
            <a:off x="457200" y="1417638"/>
            <a:ext cx="7620000" cy="5334000"/>
          </a:xfrm>
        </p:spPr>
        <p:txBody>
          <a:bodyPr>
            <a:normAutofit fontScale="85000" lnSpcReduction="20000"/>
          </a:bodyPr>
          <a:lstStyle/>
          <a:p>
            <a:r>
              <a:rPr lang="en-US" b="1" dirty="0"/>
              <a:t>National Service Criminal History Check </a:t>
            </a:r>
          </a:p>
          <a:p>
            <a:r>
              <a:rPr lang="en-US" b="1" dirty="0"/>
              <a:t>Member Teleservice</a:t>
            </a:r>
          </a:p>
          <a:p>
            <a:pPr marL="114300" indent="0">
              <a:buNone/>
            </a:pPr>
            <a:endParaRPr lang="en-US" dirty="0"/>
          </a:p>
          <a:p>
            <a:pPr lvl="0"/>
            <a:r>
              <a:rPr lang="en-US" dirty="0"/>
              <a:t>Non-Discrimination</a:t>
            </a:r>
          </a:p>
          <a:p>
            <a:pPr lvl="0"/>
            <a:r>
              <a:rPr lang="en-US" dirty="0"/>
              <a:t>Prohibited Activities </a:t>
            </a:r>
          </a:p>
          <a:p>
            <a:pPr lvl="0"/>
            <a:r>
              <a:rPr lang="en-US" dirty="0"/>
              <a:t>Reasonable Accommodation</a:t>
            </a:r>
          </a:p>
          <a:p>
            <a:pPr lvl="0"/>
            <a:r>
              <a:rPr lang="en-US" dirty="0"/>
              <a:t>Drug-free Workplace</a:t>
            </a:r>
          </a:p>
          <a:p>
            <a:pPr lvl="0"/>
            <a:r>
              <a:rPr lang="en-US" dirty="0"/>
              <a:t>Grievance procedures</a:t>
            </a:r>
          </a:p>
          <a:p>
            <a:pPr lvl="0"/>
            <a:r>
              <a:rPr lang="en-US" dirty="0"/>
              <a:t>Breach of Personally Identifiable Information (PII)</a:t>
            </a:r>
          </a:p>
          <a:p>
            <a:pPr lvl="0"/>
            <a:r>
              <a:rPr lang="en-US" dirty="0"/>
              <a:t>AmeriCorps member safety “safeguards” </a:t>
            </a:r>
          </a:p>
          <a:p>
            <a:pPr lvl="0"/>
            <a:r>
              <a:rPr lang="en-US" dirty="0"/>
              <a:t>Site selection criteria and process</a:t>
            </a:r>
          </a:p>
          <a:p>
            <a:pPr lvl="0"/>
            <a:r>
              <a:rPr lang="en-US" dirty="0"/>
              <a:t>Recordkeeping </a:t>
            </a:r>
          </a:p>
          <a:p>
            <a:pPr lvl="0"/>
            <a:r>
              <a:rPr lang="en-US" dirty="0"/>
              <a:t>Member eligibility documentation</a:t>
            </a:r>
          </a:p>
          <a:p>
            <a:pPr lvl="0"/>
            <a:r>
              <a:rPr lang="en-US" dirty="0"/>
              <a:t>Member leave </a:t>
            </a:r>
          </a:p>
          <a:p>
            <a:pPr lvl="0"/>
            <a:r>
              <a:rPr lang="en-US" dirty="0"/>
              <a:t>Member selection, evaluation, and termination </a:t>
            </a:r>
          </a:p>
          <a:p>
            <a:pPr lvl="0"/>
            <a:r>
              <a:rPr lang="en-US" dirty="0"/>
              <a:t>Standards of member conduct, attendance requirements</a:t>
            </a:r>
          </a:p>
          <a:p>
            <a:pPr lvl="0"/>
            <a:r>
              <a:rPr lang="en-US" dirty="0"/>
              <a:t>Requirements of sites for progress reporting, raising and documenting match and promoting AmeriCorps identity</a:t>
            </a:r>
          </a:p>
        </p:txBody>
      </p:sp>
      <p:pic>
        <p:nvPicPr>
          <p:cNvPr id="5" name="Picture 4">
            <a:extLst>
              <a:ext uri="{FF2B5EF4-FFF2-40B4-BE49-F238E27FC236}">
                <a16:creationId xmlns:a16="http://schemas.microsoft.com/office/drawing/2014/main" id="{2F514268-FF1A-4C94-917B-186BBB060DB5}"/>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4" name="Graphic 3" descr="Document outline">
            <a:extLst>
              <a:ext uri="{FF2B5EF4-FFF2-40B4-BE49-F238E27FC236}">
                <a16:creationId xmlns:a16="http://schemas.microsoft.com/office/drawing/2014/main" id="{B3476863-5CC7-452E-E034-59F7962EC3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149533">
            <a:off x="6144524" y="1724925"/>
            <a:ext cx="914400" cy="914400"/>
          </a:xfrm>
          <a:prstGeom prst="rect">
            <a:avLst/>
          </a:prstGeom>
        </p:spPr>
      </p:pic>
      <p:pic>
        <p:nvPicPr>
          <p:cNvPr id="9" name="Graphic 8" descr="Document outline">
            <a:extLst>
              <a:ext uri="{FF2B5EF4-FFF2-40B4-BE49-F238E27FC236}">
                <a16:creationId xmlns:a16="http://schemas.microsoft.com/office/drawing/2014/main" id="{42AC8D71-DFBF-184C-5575-5066B155B3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149533">
            <a:off x="6860542" y="1907488"/>
            <a:ext cx="914400" cy="914400"/>
          </a:xfrm>
          <a:prstGeom prst="rect">
            <a:avLst/>
          </a:prstGeom>
        </p:spPr>
      </p:pic>
      <p:pic>
        <p:nvPicPr>
          <p:cNvPr id="11" name="Graphic 10" descr="Document with solid fill">
            <a:extLst>
              <a:ext uri="{FF2B5EF4-FFF2-40B4-BE49-F238E27FC236}">
                <a16:creationId xmlns:a16="http://schemas.microsoft.com/office/drawing/2014/main" id="{2EFBD7F6-7B83-2693-A9F5-A15200B62A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00236">
            <a:off x="6460932" y="2310944"/>
            <a:ext cx="914400" cy="914400"/>
          </a:xfrm>
          <a:prstGeom prst="rect">
            <a:avLst/>
          </a:prstGeom>
        </p:spPr>
      </p:pic>
    </p:spTree>
    <p:extLst>
      <p:ext uri="{BB962C8B-B14F-4D97-AF65-F5344CB8AC3E}">
        <p14:creationId xmlns:p14="http://schemas.microsoft.com/office/powerpoint/2010/main" val="213593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NSCHC Policy/Procedure</a:t>
            </a:r>
          </a:p>
        </p:txBody>
      </p:sp>
      <p:sp>
        <p:nvSpPr>
          <p:cNvPr id="6" name="Content Placeholder 5"/>
          <p:cNvSpPr>
            <a:spLocks noGrp="1"/>
          </p:cNvSpPr>
          <p:nvPr>
            <p:ph idx="1"/>
          </p:nvPr>
        </p:nvSpPr>
        <p:spPr>
          <a:xfrm>
            <a:off x="457200" y="1417638"/>
            <a:ext cx="7620000" cy="5334000"/>
          </a:xfrm>
        </p:spPr>
        <p:txBody>
          <a:bodyPr>
            <a:normAutofit/>
          </a:bodyPr>
          <a:lstStyle/>
          <a:p>
            <a:r>
              <a:rPr lang="en-US" dirty="0"/>
              <a:t>Required AmeriCorps NSCHC E-Course Training – Annual</a:t>
            </a:r>
          </a:p>
          <a:p>
            <a:pPr lvl="1"/>
            <a:r>
              <a:rPr lang="en-US" dirty="0"/>
              <a:t>access through Litmos (Learning Management System)</a:t>
            </a:r>
          </a:p>
          <a:p>
            <a:pPr marL="411480" lvl="1" indent="0">
              <a:buNone/>
            </a:pPr>
            <a:endParaRPr lang="en-US" dirty="0"/>
          </a:p>
          <a:p>
            <a:r>
              <a:rPr lang="en-US" dirty="0"/>
              <a:t>Use </a:t>
            </a:r>
            <a:r>
              <a:rPr lang="en-US" dirty="0" err="1"/>
              <a:t>Truescreen</a:t>
            </a:r>
            <a:r>
              <a:rPr lang="en-US" dirty="0"/>
              <a:t> (NSOPW, State of Service, State of Residence)</a:t>
            </a:r>
          </a:p>
          <a:p>
            <a:r>
              <a:rPr lang="en-US" dirty="0"/>
              <a:t>Use </a:t>
            </a:r>
            <a:r>
              <a:rPr lang="en-US" dirty="0" err="1"/>
              <a:t>FieldPrint</a:t>
            </a:r>
            <a:r>
              <a:rPr lang="en-US" dirty="0"/>
              <a:t> (FBI)</a:t>
            </a:r>
          </a:p>
          <a:p>
            <a:pPr lvl="1"/>
            <a:r>
              <a:rPr lang="en-US" dirty="0">
                <a:hlinkClick r:id="rId3"/>
              </a:rPr>
              <a:t>Manual</a:t>
            </a:r>
            <a:endParaRPr lang="en-US" dirty="0"/>
          </a:p>
          <a:p>
            <a:pPr lvl="1"/>
            <a:r>
              <a:rPr lang="en-US" dirty="0"/>
              <a:t>will also post</a:t>
            </a:r>
          </a:p>
          <a:p>
            <a:pPr marL="411480" lvl="1" indent="0">
              <a:buNone/>
            </a:pPr>
            <a:endParaRPr lang="en-US" dirty="0"/>
          </a:p>
          <a:p>
            <a:r>
              <a:rPr lang="en-US" b="1" dirty="0"/>
              <a:t>Write a DETAILED policy and procedure step by step.</a:t>
            </a:r>
          </a:p>
          <a:p>
            <a:pPr lvl="1"/>
            <a:r>
              <a:rPr lang="en-US" b="1" dirty="0">
                <a:hlinkClick r:id="rId4"/>
              </a:rPr>
              <a:t>AmeriCorps NSCHC P&amp;P Checklist</a:t>
            </a:r>
            <a:endParaRPr lang="en-US" b="1" dirty="0"/>
          </a:p>
          <a:p>
            <a:pPr lvl="1"/>
            <a:r>
              <a:rPr lang="en-US" b="1" dirty="0"/>
              <a:t>will also post</a:t>
            </a:r>
          </a:p>
        </p:txBody>
      </p:sp>
      <p:pic>
        <p:nvPicPr>
          <p:cNvPr id="5" name="Picture 4">
            <a:extLst>
              <a:ext uri="{FF2B5EF4-FFF2-40B4-BE49-F238E27FC236}">
                <a16:creationId xmlns:a16="http://schemas.microsoft.com/office/drawing/2014/main" id="{C2B3664C-3743-497D-94CD-A59AD2E63F3C}"/>
              </a:ext>
            </a:extLst>
          </p:cNvPr>
          <p:cNvPicPr>
            <a:picLocks noChangeAspect="1"/>
          </p:cNvPicPr>
          <p:nvPr/>
        </p:nvPicPr>
        <p:blipFill>
          <a:blip r:embed="rId5"/>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29611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Effect transition="in" filter="fade">
                                      <p:cBhvr>
                                        <p:cTn id="7" dur="1000"/>
                                        <p:tgtEl>
                                          <p:spTgt spid="6">
                                            <p:txEl>
                                              <p:pRg st="8" end="8"/>
                                            </p:txEl>
                                          </p:spTgt>
                                        </p:tgtEl>
                                      </p:cBhvr>
                                    </p:animEffect>
                                    <p:anim calcmode="lin" valueType="num">
                                      <p:cBhvr>
                                        <p:cTn id="8"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9" end="9"/>
                                            </p:txEl>
                                          </p:spTgt>
                                        </p:tgtEl>
                                        <p:attrNameLst>
                                          <p:attrName>style.visibility</p:attrName>
                                        </p:attrNameLst>
                                      </p:cBhvr>
                                      <p:to>
                                        <p:strVal val="visible"/>
                                      </p:to>
                                    </p:set>
                                    <p:animEffect transition="in" filter="fade">
                                      <p:cBhvr>
                                        <p:cTn id="12" dur="1000"/>
                                        <p:tgtEl>
                                          <p:spTgt spid="6">
                                            <p:txEl>
                                              <p:pRg st="9" end="9"/>
                                            </p:txEl>
                                          </p:spTgt>
                                        </p:tgtEl>
                                      </p:cBhvr>
                                    </p:animEffect>
                                    <p:anim calcmode="lin" valueType="num">
                                      <p:cBhvr>
                                        <p:cTn id="13"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9" end="9"/>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animEffect transition="in" filter="fade">
                                      <p:cBhvr>
                                        <p:cTn id="17" dur="1000"/>
                                        <p:tgtEl>
                                          <p:spTgt spid="6">
                                            <p:txEl>
                                              <p:pRg st="10" end="10"/>
                                            </p:txEl>
                                          </p:spTgt>
                                        </p:tgtEl>
                                      </p:cBhvr>
                                    </p:animEffect>
                                    <p:anim calcmode="lin" valueType="num">
                                      <p:cBhvr>
                                        <p:cTn id="18"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Teleservice Policy/Procedure</a:t>
            </a:r>
          </a:p>
        </p:txBody>
      </p:sp>
      <p:sp>
        <p:nvSpPr>
          <p:cNvPr id="6" name="Content Placeholder 5"/>
          <p:cNvSpPr>
            <a:spLocks noGrp="1"/>
          </p:cNvSpPr>
          <p:nvPr>
            <p:ph idx="1"/>
          </p:nvPr>
        </p:nvSpPr>
        <p:spPr>
          <a:xfrm>
            <a:off x="457200" y="1417638"/>
            <a:ext cx="7620000" cy="5334000"/>
          </a:xfrm>
        </p:spPr>
        <p:txBody>
          <a:bodyPr>
            <a:normAutofit/>
          </a:bodyPr>
          <a:lstStyle/>
          <a:p>
            <a:pPr>
              <a:spcBef>
                <a:spcPts val="1200"/>
              </a:spcBef>
              <a:spcAft>
                <a:spcPts val="1200"/>
              </a:spcAft>
            </a:pPr>
            <a:r>
              <a:rPr lang="en-US" i="1" dirty="0"/>
              <a:t>To teleserve or not to teleserve???</a:t>
            </a:r>
          </a:p>
          <a:p>
            <a:pPr>
              <a:spcBef>
                <a:spcPts val="1200"/>
              </a:spcBef>
              <a:spcAft>
                <a:spcPts val="1200"/>
              </a:spcAft>
            </a:pPr>
            <a:r>
              <a:rPr lang="en-US" dirty="0"/>
              <a:t>Members should generally be providing direct services in the community; rather than remotely.</a:t>
            </a:r>
          </a:p>
          <a:p>
            <a:pPr>
              <a:spcBef>
                <a:spcPts val="1200"/>
              </a:spcBef>
              <a:spcAft>
                <a:spcPts val="1200"/>
              </a:spcAft>
            </a:pPr>
            <a:r>
              <a:rPr lang="en-US" dirty="0"/>
              <a:t>Teleservice – like all service – should have appropriate documentation, supervision and oversight.</a:t>
            </a:r>
          </a:p>
          <a:p>
            <a:pPr>
              <a:spcBef>
                <a:spcPts val="1200"/>
              </a:spcBef>
              <a:spcAft>
                <a:spcPts val="1200"/>
              </a:spcAft>
            </a:pPr>
            <a:r>
              <a:rPr lang="en-US" dirty="0"/>
              <a:t>What is NOT allowable: </a:t>
            </a:r>
          </a:p>
          <a:p>
            <a:pPr lvl="1">
              <a:spcBef>
                <a:spcPts val="1200"/>
              </a:spcBef>
              <a:spcAft>
                <a:spcPts val="1200"/>
              </a:spcAft>
            </a:pPr>
            <a:r>
              <a:rPr lang="en-US" sz="2400" dirty="0"/>
              <a:t>Remote service = members are not located within the commuting area of where service is to occur</a:t>
            </a:r>
          </a:p>
          <a:p>
            <a:pPr lvl="1">
              <a:spcBef>
                <a:spcPts val="1200"/>
              </a:spcBef>
              <a:spcAft>
                <a:spcPts val="1200"/>
              </a:spcAft>
            </a:pPr>
            <a:r>
              <a:rPr lang="en-US" sz="2400" dirty="0"/>
              <a:t>Virtual service = placement sites with organizations that do not have a physical location</a:t>
            </a:r>
          </a:p>
          <a:p>
            <a:pPr lvl="1"/>
            <a:endParaRPr lang="en-US" dirty="0"/>
          </a:p>
          <a:p>
            <a:endParaRPr lang="en-US" dirty="0"/>
          </a:p>
        </p:txBody>
      </p:sp>
      <p:pic>
        <p:nvPicPr>
          <p:cNvPr id="7" name="Picture 6">
            <a:extLst>
              <a:ext uri="{FF2B5EF4-FFF2-40B4-BE49-F238E27FC236}">
                <a16:creationId xmlns:a16="http://schemas.microsoft.com/office/drawing/2014/main" id="{A9230911-8C59-4CF8-B8BC-381247C91791}"/>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817690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Teleservice Policy/Procedure</a:t>
            </a:r>
          </a:p>
        </p:txBody>
      </p:sp>
      <p:sp>
        <p:nvSpPr>
          <p:cNvPr id="6" name="Content Placeholder 5"/>
          <p:cNvSpPr>
            <a:spLocks noGrp="1"/>
          </p:cNvSpPr>
          <p:nvPr>
            <p:ph idx="1"/>
          </p:nvPr>
        </p:nvSpPr>
        <p:spPr>
          <a:xfrm>
            <a:off x="457200" y="1417638"/>
            <a:ext cx="7620000" cy="5334000"/>
          </a:xfrm>
        </p:spPr>
        <p:txBody>
          <a:bodyPr>
            <a:normAutofit/>
          </a:bodyPr>
          <a:lstStyle/>
          <a:p>
            <a:pPr>
              <a:spcBef>
                <a:spcPts val="1200"/>
              </a:spcBef>
            </a:pPr>
            <a:r>
              <a:rPr lang="en-US" dirty="0"/>
              <a:t>Meaningful/Rare teleservice must include:</a:t>
            </a:r>
          </a:p>
          <a:p>
            <a:pPr lvl="1">
              <a:spcBef>
                <a:spcPts val="1200"/>
              </a:spcBef>
            </a:pPr>
            <a:r>
              <a:rPr lang="en-US" dirty="0"/>
              <a:t>Written advance authorization</a:t>
            </a:r>
          </a:p>
          <a:p>
            <a:pPr lvl="1">
              <a:spcBef>
                <a:spcPts val="1200"/>
              </a:spcBef>
            </a:pPr>
            <a:r>
              <a:rPr lang="en-US" dirty="0"/>
              <a:t>Communication plan between supervisors &amp; members</a:t>
            </a:r>
          </a:p>
          <a:p>
            <a:pPr lvl="1">
              <a:spcBef>
                <a:spcPts val="1200"/>
              </a:spcBef>
            </a:pPr>
            <a:r>
              <a:rPr lang="en-US" dirty="0"/>
              <a:t>Mitigation of time/attendance abuse</a:t>
            </a:r>
          </a:p>
          <a:p>
            <a:pPr lvl="1">
              <a:spcBef>
                <a:spcPts val="1200"/>
              </a:spcBef>
            </a:pPr>
            <a:r>
              <a:rPr lang="en-US" dirty="0"/>
              <a:t>Verification of hours claimed</a:t>
            </a:r>
          </a:p>
          <a:p>
            <a:pPr lvl="1"/>
            <a:endParaRPr lang="en-US" dirty="0"/>
          </a:p>
          <a:p>
            <a:r>
              <a:rPr lang="en-US" b="1" dirty="0"/>
              <a:t>Write a DETAILED policy and procedure.</a:t>
            </a:r>
          </a:p>
          <a:p>
            <a:r>
              <a:rPr lang="en-US" b="1" dirty="0"/>
              <a:t>Develop forms.</a:t>
            </a:r>
          </a:p>
          <a:p>
            <a:pPr lvl="1"/>
            <a:endParaRPr lang="en-US" dirty="0"/>
          </a:p>
          <a:p>
            <a:endParaRPr lang="en-US" dirty="0"/>
          </a:p>
        </p:txBody>
      </p:sp>
      <p:pic>
        <p:nvPicPr>
          <p:cNvPr id="7" name="Picture 6">
            <a:extLst>
              <a:ext uri="{FF2B5EF4-FFF2-40B4-BE49-F238E27FC236}">
                <a16:creationId xmlns:a16="http://schemas.microsoft.com/office/drawing/2014/main" id="{A9230911-8C59-4CF8-B8BC-381247C91791}"/>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36734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Volunteer Plan</a:t>
            </a:r>
          </a:p>
        </p:txBody>
      </p:sp>
      <p:sp>
        <p:nvSpPr>
          <p:cNvPr id="6" name="Content Placeholder 5"/>
          <p:cNvSpPr>
            <a:spLocks noGrp="1"/>
          </p:cNvSpPr>
          <p:nvPr>
            <p:ph idx="1"/>
          </p:nvPr>
        </p:nvSpPr>
        <p:spPr>
          <a:xfrm>
            <a:off x="457200" y="1417638"/>
            <a:ext cx="7620000" cy="5334000"/>
          </a:xfrm>
        </p:spPr>
        <p:txBody>
          <a:bodyPr>
            <a:normAutofit/>
          </a:bodyPr>
          <a:lstStyle/>
          <a:p>
            <a:r>
              <a:rPr lang="en-US" dirty="0"/>
              <a:t>Serve WA Standard…(from the RFGA)</a:t>
            </a:r>
          </a:p>
          <a:p>
            <a:pPr marL="411480" lvl="1" indent="0">
              <a:buNone/>
            </a:pPr>
            <a:r>
              <a:rPr lang="en-US" dirty="0"/>
              <a:t>“There is an expectation that all programs engage AmeriCorps members in recruiting and/or managing community volunteers unless there is a significant and compelling justification as to why this is not a feasible part of the AmeriCorps program design.  Applicants should keep in mind that AmeriCorps members can engage with volunteers in ways that fall outside of the assigned primary service activity.  For example, AmeriCorps members could plan a volunteer event on National Days of Service such as the 9/11 Day of Service and Remembrance and/or the Martin Luther King Jr. (MLK) Day of Service.”</a:t>
            </a:r>
          </a:p>
          <a:p>
            <a:pPr marL="411480" lvl="1" indent="0">
              <a:buNone/>
            </a:pPr>
            <a:endParaRPr lang="en-US" dirty="0"/>
          </a:p>
          <a:p>
            <a:pPr marL="411480" lvl="1" indent="0">
              <a:buNone/>
            </a:pPr>
            <a:endParaRPr lang="en-US" dirty="0"/>
          </a:p>
          <a:p>
            <a:pPr marL="411480" lvl="1" indent="0">
              <a:buNone/>
            </a:pPr>
            <a:endParaRPr lang="en-US" dirty="0"/>
          </a:p>
          <a:p>
            <a:pPr lvl="1"/>
            <a:r>
              <a:rPr lang="en-US" i="1" dirty="0"/>
              <a:t>Waiver available in rare cases.</a:t>
            </a:r>
          </a:p>
          <a:p>
            <a:endParaRPr lang="en-US" dirty="0"/>
          </a:p>
          <a:p>
            <a:endParaRPr lang="en-US" dirty="0"/>
          </a:p>
        </p:txBody>
      </p:sp>
      <p:pic>
        <p:nvPicPr>
          <p:cNvPr id="7" name="Picture 6">
            <a:extLst>
              <a:ext uri="{FF2B5EF4-FFF2-40B4-BE49-F238E27FC236}">
                <a16:creationId xmlns:a16="http://schemas.microsoft.com/office/drawing/2014/main" id="{B65B5F82-8248-49E4-88E3-F522698B0F9A}"/>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31730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Volunteer Plan</a:t>
            </a:r>
          </a:p>
        </p:txBody>
      </p:sp>
      <p:sp>
        <p:nvSpPr>
          <p:cNvPr id="6" name="Content Placeholder 5"/>
          <p:cNvSpPr>
            <a:spLocks noGrp="1"/>
          </p:cNvSpPr>
          <p:nvPr>
            <p:ph idx="1"/>
          </p:nvPr>
        </p:nvSpPr>
        <p:spPr>
          <a:xfrm>
            <a:off x="457200" y="1417638"/>
            <a:ext cx="7620000" cy="5334000"/>
          </a:xfrm>
        </p:spPr>
        <p:txBody>
          <a:bodyPr>
            <a:normAutofit/>
          </a:bodyPr>
          <a:lstStyle/>
          <a:p>
            <a:r>
              <a:rPr lang="en-US" dirty="0"/>
              <a:t>What will the members’ role be in volunteer mobilization, training and/or management?</a:t>
            </a:r>
          </a:p>
          <a:p>
            <a:pPr marL="114300" indent="0">
              <a:buNone/>
            </a:pPr>
            <a:endParaRPr lang="en-US" dirty="0"/>
          </a:p>
          <a:p>
            <a:r>
              <a:rPr lang="en-US" dirty="0"/>
              <a:t>What will be the role of volunteers in the program? </a:t>
            </a:r>
          </a:p>
          <a:p>
            <a:pPr marL="114300" indent="0">
              <a:buNone/>
            </a:pPr>
            <a:endParaRPr lang="en-US" dirty="0"/>
          </a:p>
          <a:p>
            <a:r>
              <a:rPr lang="en-US" dirty="0"/>
              <a:t>Are volunteers involved on an episodic or ongoing basis?</a:t>
            </a:r>
          </a:p>
          <a:p>
            <a:endParaRPr lang="en-US" dirty="0"/>
          </a:p>
          <a:p>
            <a:r>
              <a:rPr lang="en-US" dirty="0"/>
              <a:t>How will the program track volunteers and volunteer hours? (Required data reporting, unless approved waiver.)</a:t>
            </a:r>
          </a:p>
          <a:p>
            <a:pPr lvl="1"/>
            <a:r>
              <a:rPr lang="en-US" dirty="0"/>
              <a:t>Ensure volunteer counts are unduplicated.</a:t>
            </a:r>
          </a:p>
          <a:p>
            <a:pPr lvl="1"/>
            <a:endParaRPr lang="en-US" dirty="0"/>
          </a:p>
          <a:p>
            <a:pPr marL="411480" lvl="1" indent="0" algn="ctr">
              <a:buNone/>
            </a:pPr>
            <a:r>
              <a:rPr lang="en-US" sz="2400" b="1" dirty="0"/>
              <a:t>Prohibited activities apply to volunteers as well</a:t>
            </a:r>
          </a:p>
          <a:p>
            <a:endParaRPr lang="en-US" dirty="0"/>
          </a:p>
        </p:txBody>
      </p:sp>
      <p:pic>
        <p:nvPicPr>
          <p:cNvPr id="7" name="Picture 6">
            <a:extLst>
              <a:ext uri="{FF2B5EF4-FFF2-40B4-BE49-F238E27FC236}">
                <a16:creationId xmlns:a16="http://schemas.microsoft.com/office/drawing/2014/main" id="{4192F06D-7C3E-4FA5-B31E-F8CB8E96359F}"/>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999564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6213</TotalTime>
  <Words>1716</Words>
  <Application>Microsoft Office PowerPoint</Application>
  <PresentationFormat>On-screen Show (4:3)</PresentationFormat>
  <Paragraphs>201</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Cambria</vt:lpstr>
      <vt:lpstr>Helvetica Neue</vt:lpstr>
      <vt:lpstr>Adjacency</vt:lpstr>
      <vt:lpstr>Planning Grants –  Policies/Procedures &amp; Branding</vt:lpstr>
      <vt:lpstr>Learning To Date</vt:lpstr>
      <vt:lpstr>Questions to Consider</vt:lpstr>
      <vt:lpstr>Policies/Procedures</vt:lpstr>
      <vt:lpstr>NSCHC Policy/Procedure</vt:lpstr>
      <vt:lpstr>Teleservice Policy/Procedure</vt:lpstr>
      <vt:lpstr>Teleservice Policy/Procedure</vt:lpstr>
      <vt:lpstr>Volunteer Plan</vt:lpstr>
      <vt:lpstr>Volunteer Plan</vt:lpstr>
      <vt:lpstr>Questions?</vt:lpstr>
      <vt:lpstr>Deliverables</vt:lpstr>
      <vt:lpstr>New “Homework”</vt:lpstr>
      <vt:lpstr>Questions to Consider</vt:lpstr>
      <vt:lpstr>Using the AmeriCorps Brand</vt:lpstr>
      <vt:lpstr>Using the AmeriCorps Brand</vt:lpstr>
      <vt:lpstr>Events/Initiatives</vt:lpstr>
      <vt:lpstr>Questions?</vt:lpstr>
      <vt:lpstr>“Homework”</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Subgrantee Meeting</dc:title>
  <dc:creator>Harris, Robyn (OFM)</dc:creator>
  <cp:lastModifiedBy>Thompson, Lou (OFM)</cp:lastModifiedBy>
  <cp:revision>325</cp:revision>
  <cp:lastPrinted>2018-08-09T17:48:39Z</cp:lastPrinted>
  <dcterms:created xsi:type="dcterms:W3CDTF">2006-08-16T00:00:00Z</dcterms:created>
  <dcterms:modified xsi:type="dcterms:W3CDTF">2023-12-12T20:27:12Z</dcterms:modified>
</cp:coreProperties>
</file>