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comment1.xml" ContentType="application/vnd.openxmlformats-officedocument.presentationml.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5" r:id="rId3"/>
  </p:sldMasterIdLst>
  <p:notesMasterIdLst>
    <p:notesMasterId r:id="rId65"/>
  </p:notesMasterIdLst>
  <p:handoutMasterIdLst>
    <p:handoutMasterId r:id="rId66"/>
  </p:handoutMasterIdLst>
  <p:sldIdLst>
    <p:sldId id="422" r:id="rId4"/>
    <p:sldId id="465" r:id="rId5"/>
    <p:sldId id="424" r:id="rId6"/>
    <p:sldId id="425" r:id="rId7"/>
    <p:sldId id="431" r:id="rId8"/>
    <p:sldId id="433" r:id="rId9"/>
    <p:sldId id="434" r:id="rId10"/>
    <p:sldId id="438" r:id="rId11"/>
    <p:sldId id="441" r:id="rId12"/>
    <p:sldId id="442" r:id="rId13"/>
    <p:sldId id="443" r:id="rId14"/>
    <p:sldId id="444" r:id="rId15"/>
    <p:sldId id="445" r:id="rId16"/>
    <p:sldId id="446" r:id="rId17"/>
    <p:sldId id="448" r:id="rId18"/>
    <p:sldId id="451" r:id="rId19"/>
    <p:sldId id="452" r:id="rId20"/>
    <p:sldId id="455" r:id="rId21"/>
    <p:sldId id="384" r:id="rId22"/>
    <p:sldId id="463" r:id="rId23"/>
    <p:sldId id="394" r:id="rId24"/>
    <p:sldId id="464" r:id="rId25"/>
    <p:sldId id="430" r:id="rId26"/>
    <p:sldId id="358" r:id="rId27"/>
    <p:sldId id="428" r:id="rId28"/>
    <p:sldId id="429" r:id="rId29"/>
    <p:sldId id="359" r:id="rId30"/>
    <p:sldId id="360" r:id="rId31"/>
    <p:sldId id="361" r:id="rId32"/>
    <p:sldId id="362" r:id="rId33"/>
    <p:sldId id="363" r:id="rId34"/>
    <p:sldId id="364" r:id="rId35"/>
    <p:sldId id="367" r:id="rId36"/>
    <p:sldId id="368" r:id="rId37"/>
    <p:sldId id="369" r:id="rId38"/>
    <p:sldId id="370" r:id="rId39"/>
    <p:sldId id="371" r:id="rId40"/>
    <p:sldId id="372" r:id="rId41"/>
    <p:sldId id="375" r:id="rId42"/>
    <p:sldId id="376" r:id="rId43"/>
    <p:sldId id="377" r:id="rId44"/>
    <p:sldId id="378" r:id="rId45"/>
    <p:sldId id="379" r:id="rId46"/>
    <p:sldId id="380" r:id="rId47"/>
    <p:sldId id="381" r:id="rId48"/>
    <p:sldId id="382" r:id="rId49"/>
    <p:sldId id="383" r:id="rId50"/>
    <p:sldId id="386" r:id="rId51"/>
    <p:sldId id="387" r:id="rId52"/>
    <p:sldId id="388" r:id="rId53"/>
    <p:sldId id="389" r:id="rId54"/>
    <p:sldId id="390" r:id="rId55"/>
    <p:sldId id="391" r:id="rId56"/>
    <p:sldId id="392" r:id="rId57"/>
    <p:sldId id="393" r:id="rId58"/>
    <p:sldId id="395" r:id="rId59"/>
    <p:sldId id="417" r:id="rId60"/>
    <p:sldId id="418" r:id="rId61"/>
    <p:sldId id="426" r:id="rId62"/>
    <p:sldId id="427" r:id="rId63"/>
    <p:sldId id="279"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na Marie Schmidt" initials="AMS" lastIdx="3" clrIdx="1"/>
  <p:cmAuthor id="2" name="Harris, Robyn (OFM)" initials="HR(" lastIdx="1" clrIdx="2">
    <p:extLst>
      <p:ext uri="{19B8F6BF-5375-455C-9EA6-DF929625EA0E}">
        <p15:presenceInfo xmlns:p15="http://schemas.microsoft.com/office/powerpoint/2012/main" userId="S::robyn.harris@ofm.wa.gov::b0f79a57-fba3-453c-868c-2bb300910e58" providerId="AD"/>
      </p:ext>
    </p:extLst>
  </p:cmAuthor>
  <p:cmAuthor id="3" name="Thompson, Lou (OFM)" initials="TL(" lastIdx="4" clrIdx="3">
    <p:extLst>
      <p:ext uri="{19B8F6BF-5375-455C-9EA6-DF929625EA0E}">
        <p15:presenceInfo xmlns:p15="http://schemas.microsoft.com/office/powerpoint/2012/main" userId="S::lou.thompson@ofm.wa.gov::bda51808-779b-4a07-ad07-5967248966d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65" autoAdjust="0"/>
    <p:restoredTop sz="56658" autoAdjust="0"/>
  </p:normalViewPr>
  <p:slideViewPr>
    <p:cSldViewPr>
      <p:cViewPr varScale="1">
        <p:scale>
          <a:sx n="47" d="100"/>
          <a:sy n="47" d="100"/>
        </p:scale>
        <p:origin x="2304" y="48"/>
      </p:cViewPr>
      <p:guideLst>
        <p:guide orient="horz" pos="2160"/>
        <p:guide pos="2880"/>
      </p:guideLst>
    </p:cSldViewPr>
  </p:slideViewPr>
  <p:notesTextViewPr>
    <p:cViewPr>
      <p:scale>
        <a:sx n="3" d="2"/>
        <a:sy n="3" d="2"/>
      </p:scale>
      <p:origin x="0" y="0"/>
    </p:cViewPr>
  </p:notesTextViewPr>
  <p:sorterViewPr>
    <p:cViewPr>
      <p:scale>
        <a:sx n="100" d="100"/>
        <a:sy n="100" d="100"/>
      </p:scale>
      <p:origin x="0" y="-1312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handoutMaster" Target="handoutMasters/handoutMaster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12-06T15:00:16.494" idx="1">
    <p:pos x="10" y="10"/>
    <p:text>placeholder - see notes for introductory/review slides for Lou</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63AA2-7324-420A-A0E7-47DDD65143DE}"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US"/>
        </a:p>
      </dgm:t>
    </dgm:pt>
    <dgm:pt modelId="{CBE32400-C022-4FFD-A7E1-E5AFA410721B}">
      <dgm:prSet phldrT="[Text]" custT="1"/>
      <dgm:spPr>
        <a:solidFill>
          <a:schemeClr val="accent2"/>
        </a:solidFill>
      </dgm:spPr>
      <dgm:t>
        <a:bodyPr anchor="ctr" anchorCtr="0"/>
        <a:lstStyle/>
        <a:p>
          <a:r>
            <a:rPr lang="en-US" sz="1600" b="1" dirty="0"/>
            <a:t>Attitude</a:t>
          </a:r>
        </a:p>
      </dgm:t>
    </dgm:pt>
    <dgm:pt modelId="{BFB17770-02C8-431D-87EB-5AE58B848738}" type="parTrans" cxnId="{99103FE8-2A34-48FE-9D67-C9F9F927C954}">
      <dgm:prSet/>
      <dgm:spPr/>
      <dgm:t>
        <a:bodyPr/>
        <a:lstStyle/>
        <a:p>
          <a:endParaRPr lang="en-US"/>
        </a:p>
      </dgm:t>
    </dgm:pt>
    <dgm:pt modelId="{A2407FFD-8A7F-40D9-9C37-38DB6D866194}" type="sibTrans" cxnId="{99103FE8-2A34-48FE-9D67-C9F9F927C954}">
      <dgm:prSet/>
      <dgm:spPr/>
      <dgm:t>
        <a:bodyPr/>
        <a:lstStyle/>
        <a:p>
          <a:endParaRPr lang="en-US"/>
        </a:p>
      </dgm:t>
    </dgm:pt>
    <dgm:pt modelId="{09CB5A0F-4D0B-4493-BAF2-8BBA160E3037}">
      <dgm:prSet phldrT="[Text]" custT="1"/>
      <dgm:spPr>
        <a:solidFill>
          <a:schemeClr val="accent3"/>
        </a:solidFill>
      </dgm:spPr>
      <dgm:t>
        <a:bodyPr anchor="ctr" anchorCtr="0"/>
        <a:lstStyle/>
        <a:p>
          <a:r>
            <a:rPr lang="en-US" sz="1600" b="1" dirty="0">
              <a:solidFill>
                <a:schemeClr val="tx1"/>
              </a:solidFill>
            </a:rPr>
            <a:t>Knowledge</a:t>
          </a:r>
        </a:p>
      </dgm:t>
    </dgm:pt>
    <dgm:pt modelId="{7B74BD0D-CF0B-4E94-8646-159F34541AE8}" type="parTrans" cxnId="{C4F5F08D-AB20-41CA-91DD-B07A730E509E}">
      <dgm:prSet/>
      <dgm:spPr/>
      <dgm:t>
        <a:bodyPr/>
        <a:lstStyle/>
        <a:p>
          <a:endParaRPr lang="en-US"/>
        </a:p>
      </dgm:t>
    </dgm:pt>
    <dgm:pt modelId="{8EF88549-4418-495D-A235-8427734BEFD2}" type="sibTrans" cxnId="{C4F5F08D-AB20-41CA-91DD-B07A730E509E}">
      <dgm:prSet/>
      <dgm:spPr/>
      <dgm:t>
        <a:bodyPr/>
        <a:lstStyle/>
        <a:p>
          <a:endParaRPr lang="en-US"/>
        </a:p>
      </dgm:t>
    </dgm:pt>
    <dgm:pt modelId="{4AEC79F8-0B4A-4FFA-8900-7B5D8DFB3310}">
      <dgm:prSet phldrT="[Text]" custT="1"/>
      <dgm:spPr>
        <a:solidFill>
          <a:schemeClr val="accent4"/>
        </a:solidFill>
      </dgm:spPr>
      <dgm:t>
        <a:bodyPr anchor="ctr" anchorCtr="0"/>
        <a:lstStyle/>
        <a:p>
          <a:r>
            <a:rPr lang="en-US" sz="1800" b="1" dirty="0"/>
            <a:t>Behavior</a:t>
          </a:r>
        </a:p>
      </dgm:t>
    </dgm:pt>
    <dgm:pt modelId="{7849C59A-8413-4CCF-8EAA-66626878392C}" type="parTrans" cxnId="{9DE19490-E9F4-4B9F-B826-D3EA8DA142EC}">
      <dgm:prSet/>
      <dgm:spPr/>
      <dgm:t>
        <a:bodyPr/>
        <a:lstStyle/>
        <a:p>
          <a:endParaRPr lang="en-US"/>
        </a:p>
      </dgm:t>
    </dgm:pt>
    <dgm:pt modelId="{B1738CD9-8E53-4511-8678-FE0C395B28B4}" type="sibTrans" cxnId="{9DE19490-E9F4-4B9F-B826-D3EA8DA142EC}">
      <dgm:prSet/>
      <dgm:spPr/>
      <dgm:t>
        <a:bodyPr/>
        <a:lstStyle/>
        <a:p>
          <a:endParaRPr lang="en-US"/>
        </a:p>
      </dgm:t>
    </dgm:pt>
    <dgm:pt modelId="{C8754F42-12EE-4DA1-940B-87802ADC9767}">
      <dgm:prSet phldrT="[Text]" custT="1"/>
      <dgm:spPr>
        <a:solidFill>
          <a:schemeClr val="accent5"/>
        </a:solidFill>
      </dgm:spPr>
      <dgm:t>
        <a:bodyPr anchor="ctr" anchorCtr="0"/>
        <a:lstStyle/>
        <a:p>
          <a:r>
            <a:rPr lang="en-US" sz="1800" b="1" dirty="0"/>
            <a:t>Condition</a:t>
          </a:r>
          <a:endParaRPr lang="en-US" sz="1800" i="1" dirty="0"/>
        </a:p>
      </dgm:t>
    </dgm:pt>
    <dgm:pt modelId="{FE8BC050-7395-4928-951D-23BE79CDF35C}" type="parTrans" cxnId="{3C1768D6-510B-4DAA-9B04-BC3285AE4022}">
      <dgm:prSet/>
      <dgm:spPr/>
      <dgm:t>
        <a:bodyPr/>
        <a:lstStyle/>
        <a:p>
          <a:endParaRPr lang="en-US"/>
        </a:p>
      </dgm:t>
    </dgm:pt>
    <dgm:pt modelId="{79A9D17E-7D77-4494-8BA1-BD367523D298}" type="sibTrans" cxnId="{3C1768D6-510B-4DAA-9B04-BC3285AE4022}">
      <dgm:prSet/>
      <dgm:spPr/>
      <dgm:t>
        <a:bodyPr/>
        <a:lstStyle/>
        <a:p>
          <a:endParaRPr lang="en-US"/>
        </a:p>
      </dgm:t>
    </dgm:pt>
    <dgm:pt modelId="{42105BBE-8883-4B8A-B7F9-737F950A8059}" type="pres">
      <dgm:prSet presAssocID="{4E063AA2-7324-420A-A0E7-47DDD65143DE}" presName="matrix" presStyleCnt="0">
        <dgm:presLayoutVars>
          <dgm:chMax val="1"/>
          <dgm:dir/>
          <dgm:resizeHandles val="exact"/>
        </dgm:presLayoutVars>
      </dgm:prSet>
      <dgm:spPr/>
    </dgm:pt>
    <dgm:pt modelId="{4966D18D-FED3-4A2A-8F34-8F10BD57B782}" type="pres">
      <dgm:prSet presAssocID="{4E063AA2-7324-420A-A0E7-47DDD65143DE}" presName="diamond" presStyleLbl="bgShp" presStyleIdx="0" presStyleCnt="1"/>
      <dgm:spPr/>
    </dgm:pt>
    <dgm:pt modelId="{A5940F5F-AC31-48F3-BA8C-0624491BBA40}" type="pres">
      <dgm:prSet presAssocID="{4E063AA2-7324-420A-A0E7-47DDD65143DE}" presName="quad1" presStyleLbl="node1" presStyleIdx="0" presStyleCnt="4">
        <dgm:presLayoutVars>
          <dgm:chMax val="0"/>
          <dgm:chPref val="0"/>
          <dgm:bulletEnabled val="1"/>
        </dgm:presLayoutVars>
      </dgm:prSet>
      <dgm:spPr/>
    </dgm:pt>
    <dgm:pt modelId="{7395EC34-6C78-4635-BA57-6AB900EAA06B}" type="pres">
      <dgm:prSet presAssocID="{4E063AA2-7324-420A-A0E7-47DDD65143DE}" presName="quad2" presStyleLbl="node1" presStyleIdx="1" presStyleCnt="4">
        <dgm:presLayoutVars>
          <dgm:chMax val="0"/>
          <dgm:chPref val="0"/>
          <dgm:bulletEnabled val="1"/>
        </dgm:presLayoutVars>
      </dgm:prSet>
      <dgm:spPr/>
    </dgm:pt>
    <dgm:pt modelId="{03798968-D2D1-4BA0-92DE-548A7E7690F4}" type="pres">
      <dgm:prSet presAssocID="{4E063AA2-7324-420A-A0E7-47DDD65143DE}" presName="quad3" presStyleLbl="node1" presStyleIdx="2" presStyleCnt="4">
        <dgm:presLayoutVars>
          <dgm:chMax val="0"/>
          <dgm:chPref val="0"/>
          <dgm:bulletEnabled val="1"/>
        </dgm:presLayoutVars>
      </dgm:prSet>
      <dgm:spPr/>
    </dgm:pt>
    <dgm:pt modelId="{04885D30-E6BE-43A5-9DBC-17BA5F7B5A15}" type="pres">
      <dgm:prSet presAssocID="{4E063AA2-7324-420A-A0E7-47DDD65143DE}" presName="quad4" presStyleLbl="node1" presStyleIdx="3" presStyleCnt="4" custLinFactNeighborY="-627">
        <dgm:presLayoutVars>
          <dgm:chMax val="0"/>
          <dgm:chPref val="0"/>
          <dgm:bulletEnabled val="1"/>
        </dgm:presLayoutVars>
      </dgm:prSet>
      <dgm:spPr/>
    </dgm:pt>
  </dgm:ptLst>
  <dgm:cxnLst>
    <dgm:cxn modelId="{C76F6504-4C25-41B5-B2E0-CBBEEE407AB0}" type="presOf" srcId="{CBE32400-C022-4FFD-A7E1-E5AFA410721B}" destId="{A5940F5F-AC31-48F3-BA8C-0624491BBA40}" srcOrd="0" destOrd="0" presId="urn:microsoft.com/office/officeart/2005/8/layout/matrix3"/>
    <dgm:cxn modelId="{E9D98D3F-3222-4251-8CFC-E129BB6FB2C6}" type="presOf" srcId="{4AEC79F8-0B4A-4FFA-8900-7B5D8DFB3310}" destId="{03798968-D2D1-4BA0-92DE-548A7E7690F4}" srcOrd="0" destOrd="0" presId="urn:microsoft.com/office/officeart/2005/8/layout/matrix3"/>
    <dgm:cxn modelId="{E9D20669-787F-4A65-AFED-FE7D1EE07AC4}" type="presOf" srcId="{09CB5A0F-4D0B-4493-BAF2-8BBA160E3037}" destId="{7395EC34-6C78-4635-BA57-6AB900EAA06B}" srcOrd="0" destOrd="0" presId="urn:microsoft.com/office/officeart/2005/8/layout/matrix3"/>
    <dgm:cxn modelId="{6505704E-9A49-42FE-A36B-D57646DEC6A6}" type="presOf" srcId="{C8754F42-12EE-4DA1-940B-87802ADC9767}" destId="{04885D30-E6BE-43A5-9DBC-17BA5F7B5A15}" srcOrd="0" destOrd="0" presId="urn:microsoft.com/office/officeart/2005/8/layout/matrix3"/>
    <dgm:cxn modelId="{EA73CE87-5CC4-4792-B1AB-3D48818FE42F}" type="presOf" srcId="{4E063AA2-7324-420A-A0E7-47DDD65143DE}" destId="{42105BBE-8883-4B8A-B7F9-737F950A8059}" srcOrd="0" destOrd="0" presId="urn:microsoft.com/office/officeart/2005/8/layout/matrix3"/>
    <dgm:cxn modelId="{C4F5F08D-AB20-41CA-91DD-B07A730E509E}" srcId="{4E063AA2-7324-420A-A0E7-47DDD65143DE}" destId="{09CB5A0F-4D0B-4493-BAF2-8BBA160E3037}" srcOrd="1" destOrd="0" parTransId="{7B74BD0D-CF0B-4E94-8646-159F34541AE8}" sibTransId="{8EF88549-4418-495D-A235-8427734BEFD2}"/>
    <dgm:cxn modelId="{9DE19490-E9F4-4B9F-B826-D3EA8DA142EC}" srcId="{4E063AA2-7324-420A-A0E7-47DDD65143DE}" destId="{4AEC79F8-0B4A-4FFA-8900-7B5D8DFB3310}" srcOrd="2" destOrd="0" parTransId="{7849C59A-8413-4CCF-8EAA-66626878392C}" sibTransId="{B1738CD9-8E53-4511-8678-FE0C395B28B4}"/>
    <dgm:cxn modelId="{3C1768D6-510B-4DAA-9B04-BC3285AE4022}" srcId="{4E063AA2-7324-420A-A0E7-47DDD65143DE}" destId="{C8754F42-12EE-4DA1-940B-87802ADC9767}" srcOrd="3" destOrd="0" parTransId="{FE8BC050-7395-4928-951D-23BE79CDF35C}" sibTransId="{79A9D17E-7D77-4494-8BA1-BD367523D298}"/>
    <dgm:cxn modelId="{99103FE8-2A34-48FE-9D67-C9F9F927C954}" srcId="{4E063AA2-7324-420A-A0E7-47DDD65143DE}" destId="{CBE32400-C022-4FFD-A7E1-E5AFA410721B}" srcOrd="0" destOrd="0" parTransId="{BFB17770-02C8-431D-87EB-5AE58B848738}" sibTransId="{A2407FFD-8A7F-40D9-9C37-38DB6D866194}"/>
    <dgm:cxn modelId="{44966186-139C-45AE-8091-B3326AB61002}" type="presParOf" srcId="{42105BBE-8883-4B8A-B7F9-737F950A8059}" destId="{4966D18D-FED3-4A2A-8F34-8F10BD57B782}" srcOrd="0" destOrd="0" presId="urn:microsoft.com/office/officeart/2005/8/layout/matrix3"/>
    <dgm:cxn modelId="{8D758B2F-8A87-48B4-8916-B607D8BBE235}" type="presParOf" srcId="{42105BBE-8883-4B8A-B7F9-737F950A8059}" destId="{A5940F5F-AC31-48F3-BA8C-0624491BBA40}" srcOrd="1" destOrd="0" presId="urn:microsoft.com/office/officeart/2005/8/layout/matrix3"/>
    <dgm:cxn modelId="{A666901E-A57F-43A9-8CE4-0B7DCCC26908}" type="presParOf" srcId="{42105BBE-8883-4B8A-B7F9-737F950A8059}" destId="{7395EC34-6C78-4635-BA57-6AB900EAA06B}" srcOrd="2" destOrd="0" presId="urn:microsoft.com/office/officeart/2005/8/layout/matrix3"/>
    <dgm:cxn modelId="{6B2BB2B3-7608-4335-AE99-2C43E6C7BEA7}" type="presParOf" srcId="{42105BBE-8883-4B8A-B7F9-737F950A8059}" destId="{03798968-D2D1-4BA0-92DE-548A7E7690F4}" srcOrd="3" destOrd="0" presId="urn:microsoft.com/office/officeart/2005/8/layout/matrix3"/>
    <dgm:cxn modelId="{6909A1E3-F7AF-40A4-A967-AF96AA5BFB4F}" type="presParOf" srcId="{42105BBE-8883-4B8A-B7F9-737F950A8059}" destId="{04885D30-E6BE-43A5-9DBC-17BA5F7B5A1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2390A4-B96A-4268-85B6-66992D1A717B}" type="doc">
      <dgm:prSet loTypeId="urn:microsoft.com/office/officeart/2005/8/layout/process1" loCatId="process" qsTypeId="urn:microsoft.com/office/officeart/2005/8/quickstyle/simple3" qsCatId="simple" csTypeId="urn:microsoft.com/office/officeart/2005/8/colors/accent0_3" csCatId="mainScheme" phldr="1"/>
      <dgm:spPr/>
    </dgm:pt>
    <dgm:pt modelId="{4D608BF9-CBEA-409F-A444-61E0384F9C01}">
      <dgm:prSet phldrT="[Text]" custT="1"/>
      <dgm:spPr>
        <a:ln w="19050">
          <a:solidFill>
            <a:schemeClr val="tx2"/>
          </a:solidFill>
        </a:ln>
      </dgm:spPr>
      <dgm:t>
        <a:bodyPr/>
        <a:lstStyle/>
        <a:p>
          <a:r>
            <a:rPr lang="en-US" sz="2400" b="0" dirty="0"/>
            <a:t>Intervention</a:t>
          </a:r>
        </a:p>
      </dgm:t>
    </dgm:pt>
    <dgm:pt modelId="{EC4B8C1E-6EE0-47B7-880E-C136095EEA7F}" type="parTrans" cxnId="{0E74F367-F3FA-443E-B3AB-AF6942D141C3}">
      <dgm:prSet/>
      <dgm:spPr/>
      <dgm:t>
        <a:bodyPr/>
        <a:lstStyle/>
        <a:p>
          <a:endParaRPr lang="en-US" sz="2400" b="0"/>
        </a:p>
      </dgm:t>
    </dgm:pt>
    <dgm:pt modelId="{7B251500-8634-41F9-A0E7-55546795D67B}" type="sibTrans" cxnId="{0E74F367-F3FA-443E-B3AB-AF6942D141C3}">
      <dgm:prSet custT="1"/>
      <dgm:spPr>
        <a:ln w="19050">
          <a:solidFill>
            <a:schemeClr val="tx2"/>
          </a:solidFill>
        </a:ln>
      </dgm:spPr>
      <dgm:t>
        <a:bodyPr/>
        <a:lstStyle/>
        <a:p>
          <a:endParaRPr lang="en-US" sz="2400" b="0" dirty="0"/>
        </a:p>
      </dgm:t>
    </dgm:pt>
    <dgm:pt modelId="{50F31061-930F-4BA9-ACF8-778D0637CF71}">
      <dgm:prSet phldrT="[Text]" custT="1"/>
      <dgm:spPr>
        <a:ln w="19050">
          <a:solidFill>
            <a:schemeClr val="tx2"/>
          </a:solidFill>
        </a:ln>
      </dgm:spPr>
      <dgm:t>
        <a:bodyPr/>
        <a:lstStyle/>
        <a:p>
          <a:r>
            <a:rPr lang="en-US" sz="2400" b="0" dirty="0"/>
            <a:t>Output</a:t>
          </a:r>
        </a:p>
      </dgm:t>
    </dgm:pt>
    <dgm:pt modelId="{BD8B7CC1-8F61-4B0B-931B-874B28FD8D09}" type="parTrans" cxnId="{3ABCB521-1B3B-4B29-B852-AA936B844887}">
      <dgm:prSet/>
      <dgm:spPr/>
      <dgm:t>
        <a:bodyPr/>
        <a:lstStyle/>
        <a:p>
          <a:endParaRPr lang="en-US" sz="2400" b="0"/>
        </a:p>
      </dgm:t>
    </dgm:pt>
    <dgm:pt modelId="{436802AC-4907-4A8F-9887-BD91938BE783}" type="sibTrans" cxnId="{3ABCB521-1B3B-4B29-B852-AA936B844887}">
      <dgm:prSet custT="1"/>
      <dgm:spPr>
        <a:ln w="19050">
          <a:solidFill>
            <a:schemeClr val="tx2"/>
          </a:solidFill>
        </a:ln>
      </dgm:spPr>
      <dgm:t>
        <a:bodyPr/>
        <a:lstStyle/>
        <a:p>
          <a:endParaRPr lang="en-US" sz="2400" b="0" dirty="0"/>
        </a:p>
      </dgm:t>
    </dgm:pt>
    <dgm:pt modelId="{FDF9158F-F47E-4463-BF74-9F20CE010EAC}">
      <dgm:prSet phldrT="[Text]" custT="1"/>
      <dgm:spPr>
        <a:ln w="19050">
          <a:solidFill>
            <a:schemeClr val="tx2"/>
          </a:solidFill>
        </a:ln>
      </dgm:spPr>
      <dgm:t>
        <a:bodyPr/>
        <a:lstStyle/>
        <a:p>
          <a:r>
            <a:rPr lang="en-US" sz="2400" b="0" dirty="0"/>
            <a:t>Outcome</a:t>
          </a:r>
        </a:p>
      </dgm:t>
    </dgm:pt>
    <dgm:pt modelId="{87BB810D-DEF1-40BE-A564-10F57E145D2E}" type="parTrans" cxnId="{23DB3609-DB6D-4DAE-8F43-CF1154971F5C}">
      <dgm:prSet/>
      <dgm:spPr/>
      <dgm:t>
        <a:bodyPr/>
        <a:lstStyle/>
        <a:p>
          <a:endParaRPr lang="en-US" sz="2400" b="0"/>
        </a:p>
      </dgm:t>
    </dgm:pt>
    <dgm:pt modelId="{2153BA91-1677-4CD7-A262-356552E535A7}" type="sibTrans" cxnId="{23DB3609-DB6D-4DAE-8F43-CF1154971F5C}">
      <dgm:prSet/>
      <dgm:spPr/>
      <dgm:t>
        <a:bodyPr/>
        <a:lstStyle/>
        <a:p>
          <a:endParaRPr lang="en-US" sz="2400" b="0"/>
        </a:p>
      </dgm:t>
    </dgm:pt>
    <dgm:pt modelId="{4D53886C-88F1-487C-9DBC-2E58FF631592}" type="pres">
      <dgm:prSet presAssocID="{1A2390A4-B96A-4268-85B6-66992D1A717B}" presName="Name0" presStyleCnt="0">
        <dgm:presLayoutVars>
          <dgm:dir/>
          <dgm:resizeHandles val="exact"/>
        </dgm:presLayoutVars>
      </dgm:prSet>
      <dgm:spPr/>
    </dgm:pt>
    <dgm:pt modelId="{52D481EF-699C-473D-BE3B-A411490578D4}" type="pres">
      <dgm:prSet presAssocID="{4D608BF9-CBEA-409F-A444-61E0384F9C01}" presName="node" presStyleLbl="node1" presStyleIdx="0" presStyleCnt="3">
        <dgm:presLayoutVars>
          <dgm:bulletEnabled val="1"/>
        </dgm:presLayoutVars>
      </dgm:prSet>
      <dgm:spPr/>
    </dgm:pt>
    <dgm:pt modelId="{016856B8-591E-4F4A-8874-33DCB07F7183}" type="pres">
      <dgm:prSet presAssocID="{7B251500-8634-41F9-A0E7-55546795D67B}" presName="sibTrans" presStyleLbl="sibTrans2D1" presStyleIdx="0" presStyleCnt="2"/>
      <dgm:spPr/>
    </dgm:pt>
    <dgm:pt modelId="{EDC75D15-3508-4774-B6D5-D097D10CAF44}" type="pres">
      <dgm:prSet presAssocID="{7B251500-8634-41F9-A0E7-55546795D67B}" presName="connectorText" presStyleLbl="sibTrans2D1" presStyleIdx="0" presStyleCnt="2"/>
      <dgm:spPr/>
    </dgm:pt>
    <dgm:pt modelId="{9D16A403-E1C6-4970-99E8-F3119E469FBE}" type="pres">
      <dgm:prSet presAssocID="{50F31061-930F-4BA9-ACF8-778D0637CF71}" presName="node" presStyleLbl="node1" presStyleIdx="1" presStyleCnt="3">
        <dgm:presLayoutVars>
          <dgm:bulletEnabled val="1"/>
        </dgm:presLayoutVars>
      </dgm:prSet>
      <dgm:spPr/>
    </dgm:pt>
    <dgm:pt modelId="{941F29EF-8D87-4687-84A5-5A298FFD2D21}" type="pres">
      <dgm:prSet presAssocID="{436802AC-4907-4A8F-9887-BD91938BE783}" presName="sibTrans" presStyleLbl="sibTrans2D1" presStyleIdx="1" presStyleCnt="2"/>
      <dgm:spPr/>
    </dgm:pt>
    <dgm:pt modelId="{C9D0FFA5-9A0D-4014-B5C8-CCD81F8D41CA}" type="pres">
      <dgm:prSet presAssocID="{436802AC-4907-4A8F-9887-BD91938BE783}" presName="connectorText" presStyleLbl="sibTrans2D1" presStyleIdx="1" presStyleCnt="2"/>
      <dgm:spPr/>
    </dgm:pt>
    <dgm:pt modelId="{4BB0763F-D999-4C85-9DC5-C0B6E66AD959}" type="pres">
      <dgm:prSet presAssocID="{FDF9158F-F47E-4463-BF74-9F20CE010EAC}" presName="node" presStyleLbl="node1" presStyleIdx="2" presStyleCnt="3">
        <dgm:presLayoutVars>
          <dgm:bulletEnabled val="1"/>
        </dgm:presLayoutVars>
      </dgm:prSet>
      <dgm:spPr/>
    </dgm:pt>
  </dgm:ptLst>
  <dgm:cxnLst>
    <dgm:cxn modelId="{7DC31C00-8E95-4990-82B3-27AFD84E5F78}" type="presOf" srcId="{436802AC-4907-4A8F-9887-BD91938BE783}" destId="{C9D0FFA5-9A0D-4014-B5C8-CCD81F8D41CA}" srcOrd="1" destOrd="0" presId="urn:microsoft.com/office/officeart/2005/8/layout/process1"/>
    <dgm:cxn modelId="{23DB3609-DB6D-4DAE-8F43-CF1154971F5C}" srcId="{1A2390A4-B96A-4268-85B6-66992D1A717B}" destId="{FDF9158F-F47E-4463-BF74-9F20CE010EAC}" srcOrd="2" destOrd="0" parTransId="{87BB810D-DEF1-40BE-A564-10F57E145D2E}" sibTransId="{2153BA91-1677-4CD7-A262-356552E535A7}"/>
    <dgm:cxn modelId="{3ABCB521-1B3B-4B29-B852-AA936B844887}" srcId="{1A2390A4-B96A-4268-85B6-66992D1A717B}" destId="{50F31061-930F-4BA9-ACF8-778D0637CF71}" srcOrd="1" destOrd="0" parTransId="{BD8B7CC1-8F61-4B0B-931B-874B28FD8D09}" sibTransId="{436802AC-4907-4A8F-9887-BD91938BE783}"/>
    <dgm:cxn modelId="{5D853E3C-464D-46CD-BD6D-0B2362AAD5C3}" type="presOf" srcId="{1A2390A4-B96A-4268-85B6-66992D1A717B}" destId="{4D53886C-88F1-487C-9DBC-2E58FF631592}" srcOrd="0" destOrd="0" presId="urn:microsoft.com/office/officeart/2005/8/layout/process1"/>
    <dgm:cxn modelId="{292B305E-D022-4779-BDB7-930DB70B8454}" type="presOf" srcId="{FDF9158F-F47E-4463-BF74-9F20CE010EAC}" destId="{4BB0763F-D999-4C85-9DC5-C0B6E66AD959}" srcOrd="0" destOrd="0" presId="urn:microsoft.com/office/officeart/2005/8/layout/process1"/>
    <dgm:cxn modelId="{0E74F367-F3FA-443E-B3AB-AF6942D141C3}" srcId="{1A2390A4-B96A-4268-85B6-66992D1A717B}" destId="{4D608BF9-CBEA-409F-A444-61E0384F9C01}" srcOrd="0" destOrd="0" parTransId="{EC4B8C1E-6EE0-47B7-880E-C136095EEA7F}" sibTransId="{7B251500-8634-41F9-A0E7-55546795D67B}"/>
    <dgm:cxn modelId="{1BCD206F-9D33-4CA7-B54E-334FE856AD4B}" type="presOf" srcId="{7B251500-8634-41F9-A0E7-55546795D67B}" destId="{EDC75D15-3508-4774-B6D5-D097D10CAF44}" srcOrd="1" destOrd="0" presId="urn:microsoft.com/office/officeart/2005/8/layout/process1"/>
    <dgm:cxn modelId="{5D6AA8A5-E3BE-45E8-A4A4-740EAE63B07E}" type="presOf" srcId="{50F31061-930F-4BA9-ACF8-778D0637CF71}" destId="{9D16A403-E1C6-4970-99E8-F3119E469FBE}" srcOrd="0" destOrd="0" presId="urn:microsoft.com/office/officeart/2005/8/layout/process1"/>
    <dgm:cxn modelId="{ED7FFBC8-D334-4276-ADC2-1E057DEB1AEA}" type="presOf" srcId="{4D608BF9-CBEA-409F-A444-61E0384F9C01}" destId="{52D481EF-699C-473D-BE3B-A411490578D4}" srcOrd="0" destOrd="0" presId="urn:microsoft.com/office/officeart/2005/8/layout/process1"/>
    <dgm:cxn modelId="{11A1F1CD-5DD1-484B-81DF-361C3C2976FE}" type="presOf" srcId="{7B251500-8634-41F9-A0E7-55546795D67B}" destId="{016856B8-591E-4F4A-8874-33DCB07F7183}" srcOrd="0" destOrd="0" presId="urn:microsoft.com/office/officeart/2005/8/layout/process1"/>
    <dgm:cxn modelId="{96B074F1-6A48-406D-8539-901B0A6AC984}" type="presOf" srcId="{436802AC-4907-4A8F-9887-BD91938BE783}" destId="{941F29EF-8D87-4687-84A5-5A298FFD2D21}" srcOrd="0" destOrd="0" presId="urn:microsoft.com/office/officeart/2005/8/layout/process1"/>
    <dgm:cxn modelId="{BD940D65-341F-4DC8-844E-D9F6AE90C4EC}" type="presParOf" srcId="{4D53886C-88F1-487C-9DBC-2E58FF631592}" destId="{52D481EF-699C-473D-BE3B-A411490578D4}" srcOrd="0" destOrd="0" presId="urn:microsoft.com/office/officeart/2005/8/layout/process1"/>
    <dgm:cxn modelId="{9A7E76D7-61A6-4DE2-A94C-1EF4BB1A312D}" type="presParOf" srcId="{4D53886C-88F1-487C-9DBC-2E58FF631592}" destId="{016856B8-591E-4F4A-8874-33DCB07F7183}" srcOrd="1" destOrd="0" presId="urn:microsoft.com/office/officeart/2005/8/layout/process1"/>
    <dgm:cxn modelId="{B9CDB6E2-8A0B-4E1D-B72A-5EB57591157D}" type="presParOf" srcId="{016856B8-591E-4F4A-8874-33DCB07F7183}" destId="{EDC75D15-3508-4774-B6D5-D097D10CAF44}" srcOrd="0" destOrd="0" presId="urn:microsoft.com/office/officeart/2005/8/layout/process1"/>
    <dgm:cxn modelId="{564259D2-77DE-4B00-801E-C0C67D0D2058}" type="presParOf" srcId="{4D53886C-88F1-487C-9DBC-2E58FF631592}" destId="{9D16A403-E1C6-4970-99E8-F3119E469FBE}" srcOrd="2" destOrd="0" presId="urn:microsoft.com/office/officeart/2005/8/layout/process1"/>
    <dgm:cxn modelId="{041FDB61-BB6D-430F-B8B1-5FA0A04E9994}" type="presParOf" srcId="{4D53886C-88F1-487C-9DBC-2E58FF631592}" destId="{941F29EF-8D87-4687-84A5-5A298FFD2D21}" srcOrd="3" destOrd="0" presId="urn:microsoft.com/office/officeart/2005/8/layout/process1"/>
    <dgm:cxn modelId="{35FBB5F5-1B9F-4B1A-9668-7BB3AD208EF9}" type="presParOf" srcId="{941F29EF-8D87-4687-84A5-5A298FFD2D21}" destId="{C9D0FFA5-9A0D-4014-B5C8-CCD81F8D41CA}" srcOrd="0" destOrd="0" presId="urn:microsoft.com/office/officeart/2005/8/layout/process1"/>
    <dgm:cxn modelId="{38C472AC-7AF1-4CB3-9DB4-6D92E8F37DFF}" type="presParOf" srcId="{4D53886C-88F1-487C-9DBC-2E58FF631592}" destId="{4BB0763F-D999-4C85-9DC5-C0B6E66AD95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063AA2-7324-420A-A0E7-47DDD65143DE}" type="doc">
      <dgm:prSet loTypeId="urn:microsoft.com/office/officeart/2005/8/layout/matrix3" loCatId="matrix" qsTypeId="urn:microsoft.com/office/officeart/2005/8/quickstyle/simple5" qsCatId="simple" csTypeId="urn:microsoft.com/office/officeart/2005/8/colors/accent1_2" csCatId="accent1" phldr="1"/>
      <dgm:spPr/>
      <dgm:t>
        <a:bodyPr/>
        <a:lstStyle/>
        <a:p>
          <a:endParaRPr lang="en-US"/>
        </a:p>
      </dgm:t>
    </dgm:pt>
    <dgm:pt modelId="{CBE32400-C022-4FFD-A7E1-E5AFA410721B}">
      <dgm:prSet phldrT="[Text]" custT="1"/>
      <dgm:spPr>
        <a:solidFill>
          <a:schemeClr val="accent2"/>
        </a:solidFill>
      </dgm:spPr>
      <dgm:t>
        <a:bodyPr anchor="ctr" anchorCtr="0"/>
        <a:lstStyle/>
        <a:p>
          <a:r>
            <a:rPr lang="en-US" sz="1600" b="1" dirty="0"/>
            <a:t>Attitude</a:t>
          </a:r>
        </a:p>
      </dgm:t>
    </dgm:pt>
    <dgm:pt modelId="{BFB17770-02C8-431D-87EB-5AE58B848738}" type="parTrans" cxnId="{99103FE8-2A34-48FE-9D67-C9F9F927C954}">
      <dgm:prSet/>
      <dgm:spPr/>
      <dgm:t>
        <a:bodyPr/>
        <a:lstStyle/>
        <a:p>
          <a:endParaRPr lang="en-US"/>
        </a:p>
      </dgm:t>
    </dgm:pt>
    <dgm:pt modelId="{A2407FFD-8A7F-40D9-9C37-38DB6D866194}" type="sibTrans" cxnId="{99103FE8-2A34-48FE-9D67-C9F9F927C954}">
      <dgm:prSet/>
      <dgm:spPr/>
      <dgm:t>
        <a:bodyPr/>
        <a:lstStyle/>
        <a:p>
          <a:endParaRPr lang="en-US"/>
        </a:p>
      </dgm:t>
    </dgm:pt>
    <dgm:pt modelId="{09CB5A0F-4D0B-4493-BAF2-8BBA160E3037}">
      <dgm:prSet phldrT="[Text]" custT="1"/>
      <dgm:spPr>
        <a:solidFill>
          <a:schemeClr val="accent3"/>
        </a:solidFill>
      </dgm:spPr>
      <dgm:t>
        <a:bodyPr anchor="ctr" anchorCtr="0"/>
        <a:lstStyle/>
        <a:p>
          <a:r>
            <a:rPr lang="en-US" sz="1200" b="1" dirty="0">
              <a:solidFill>
                <a:schemeClr val="bg1"/>
              </a:solidFill>
            </a:rPr>
            <a:t>Knowledge</a:t>
          </a:r>
        </a:p>
      </dgm:t>
    </dgm:pt>
    <dgm:pt modelId="{7B74BD0D-CF0B-4E94-8646-159F34541AE8}" type="parTrans" cxnId="{C4F5F08D-AB20-41CA-91DD-B07A730E509E}">
      <dgm:prSet/>
      <dgm:spPr/>
      <dgm:t>
        <a:bodyPr/>
        <a:lstStyle/>
        <a:p>
          <a:endParaRPr lang="en-US"/>
        </a:p>
      </dgm:t>
    </dgm:pt>
    <dgm:pt modelId="{8EF88549-4418-495D-A235-8427734BEFD2}" type="sibTrans" cxnId="{C4F5F08D-AB20-41CA-91DD-B07A730E509E}">
      <dgm:prSet/>
      <dgm:spPr/>
      <dgm:t>
        <a:bodyPr/>
        <a:lstStyle/>
        <a:p>
          <a:endParaRPr lang="en-US"/>
        </a:p>
      </dgm:t>
    </dgm:pt>
    <dgm:pt modelId="{4AEC79F8-0B4A-4FFA-8900-7B5D8DFB3310}">
      <dgm:prSet phldrT="[Text]" custT="1"/>
      <dgm:spPr>
        <a:solidFill>
          <a:schemeClr val="accent4"/>
        </a:solidFill>
      </dgm:spPr>
      <dgm:t>
        <a:bodyPr anchor="ctr" anchorCtr="0"/>
        <a:lstStyle/>
        <a:p>
          <a:r>
            <a:rPr lang="en-US" sz="1400" b="1" dirty="0"/>
            <a:t>Behavior</a:t>
          </a:r>
        </a:p>
      </dgm:t>
    </dgm:pt>
    <dgm:pt modelId="{7849C59A-8413-4CCF-8EAA-66626878392C}" type="parTrans" cxnId="{9DE19490-E9F4-4B9F-B826-D3EA8DA142EC}">
      <dgm:prSet/>
      <dgm:spPr/>
      <dgm:t>
        <a:bodyPr/>
        <a:lstStyle/>
        <a:p>
          <a:endParaRPr lang="en-US"/>
        </a:p>
      </dgm:t>
    </dgm:pt>
    <dgm:pt modelId="{B1738CD9-8E53-4511-8678-FE0C395B28B4}" type="sibTrans" cxnId="{9DE19490-E9F4-4B9F-B826-D3EA8DA142EC}">
      <dgm:prSet/>
      <dgm:spPr/>
      <dgm:t>
        <a:bodyPr/>
        <a:lstStyle/>
        <a:p>
          <a:endParaRPr lang="en-US"/>
        </a:p>
      </dgm:t>
    </dgm:pt>
    <dgm:pt modelId="{C8754F42-12EE-4DA1-940B-87802ADC9767}">
      <dgm:prSet phldrT="[Text]" custT="1"/>
      <dgm:spPr>
        <a:solidFill>
          <a:schemeClr val="accent5"/>
        </a:solidFill>
      </dgm:spPr>
      <dgm:t>
        <a:bodyPr anchor="ctr" anchorCtr="0"/>
        <a:lstStyle/>
        <a:p>
          <a:r>
            <a:rPr lang="en-US" sz="1400" b="1" dirty="0"/>
            <a:t>Condition</a:t>
          </a:r>
          <a:endParaRPr lang="en-US" sz="1400" i="1" dirty="0"/>
        </a:p>
      </dgm:t>
    </dgm:pt>
    <dgm:pt modelId="{FE8BC050-7395-4928-951D-23BE79CDF35C}" type="parTrans" cxnId="{3C1768D6-510B-4DAA-9B04-BC3285AE4022}">
      <dgm:prSet/>
      <dgm:spPr/>
      <dgm:t>
        <a:bodyPr/>
        <a:lstStyle/>
        <a:p>
          <a:endParaRPr lang="en-US"/>
        </a:p>
      </dgm:t>
    </dgm:pt>
    <dgm:pt modelId="{79A9D17E-7D77-4494-8BA1-BD367523D298}" type="sibTrans" cxnId="{3C1768D6-510B-4DAA-9B04-BC3285AE4022}">
      <dgm:prSet/>
      <dgm:spPr/>
      <dgm:t>
        <a:bodyPr/>
        <a:lstStyle/>
        <a:p>
          <a:endParaRPr lang="en-US"/>
        </a:p>
      </dgm:t>
    </dgm:pt>
    <dgm:pt modelId="{42105BBE-8883-4B8A-B7F9-737F950A8059}" type="pres">
      <dgm:prSet presAssocID="{4E063AA2-7324-420A-A0E7-47DDD65143DE}" presName="matrix" presStyleCnt="0">
        <dgm:presLayoutVars>
          <dgm:chMax val="1"/>
          <dgm:dir/>
          <dgm:resizeHandles val="exact"/>
        </dgm:presLayoutVars>
      </dgm:prSet>
      <dgm:spPr/>
    </dgm:pt>
    <dgm:pt modelId="{4966D18D-FED3-4A2A-8F34-8F10BD57B782}" type="pres">
      <dgm:prSet presAssocID="{4E063AA2-7324-420A-A0E7-47DDD65143DE}" presName="diamond" presStyleLbl="bgShp" presStyleIdx="0" presStyleCnt="1"/>
      <dgm:spPr/>
    </dgm:pt>
    <dgm:pt modelId="{A5940F5F-AC31-48F3-BA8C-0624491BBA40}" type="pres">
      <dgm:prSet presAssocID="{4E063AA2-7324-420A-A0E7-47DDD65143DE}" presName="quad1" presStyleLbl="node1" presStyleIdx="0" presStyleCnt="4">
        <dgm:presLayoutVars>
          <dgm:chMax val="0"/>
          <dgm:chPref val="0"/>
          <dgm:bulletEnabled val="1"/>
        </dgm:presLayoutVars>
      </dgm:prSet>
      <dgm:spPr/>
    </dgm:pt>
    <dgm:pt modelId="{7395EC34-6C78-4635-BA57-6AB900EAA06B}" type="pres">
      <dgm:prSet presAssocID="{4E063AA2-7324-420A-A0E7-47DDD65143DE}" presName="quad2" presStyleLbl="node1" presStyleIdx="1" presStyleCnt="4">
        <dgm:presLayoutVars>
          <dgm:chMax val="0"/>
          <dgm:chPref val="0"/>
          <dgm:bulletEnabled val="1"/>
        </dgm:presLayoutVars>
      </dgm:prSet>
      <dgm:spPr/>
    </dgm:pt>
    <dgm:pt modelId="{03798968-D2D1-4BA0-92DE-548A7E7690F4}" type="pres">
      <dgm:prSet presAssocID="{4E063AA2-7324-420A-A0E7-47DDD65143DE}" presName="quad3" presStyleLbl="node1" presStyleIdx="2" presStyleCnt="4">
        <dgm:presLayoutVars>
          <dgm:chMax val="0"/>
          <dgm:chPref val="0"/>
          <dgm:bulletEnabled val="1"/>
        </dgm:presLayoutVars>
      </dgm:prSet>
      <dgm:spPr/>
    </dgm:pt>
    <dgm:pt modelId="{04885D30-E6BE-43A5-9DBC-17BA5F7B5A15}" type="pres">
      <dgm:prSet presAssocID="{4E063AA2-7324-420A-A0E7-47DDD65143DE}" presName="quad4" presStyleLbl="node1" presStyleIdx="3" presStyleCnt="4" custLinFactNeighborY="-627">
        <dgm:presLayoutVars>
          <dgm:chMax val="0"/>
          <dgm:chPref val="0"/>
          <dgm:bulletEnabled val="1"/>
        </dgm:presLayoutVars>
      </dgm:prSet>
      <dgm:spPr/>
    </dgm:pt>
  </dgm:ptLst>
  <dgm:cxnLst>
    <dgm:cxn modelId="{5094FF0B-9DE9-4E53-A020-23E51775311C}" type="presOf" srcId="{4E063AA2-7324-420A-A0E7-47DDD65143DE}" destId="{42105BBE-8883-4B8A-B7F9-737F950A8059}" srcOrd="0" destOrd="0" presId="urn:microsoft.com/office/officeart/2005/8/layout/matrix3"/>
    <dgm:cxn modelId="{367CE45F-3DE0-4D53-B108-E6AB3F47474A}" type="presOf" srcId="{4AEC79F8-0B4A-4FFA-8900-7B5D8DFB3310}" destId="{03798968-D2D1-4BA0-92DE-548A7E7690F4}" srcOrd="0" destOrd="0" presId="urn:microsoft.com/office/officeart/2005/8/layout/matrix3"/>
    <dgm:cxn modelId="{C4F5F08D-AB20-41CA-91DD-B07A730E509E}" srcId="{4E063AA2-7324-420A-A0E7-47DDD65143DE}" destId="{09CB5A0F-4D0B-4493-BAF2-8BBA160E3037}" srcOrd="1" destOrd="0" parTransId="{7B74BD0D-CF0B-4E94-8646-159F34541AE8}" sibTransId="{8EF88549-4418-495D-A235-8427734BEFD2}"/>
    <dgm:cxn modelId="{9DE19490-E9F4-4B9F-B826-D3EA8DA142EC}" srcId="{4E063AA2-7324-420A-A0E7-47DDD65143DE}" destId="{4AEC79F8-0B4A-4FFA-8900-7B5D8DFB3310}" srcOrd="2" destOrd="0" parTransId="{7849C59A-8413-4CCF-8EAA-66626878392C}" sibTransId="{B1738CD9-8E53-4511-8678-FE0C395B28B4}"/>
    <dgm:cxn modelId="{94F094A7-6F34-46C4-A79D-7CF0E32517C9}" type="presOf" srcId="{CBE32400-C022-4FFD-A7E1-E5AFA410721B}" destId="{A5940F5F-AC31-48F3-BA8C-0624491BBA40}" srcOrd="0" destOrd="0" presId="urn:microsoft.com/office/officeart/2005/8/layout/matrix3"/>
    <dgm:cxn modelId="{E72168C5-51CE-45FE-A419-0F06E350B881}" type="presOf" srcId="{C8754F42-12EE-4DA1-940B-87802ADC9767}" destId="{04885D30-E6BE-43A5-9DBC-17BA5F7B5A15}" srcOrd="0" destOrd="0" presId="urn:microsoft.com/office/officeart/2005/8/layout/matrix3"/>
    <dgm:cxn modelId="{3C1768D6-510B-4DAA-9B04-BC3285AE4022}" srcId="{4E063AA2-7324-420A-A0E7-47DDD65143DE}" destId="{C8754F42-12EE-4DA1-940B-87802ADC9767}" srcOrd="3" destOrd="0" parTransId="{FE8BC050-7395-4928-951D-23BE79CDF35C}" sibTransId="{79A9D17E-7D77-4494-8BA1-BD367523D298}"/>
    <dgm:cxn modelId="{4E9DC7E6-A1C4-4FA9-9694-1AA9D890AB19}" type="presOf" srcId="{09CB5A0F-4D0B-4493-BAF2-8BBA160E3037}" destId="{7395EC34-6C78-4635-BA57-6AB900EAA06B}" srcOrd="0" destOrd="0" presId="urn:microsoft.com/office/officeart/2005/8/layout/matrix3"/>
    <dgm:cxn modelId="{99103FE8-2A34-48FE-9D67-C9F9F927C954}" srcId="{4E063AA2-7324-420A-A0E7-47DDD65143DE}" destId="{CBE32400-C022-4FFD-A7E1-E5AFA410721B}" srcOrd="0" destOrd="0" parTransId="{BFB17770-02C8-431D-87EB-5AE58B848738}" sibTransId="{A2407FFD-8A7F-40D9-9C37-38DB6D866194}"/>
    <dgm:cxn modelId="{A8652903-23D8-4702-8C82-2A9B8DE845AF}" type="presParOf" srcId="{42105BBE-8883-4B8A-B7F9-737F950A8059}" destId="{4966D18D-FED3-4A2A-8F34-8F10BD57B782}" srcOrd="0" destOrd="0" presId="urn:microsoft.com/office/officeart/2005/8/layout/matrix3"/>
    <dgm:cxn modelId="{1F9569D0-4F03-496E-B9A3-8179C85B6331}" type="presParOf" srcId="{42105BBE-8883-4B8A-B7F9-737F950A8059}" destId="{A5940F5F-AC31-48F3-BA8C-0624491BBA40}" srcOrd="1" destOrd="0" presId="urn:microsoft.com/office/officeart/2005/8/layout/matrix3"/>
    <dgm:cxn modelId="{87CC1644-41E2-417B-92EB-37727A7B5A0C}" type="presParOf" srcId="{42105BBE-8883-4B8A-B7F9-737F950A8059}" destId="{7395EC34-6C78-4635-BA57-6AB900EAA06B}" srcOrd="2" destOrd="0" presId="urn:microsoft.com/office/officeart/2005/8/layout/matrix3"/>
    <dgm:cxn modelId="{78A73569-BC5B-40EA-BA00-CA78E35A9A22}" type="presParOf" srcId="{42105BBE-8883-4B8A-B7F9-737F950A8059}" destId="{03798968-D2D1-4BA0-92DE-548A7E7690F4}" srcOrd="3" destOrd="0" presId="urn:microsoft.com/office/officeart/2005/8/layout/matrix3"/>
    <dgm:cxn modelId="{0AA255DE-2B33-4D03-9981-3BF686D323F8}" type="presParOf" srcId="{42105BBE-8883-4B8A-B7F9-737F950A8059}" destId="{04885D30-E6BE-43A5-9DBC-17BA5F7B5A1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6D18D-FED3-4A2A-8F34-8F10BD57B782}">
      <dsp:nvSpPr>
        <dsp:cNvPr id="0" name=""/>
        <dsp:cNvSpPr/>
      </dsp:nvSpPr>
      <dsp:spPr>
        <a:xfrm>
          <a:off x="90237" y="0"/>
          <a:ext cx="2707105" cy="2707105"/>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940F5F-AC31-48F3-BA8C-0624491BBA40}">
      <dsp:nvSpPr>
        <dsp:cNvPr id="0" name=""/>
        <dsp:cNvSpPr/>
      </dsp:nvSpPr>
      <dsp:spPr>
        <a:xfrm>
          <a:off x="347411" y="257174"/>
          <a:ext cx="1055770" cy="105577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Attitude</a:t>
          </a:r>
        </a:p>
      </dsp:txBody>
      <dsp:txXfrm>
        <a:off x="398949" y="308712"/>
        <a:ext cx="952694" cy="952694"/>
      </dsp:txXfrm>
    </dsp:sp>
    <dsp:sp modelId="{7395EC34-6C78-4635-BA57-6AB900EAA06B}">
      <dsp:nvSpPr>
        <dsp:cNvPr id="0" name=""/>
        <dsp:cNvSpPr/>
      </dsp:nvSpPr>
      <dsp:spPr>
        <a:xfrm>
          <a:off x="1484396" y="257174"/>
          <a:ext cx="1055770" cy="1055770"/>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solidFill>
            </a:rPr>
            <a:t>Knowledge</a:t>
          </a:r>
        </a:p>
      </dsp:txBody>
      <dsp:txXfrm>
        <a:off x="1535934" y="308712"/>
        <a:ext cx="952694" cy="952694"/>
      </dsp:txXfrm>
    </dsp:sp>
    <dsp:sp modelId="{03798968-D2D1-4BA0-92DE-548A7E7690F4}">
      <dsp:nvSpPr>
        <dsp:cNvPr id="0" name=""/>
        <dsp:cNvSpPr/>
      </dsp:nvSpPr>
      <dsp:spPr>
        <a:xfrm>
          <a:off x="347411" y="1394159"/>
          <a:ext cx="1055770" cy="1055770"/>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Behavior</a:t>
          </a:r>
        </a:p>
      </dsp:txBody>
      <dsp:txXfrm>
        <a:off x="398949" y="1445697"/>
        <a:ext cx="952694" cy="952694"/>
      </dsp:txXfrm>
    </dsp:sp>
    <dsp:sp modelId="{04885D30-E6BE-43A5-9DBC-17BA5F7B5A15}">
      <dsp:nvSpPr>
        <dsp:cNvPr id="0" name=""/>
        <dsp:cNvSpPr/>
      </dsp:nvSpPr>
      <dsp:spPr>
        <a:xfrm>
          <a:off x="1484396" y="1387539"/>
          <a:ext cx="1055770" cy="1055770"/>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Condition</a:t>
          </a:r>
          <a:endParaRPr lang="en-US" sz="1800" i="1" kern="1200" dirty="0"/>
        </a:p>
      </dsp:txBody>
      <dsp:txXfrm>
        <a:off x="1535934" y="1439077"/>
        <a:ext cx="952694" cy="9526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D481EF-699C-473D-BE3B-A411490578D4}">
      <dsp:nvSpPr>
        <dsp:cNvPr id="0" name=""/>
        <dsp:cNvSpPr/>
      </dsp:nvSpPr>
      <dsp:spPr>
        <a:xfrm>
          <a:off x="6295" y="277720"/>
          <a:ext cx="1881633" cy="112898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190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Intervention</a:t>
          </a:r>
        </a:p>
      </dsp:txBody>
      <dsp:txXfrm>
        <a:off x="39362" y="310787"/>
        <a:ext cx="1815499" cy="1062846"/>
      </dsp:txXfrm>
    </dsp:sp>
    <dsp:sp modelId="{016856B8-591E-4F4A-8874-33DCB07F7183}">
      <dsp:nvSpPr>
        <dsp:cNvPr id="0" name=""/>
        <dsp:cNvSpPr/>
      </dsp:nvSpPr>
      <dsp:spPr>
        <a:xfrm>
          <a:off x="2076092" y="608887"/>
          <a:ext cx="398906" cy="466645"/>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19050">
          <a:solidFill>
            <a:schemeClr val="tx2"/>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2076092" y="702216"/>
        <a:ext cx="279234" cy="279987"/>
      </dsp:txXfrm>
    </dsp:sp>
    <dsp:sp modelId="{9D16A403-E1C6-4970-99E8-F3119E469FBE}">
      <dsp:nvSpPr>
        <dsp:cNvPr id="0" name=""/>
        <dsp:cNvSpPr/>
      </dsp:nvSpPr>
      <dsp:spPr>
        <a:xfrm>
          <a:off x="2640583" y="277720"/>
          <a:ext cx="1881633" cy="112898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190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Output</a:t>
          </a:r>
        </a:p>
      </dsp:txBody>
      <dsp:txXfrm>
        <a:off x="2673650" y="310787"/>
        <a:ext cx="1815499" cy="1062846"/>
      </dsp:txXfrm>
    </dsp:sp>
    <dsp:sp modelId="{941F29EF-8D87-4687-84A5-5A298FFD2D21}">
      <dsp:nvSpPr>
        <dsp:cNvPr id="0" name=""/>
        <dsp:cNvSpPr/>
      </dsp:nvSpPr>
      <dsp:spPr>
        <a:xfrm>
          <a:off x="4710380" y="608887"/>
          <a:ext cx="398906" cy="466645"/>
        </a:xfrm>
        <a:prstGeom prst="rightArrow">
          <a:avLst>
            <a:gd name="adj1" fmla="val 60000"/>
            <a:gd name="adj2" fmla="val 50000"/>
          </a:avLst>
        </a:prstGeom>
        <a:gradFill rotWithShape="0">
          <a:gsLst>
            <a:gs pos="0">
              <a:schemeClr val="dk2">
                <a:tint val="60000"/>
                <a:hueOff val="0"/>
                <a:satOff val="0"/>
                <a:lumOff val="0"/>
                <a:alphaOff val="0"/>
                <a:tint val="50000"/>
                <a:satMod val="300000"/>
              </a:schemeClr>
            </a:gs>
            <a:gs pos="35000">
              <a:schemeClr val="dk2">
                <a:tint val="60000"/>
                <a:hueOff val="0"/>
                <a:satOff val="0"/>
                <a:lumOff val="0"/>
                <a:alphaOff val="0"/>
                <a:tint val="37000"/>
                <a:satMod val="300000"/>
              </a:schemeClr>
            </a:gs>
            <a:gs pos="100000">
              <a:schemeClr val="dk2">
                <a:tint val="60000"/>
                <a:hueOff val="0"/>
                <a:satOff val="0"/>
                <a:lumOff val="0"/>
                <a:alphaOff val="0"/>
                <a:tint val="15000"/>
                <a:satMod val="350000"/>
              </a:schemeClr>
            </a:gs>
          </a:gsLst>
          <a:lin ang="16200000" scaled="1"/>
        </a:gradFill>
        <a:ln w="19050">
          <a:solidFill>
            <a:schemeClr val="tx2"/>
          </a:solid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b="0" kern="1200" dirty="0"/>
        </a:p>
      </dsp:txBody>
      <dsp:txXfrm>
        <a:off x="4710380" y="702216"/>
        <a:ext cx="279234" cy="279987"/>
      </dsp:txXfrm>
    </dsp:sp>
    <dsp:sp modelId="{4BB0763F-D999-4C85-9DC5-C0B6E66AD959}">
      <dsp:nvSpPr>
        <dsp:cNvPr id="0" name=""/>
        <dsp:cNvSpPr/>
      </dsp:nvSpPr>
      <dsp:spPr>
        <a:xfrm>
          <a:off x="5274870" y="277720"/>
          <a:ext cx="1881633" cy="1128980"/>
        </a:xfrm>
        <a:prstGeom prst="roundRect">
          <a:avLst>
            <a:gd name="adj" fmla="val 10000"/>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w="19050">
          <a:solidFill>
            <a:schemeClr val="tx2"/>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Outcome</a:t>
          </a:r>
        </a:p>
      </dsp:txBody>
      <dsp:txXfrm>
        <a:off x="5307937" y="310787"/>
        <a:ext cx="1815499" cy="1062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66D18D-FED3-4A2A-8F34-8F10BD57B782}">
      <dsp:nvSpPr>
        <dsp:cNvPr id="0" name=""/>
        <dsp:cNvSpPr/>
      </dsp:nvSpPr>
      <dsp:spPr>
        <a:xfrm>
          <a:off x="90237" y="0"/>
          <a:ext cx="2707105" cy="2707105"/>
        </a:xfrm>
        <a:prstGeom prst="diamond">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5940F5F-AC31-48F3-BA8C-0624491BBA40}">
      <dsp:nvSpPr>
        <dsp:cNvPr id="0" name=""/>
        <dsp:cNvSpPr/>
      </dsp:nvSpPr>
      <dsp:spPr>
        <a:xfrm>
          <a:off x="347411" y="257174"/>
          <a:ext cx="1055770" cy="1055770"/>
        </a:xfrm>
        <a:prstGeom prst="roundRect">
          <a:avLst/>
        </a:prstGeom>
        <a:solidFill>
          <a:schemeClr val="accent2"/>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Attitude</a:t>
          </a:r>
        </a:p>
      </dsp:txBody>
      <dsp:txXfrm>
        <a:off x="398949" y="308712"/>
        <a:ext cx="952694" cy="952694"/>
      </dsp:txXfrm>
    </dsp:sp>
    <dsp:sp modelId="{7395EC34-6C78-4635-BA57-6AB900EAA06B}">
      <dsp:nvSpPr>
        <dsp:cNvPr id="0" name=""/>
        <dsp:cNvSpPr/>
      </dsp:nvSpPr>
      <dsp:spPr>
        <a:xfrm>
          <a:off x="1484396" y="257174"/>
          <a:ext cx="1055770" cy="1055770"/>
        </a:xfrm>
        <a:prstGeom prst="roundRect">
          <a:avLst/>
        </a:prstGeom>
        <a:solidFill>
          <a:schemeClr val="accent3"/>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Knowledge</a:t>
          </a:r>
        </a:p>
      </dsp:txBody>
      <dsp:txXfrm>
        <a:off x="1535934" y="308712"/>
        <a:ext cx="952694" cy="952694"/>
      </dsp:txXfrm>
    </dsp:sp>
    <dsp:sp modelId="{03798968-D2D1-4BA0-92DE-548A7E7690F4}">
      <dsp:nvSpPr>
        <dsp:cNvPr id="0" name=""/>
        <dsp:cNvSpPr/>
      </dsp:nvSpPr>
      <dsp:spPr>
        <a:xfrm>
          <a:off x="347411" y="1394159"/>
          <a:ext cx="1055770" cy="1055770"/>
        </a:xfrm>
        <a:prstGeom prst="roundRect">
          <a:avLst/>
        </a:prstGeom>
        <a:solidFill>
          <a:schemeClr val="accent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Behavior</a:t>
          </a:r>
        </a:p>
      </dsp:txBody>
      <dsp:txXfrm>
        <a:off x="398949" y="1445697"/>
        <a:ext cx="952694" cy="952694"/>
      </dsp:txXfrm>
    </dsp:sp>
    <dsp:sp modelId="{04885D30-E6BE-43A5-9DBC-17BA5F7B5A15}">
      <dsp:nvSpPr>
        <dsp:cNvPr id="0" name=""/>
        <dsp:cNvSpPr/>
      </dsp:nvSpPr>
      <dsp:spPr>
        <a:xfrm>
          <a:off x="1484396" y="1387539"/>
          <a:ext cx="1055770" cy="1055770"/>
        </a:xfrm>
        <a:prstGeom prst="roundRect">
          <a:avLst/>
        </a:prstGeom>
        <a:solidFill>
          <a:schemeClr val="accent5"/>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t>Condition</a:t>
          </a:r>
          <a:endParaRPr lang="en-US" sz="1400" i="1" kern="1200" dirty="0"/>
        </a:p>
      </dsp:txBody>
      <dsp:txXfrm>
        <a:off x="1535934" y="1439077"/>
        <a:ext cx="952694" cy="95269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31839B86-9F9E-4E97-866D-F43BDA50C3AF}" type="datetimeFigureOut">
              <a:rPr lang="en-US" smtClean="0"/>
              <a:t>11/9/2023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16A8366-BC13-425E-9FA6-35C7150E6104}" type="slidenum">
              <a:rPr lang="en-US" smtClean="0"/>
              <a:t>‹#›</a:t>
            </a:fld>
            <a:endParaRPr lang="en-US" dirty="0"/>
          </a:p>
        </p:txBody>
      </p:sp>
    </p:spTree>
    <p:extLst>
      <p:ext uri="{BB962C8B-B14F-4D97-AF65-F5344CB8AC3E}">
        <p14:creationId xmlns:p14="http://schemas.microsoft.com/office/powerpoint/2010/main" val="1088774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5A70410-65A1-4ECB-BD0B-D75141B9817E}" type="datetimeFigureOut">
              <a:rPr lang="en-US" smtClean="0"/>
              <a:t>11/9/2023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B79CA4D-B437-4CC8-8C97-13BE905D52C5}" type="slidenum">
              <a:rPr lang="en-US" smtClean="0"/>
              <a:t>‹#›</a:t>
            </a:fld>
            <a:endParaRPr lang="en-US" dirty="0"/>
          </a:p>
        </p:txBody>
      </p:sp>
    </p:spTree>
    <p:extLst>
      <p:ext uri="{BB962C8B-B14F-4D97-AF65-F5344CB8AC3E}">
        <p14:creationId xmlns:p14="http://schemas.microsoft.com/office/powerpoint/2010/main" val="1863596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cc02.safelinks.protection.outlook.com/?url=https%3A%2F%2Fservewashington.wa.gov%2F&amp;data=04%7C01%7Crobyn.harris%40ofm.wa.gov%7Cc302e4e1529840458fc908d99fbf0f04%7C11d0e217264e400a8ba057dcc127d72d%7C0%7C0%7C637716465199691539%7CUnknown%7CTWFpbGZsb3d8eyJWIjoiMC4wLjAwMDAiLCJQIjoiV2luMzIiLCJBTiI6Ik1haWwiLCJXVCI6Mn0%3D%7C1000&amp;sdata=k%2BJz7IeKYo9NsFQW7%2B24%2FLgEEp6ez%2BnMXnXy%2B7CKsQs%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Jenny opens; welcomes back Lou.</a:t>
            </a:r>
          </a:p>
          <a:p>
            <a:r>
              <a:rPr lang="en-US" dirty="0"/>
              <a:t>Jenny Host (tech/chat/video off/mute on/recording/announce closed caption/music upon entry) https://www.youtube.com/watch?v=n-JANpB-UJQ</a:t>
            </a:r>
          </a:p>
          <a:p>
            <a:r>
              <a:rPr lang="en-US" dirty="0"/>
              <a:t>Lou Presenter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(Jenny) Read before recording, then record and post in chat…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effectLst/>
                <a:latin typeface="Calibri" panose="020F0502020204030204" pitchFamily="34" charset="0"/>
                <a:ea typeface="Calibri" panose="020F0502020204030204" pitchFamily="34" charset="0"/>
              </a:rPr>
              <a:t>The law requires consent prior to recording a person’s participation in an event. </a:t>
            </a:r>
            <a:r>
              <a:rPr lang="en-US" sz="1200" i="1" dirty="0">
                <a:effectLst/>
                <a:latin typeface="Calibri" panose="020F0502020204030204" pitchFamily="34" charset="0"/>
                <a:ea typeface="Calibri" panose="020F0502020204030204" pitchFamily="34" charset="0"/>
              </a:rPr>
              <a:t>Please be advised that your image will be captured and recorded during the videoconference.  Your participation in this videoconference equals consent to be recorded as required by law. We will be publishing this video on our website located at </a:t>
            </a:r>
            <a:r>
              <a:rPr lang="en-US" sz="1200" i="1" u="sng" dirty="0">
                <a:solidFill>
                  <a:srgbClr val="0563C1"/>
                </a:solidFill>
                <a:effectLst/>
                <a:latin typeface="Calibri" panose="020F0502020204030204" pitchFamily="34" charset="0"/>
                <a:ea typeface="Calibri" panose="020F0502020204030204" pitchFamily="34" charset="0"/>
                <a:hlinkClick r:id="rId3"/>
              </a:rPr>
              <a:t>servewashington.wa.gov</a:t>
            </a:r>
            <a:r>
              <a:rPr lang="en-US" sz="1200" i="1" dirty="0">
                <a:effectLst/>
                <a:latin typeface="Calibri" panose="020F0502020204030204" pitchFamily="34" charset="0"/>
                <a:ea typeface="Calibri" panose="020F0502020204030204" pitchFamily="34" charset="0"/>
              </a:rPr>
              <a:t>. </a:t>
            </a:r>
            <a:r>
              <a:rPr lang="en-US" sz="1200" i="1" dirty="0">
                <a:solidFill>
                  <a:srgbClr val="FF0000"/>
                </a:solidFill>
                <a:effectLst/>
                <a:latin typeface="Calibri" panose="020F0502020204030204" pitchFamily="34" charset="0"/>
                <a:ea typeface="Calibri" panose="020F0502020204030204" pitchFamily="34" charset="0"/>
              </a:rPr>
              <a:t>If you do not consent to being recorded but choose to participate</a:t>
            </a:r>
            <a:r>
              <a:rPr lang="en-US" sz="1200" i="1" dirty="0">
                <a:effectLst/>
                <a:latin typeface="Calibri" panose="020F0502020204030204" pitchFamily="34" charset="0"/>
                <a:ea typeface="Calibri" panose="020F0502020204030204" pitchFamily="34" charset="0"/>
              </a:rPr>
              <a:t>, please turn your camera off and use the chat feature to interact with the speakers.</a:t>
            </a:r>
            <a:r>
              <a:rPr lang="en-US" sz="1200" i="1" dirty="0">
                <a:solidFill>
                  <a:srgbClr val="575757"/>
                </a:solidFill>
                <a:effectLst/>
                <a:latin typeface="Helvetica Neue"/>
                <a:ea typeface="Calibri" panose="020F0502020204030204" pitchFamily="34" charset="0"/>
              </a:rPr>
              <a:t> </a:t>
            </a:r>
            <a:r>
              <a:rPr lang="en-US" sz="1200" i="1" dirty="0">
                <a:solidFill>
                  <a:srgbClr val="FF0000"/>
                </a:solidFill>
                <a:effectLst/>
                <a:latin typeface="Calibri" panose="020F0502020204030204" pitchFamily="34" charset="0"/>
                <a:ea typeface="Calibri" panose="020F0502020204030204" pitchFamily="34" charset="0"/>
              </a:rPr>
              <a:t>You may also disconnect now.</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1</a:t>
            </a:fld>
            <a:endParaRPr lang="en-US" dirty="0"/>
          </a:p>
        </p:txBody>
      </p:sp>
    </p:spTree>
    <p:extLst>
      <p:ext uri="{BB962C8B-B14F-4D97-AF65-F5344CB8AC3E}">
        <p14:creationId xmlns:p14="http://schemas.microsoft.com/office/powerpoint/2010/main" val="2963256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dirty="0"/>
              <a:t>Facilitator notes</a:t>
            </a:r>
            <a:r>
              <a:rPr lang="en-US" dirty="0"/>
              <a:t>: We move from activities to the outputs component of a logic model. Outputs are what a program’s specific activities will create or produce, providing evidence of service delivery. </a:t>
            </a:r>
          </a:p>
          <a:p>
            <a:pPr>
              <a:defRPr/>
            </a:pPr>
            <a:endParaRPr lang="en-US" dirty="0"/>
          </a:p>
          <a:p>
            <a:pPr>
              <a:defRPr/>
            </a:pPr>
            <a:r>
              <a:rPr lang="en-US" dirty="0"/>
              <a:t>Outputs are often described numerically or quantified in some way. For example, outputs associated with the hypothetical nutrition assistance program might include the following: </a:t>
            </a:r>
          </a:p>
          <a:p>
            <a:pPr marL="171450" indent="-171450">
              <a:buFontTx/>
              <a:buChar char="-"/>
              <a:defRPr/>
            </a:pPr>
            <a:r>
              <a:rPr lang="en-US" dirty="0"/>
              <a:t>the specific number of individuals who attended a healthy food workshop</a:t>
            </a:r>
          </a:p>
          <a:p>
            <a:pPr marL="171450" indent="-171450">
              <a:buFontTx/>
              <a:buChar char="-"/>
              <a:defRPr/>
            </a:pPr>
            <a:r>
              <a:rPr lang="en-US" dirty="0"/>
              <a:t>the specific number of individuals who received food preparation counseling or services</a:t>
            </a:r>
          </a:p>
          <a:p>
            <a:pPr marL="171450" indent="-171450">
              <a:buFontTx/>
              <a:buChar char="-"/>
              <a:defRPr/>
            </a:pPr>
            <a:r>
              <a:rPr lang="en-US" dirty="0"/>
              <a:t>the specific number of individuals who received a referral to food programs and resources</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7D1107A-4B36-4D23-8E30-BE74DB269578}"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u="sng" dirty="0"/>
              <a:t>Facilitator notes</a:t>
            </a:r>
            <a:r>
              <a:rPr lang="en-US" altLang="en-US" dirty="0"/>
              <a:t>: From outputs, we move to outcomes. Outcomes are the specific changes that may result from a program’s activities or intervention. A program’s outcomes fall along a continuum, ranging from short- to long-term results. Short-term outcomes are often considered changes in beneficiaries’ knowledge, skills, and/or attitudes. Medium-term outcomes refer to changes in behavior or action that result from beneficiaries’ new knowledge, skills, and/or attitudes. Long-term outcomes are often characterized as </a:t>
            </a:r>
            <a:r>
              <a:rPr lang="en-US" altLang="en-US" dirty="0">
                <a:ea typeface="Calibri" panose="020F0502020204030204" pitchFamily="34" charset="0"/>
                <a:cs typeface="Times New Roman" panose="02020603050405020304" pitchFamily="18" charset="0"/>
              </a:rPr>
              <a:t>changes in condition or status in life that result from beneficiaries’ new behaviors or actions.</a:t>
            </a:r>
          </a:p>
          <a:p>
            <a:pPr defTabSz="457200" eaLnBrk="1" hangingPunct="1">
              <a:spcBef>
                <a:spcPct val="0"/>
              </a:spcBef>
            </a:pPr>
            <a:r>
              <a:rPr lang="en-US" altLang="en-US" dirty="0">
                <a:ea typeface="Calibri" panose="020F0502020204030204" pitchFamily="34" charset="0"/>
                <a:cs typeface="Times New Roman" panose="02020603050405020304" pitchFamily="18" charset="0"/>
              </a:rPr>
              <a:t>A-KSA, B, C</a:t>
            </a:r>
          </a:p>
          <a:p>
            <a:pPr defTabSz="457200"/>
            <a:endParaRPr lang="en-US" altLang="en-US" dirty="0"/>
          </a:p>
          <a:p>
            <a:pPr defTabSz="457200"/>
            <a:r>
              <a:rPr lang="en-US" altLang="en-US" dirty="0"/>
              <a:t>It is important to note that describing outcomes as short-, medium-, or long-term depends on the objective, the length of the program, and expectations of the program or intervention. What is identified as a long-term outcome for one program could be an medium-term outcome for another. Your logic model should reflect your program’s theory of change and the sequence of changes necessary to accomplish your program’s long-term results.</a:t>
            </a:r>
          </a:p>
          <a:p>
            <a:pPr defTabSz="457200"/>
            <a:endParaRPr lang="en-US" altLang="en-US" dirty="0"/>
          </a:p>
          <a:p>
            <a:pPr defTabSz="457200"/>
            <a:r>
              <a:rPr lang="en-US" altLang="en-US" dirty="0"/>
              <a:t>Let’s use the hypothetical nutrition assistance program as an example. In the short-term, individuals are expected to increase their knowledge of healthy food choices. This change in knowledge is expected to lead them to actually adopt healthy food practices – a behavioral change that represents a medium-term outcome. This, in turn, is expected to lead to an increase in families’ overall household food security – a long-term outcome of the program.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8B229C-B1CD-4796-8A4E-A8EE9F01D292}"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Facilitator notes</a:t>
            </a:r>
            <a:r>
              <a:rPr lang="en-US" altLang="en-US" dirty="0"/>
              <a:t>: We want to take a moment to highlight the differences between outputs and outcomes as these two components are often confused with one another.</a:t>
            </a:r>
          </a:p>
          <a:p>
            <a:endParaRPr lang="en-US" altLang="en-US" dirty="0"/>
          </a:p>
          <a:p>
            <a:r>
              <a:rPr lang="en-US" altLang="en-US" dirty="0"/>
              <a:t>On the left side of the slide, you can see that program outputs are direct products of a program’s activities or services.  Outputs quantify the services that were delivered.  Program outcomes, on the other hand, quantify the </a:t>
            </a:r>
            <a:r>
              <a:rPr lang="en-US" altLang="en-US" i="1" dirty="0"/>
              <a:t>changes </a:t>
            </a:r>
            <a:r>
              <a:rPr lang="en-US" altLang="en-US" dirty="0"/>
              <a:t>a program intends to bring about as a </a:t>
            </a:r>
            <a:r>
              <a:rPr lang="en-US" altLang="en-US" i="1" dirty="0"/>
              <a:t>result </a:t>
            </a:r>
            <a:r>
              <a:rPr lang="en-US" altLang="en-US" dirty="0"/>
              <a:t>of a program’s activities or intervention. </a:t>
            </a:r>
          </a:p>
          <a:p>
            <a:endParaRPr lang="en-US" altLang="en-US" dirty="0"/>
          </a:p>
          <a:p>
            <a:r>
              <a:rPr lang="en-US" altLang="en-US" dirty="0"/>
              <a:t>While outputs are the essential elements that enable change, they do not represent benefits or changes in and of themselves. </a:t>
            </a:r>
          </a:p>
          <a:p>
            <a:endParaRPr lang="en-US" altLang="en-US" dirty="0"/>
          </a:p>
          <a:p>
            <a:r>
              <a:rPr lang="en-US" altLang="en-US" dirty="0"/>
              <a:t>Are there any questions?</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5CB071-CE49-471F-8C86-051C9EB88D11}"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u="sng" dirty="0"/>
              <a:t>Facilitator notes:</a:t>
            </a:r>
            <a:r>
              <a:rPr lang="en-US" altLang="en-US" dirty="0"/>
              <a:t> At this point, you should all be familiar with what a logic model is and its key components. Let’s turn now to how you read a logic model. Logic models are typically read from left to right, employing an if-then sequence among key components. A generic example is shown here. It reads, if your program has these inputs or resources, then it can carry out these activities. If your program carries out these activities, then it can produce these outputs. If your program has produced these outputs, then it will achieve these outcomes. </a:t>
            </a:r>
          </a:p>
          <a:p>
            <a:pPr defTabSz="457200" eaLnBrk="1" hangingPunct="1">
              <a:spcBef>
                <a:spcPct val="0"/>
              </a:spcBef>
            </a:pPr>
            <a:endParaRPr lang="en-US" altLang="en-US" dirty="0"/>
          </a:p>
          <a:p>
            <a:pPr defTabSz="457200" eaLnBrk="1" hangingPunct="1">
              <a:spcBef>
                <a:spcPct val="0"/>
              </a:spcBef>
            </a:pPr>
            <a:r>
              <a:rPr lang="en-US" altLang="en-US" dirty="0"/>
              <a:t>In addition, a logic model has two “sides.” The </a:t>
            </a:r>
            <a:r>
              <a:rPr lang="en-US" altLang="en-US" b="1" dirty="0"/>
              <a:t>process</a:t>
            </a:r>
            <a:r>
              <a:rPr lang="en-US" altLang="en-US" dirty="0"/>
              <a:t> side focuses on a program’s implementation or its planned work – inputs/resources, activities, and outputs (direct products). The </a:t>
            </a:r>
            <a:r>
              <a:rPr lang="en-US" altLang="en-US" b="1" dirty="0"/>
              <a:t>outcomes</a:t>
            </a:r>
            <a:r>
              <a:rPr lang="en-US" altLang="en-US" dirty="0"/>
              <a:t> side of the logic model describes the expected sequence of changes that the program is to accomplish, which can be short-term, medium-term, and/or long-term changes. The outcomes side reflects what difference the program intends to make.</a:t>
            </a:r>
          </a:p>
          <a:p>
            <a:pPr defTabSz="457200"/>
            <a:endParaRPr lang="en-US" alt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18F3F91-ED08-4240-B6D4-28C92F6A9D5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Facilitator notes: Let’s now discuss how to create a logic model. There are two main approaches that are used to create a logic model –forward logic like we just covered OR reverse logic. Also, these two approaches can also be used in combination.   </a:t>
            </a:r>
          </a:p>
          <a:p>
            <a:endParaRPr lang="en-US" dirty="0"/>
          </a:p>
          <a:p>
            <a:r>
              <a:rPr lang="en-US" dirty="0"/>
              <a:t>The forward logic approach starts with your program’s inputs and activities and uses a progressive series of “if…then” statements to establish relationships between inputs, activities, outputs, and outcomes. This forward logic approach is often used when there is a clear understanding of what the inputs and activities are or will be.</a:t>
            </a:r>
          </a:p>
          <a:p>
            <a:r>
              <a:rPr lang="en-US" dirty="0"/>
              <a:t>Using the nutrition assistance program as an example, this forward logic approach would be, If we have access to AmeriCorps members, then we can provide food education workshops and referral services. If we carry out these activities, then we will deliver services to 200 families.  If families receive these services, then they will learn about healthy food choices and improve their skills in preparing nutrient dense foods. If families gain this knowledge and acquire these skills, then they will adopt these new food practices. If families adopt these new food practices, then their risk for certain health conditions will decrease.</a:t>
            </a:r>
          </a:p>
          <a:p>
            <a:endParaRPr lang="en-US" dirty="0"/>
          </a:p>
          <a:p>
            <a:r>
              <a:rPr lang="en-US" dirty="0"/>
              <a:t>Reverse logic creates a logic model by working backwards. It starts with desired outcomes on the right side and moves backwards to identify a program’s activities and inputs on the left side of the model. This reverse logic approach is often used in the development or planning stages of a program as it ensures that program activities will logically lead to the specific outcomes. Using a reverse logic approach, you will ask the question, “But how?” as you move from right to left in your logic model. </a:t>
            </a:r>
          </a:p>
          <a:p>
            <a:endParaRPr lang="en-US" dirty="0"/>
          </a:p>
          <a:p>
            <a:r>
              <a:rPr lang="en-US" dirty="0"/>
              <a:t>Regardless of which approach you take (forward or reverse), working out sequences of “if…then” relationships or the “how” about a program enables one to uncover gaps in logic, clarify assumptions, and better understand how investments and a program’s activities are likely to produce intended results/outcomes. </a:t>
            </a:r>
          </a:p>
        </p:txBody>
      </p:sp>
      <p:sp>
        <p:nvSpPr>
          <p:cNvPr id="4" name="Slide Number Placeholder 3"/>
          <p:cNvSpPr>
            <a:spLocks noGrp="1"/>
          </p:cNvSpPr>
          <p:nvPr>
            <p:ph type="sldNum" sz="quarter" idx="10"/>
          </p:nvPr>
        </p:nvSpPr>
        <p:spPr/>
        <p:txBody>
          <a:bodyPr/>
          <a:lstStyle/>
          <a:p>
            <a:pPr marL="0" marR="0" lvl="0" indent="0" algn="r" defTabSz="1069975" rtl="0" eaLnBrk="1" fontAlgn="base" latinLnBrk="0" hangingPunct="1">
              <a:lnSpc>
                <a:spcPct val="100000"/>
              </a:lnSpc>
              <a:spcBef>
                <a:spcPct val="0"/>
              </a:spcBef>
              <a:spcAft>
                <a:spcPct val="0"/>
              </a:spcAft>
              <a:buClrTx/>
              <a:buSzTx/>
              <a:buFontTx/>
              <a:buNone/>
              <a:tabLst/>
              <a:defRPr/>
            </a:pPr>
            <a:fld id="{73D9D40D-94F4-4020-8F64-997D75E2A9D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7190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Facilitator notes</a:t>
            </a:r>
            <a:r>
              <a:rPr lang="en-US" altLang="en-US"/>
              <a:t>: Now, we’re going to work on building a logic model together as a group. In this group exercise, let’s try to apply a forward logic approach in developing a logic model for a hypothetical wildlife conservation program. A brief description of the program is provided here. We encourage all of you to participate and provide your input as we build a logic model for this program together. </a:t>
            </a:r>
            <a:br>
              <a:rPr lang="en-US" altLang="en-US"/>
            </a:br>
            <a:br>
              <a:rPr lang="en-US" altLang="en-US"/>
            </a:br>
            <a:r>
              <a:rPr lang="en-US" altLang="en-US"/>
              <a:t>[pull up Word doc LM template]</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02D2E4B-1BDB-4A1C-8244-2EA728423B73}"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600" u="sng" dirty="0"/>
              <a:t>Facilitator notes</a:t>
            </a:r>
            <a:r>
              <a:rPr lang="en-US" altLang="en-US" sz="600" dirty="0"/>
              <a:t>: Let’s start with the first column, </a:t>
            </a:r>
            <a:r>
              <a:rPr lang="en-US" altLang="en-US" sz="600" b="1" dirty="0"/>
              <a:t>inputs</a:t>
            </a:r>
            <a:r>
              <a:rPr lang="en-US" altLang="en-US" sz="600" dirty="0"/>
              <a:t>, - we are skipping the problem/need column - which again refer to the resources invested in a program. What might be some potential investments for this program?  </a:t>
            </a:r>
          </a:p>
          <a:p>
            <a:pPr>
              <a:lnSpc>
                <a:spcPct val="80000"/>
              </a:lnSpc>
            </a:pPr>
            <a:r>
              <a:rPr lang="en-US" altLang="en-US" sz="600" dirty="0"/>
              <a:t>- Funding, AmeriCorps members, non-AmeriCorps program staff, member training and wildlife conservation research are just some of the potential investments for this program. Other possible resources include committees or additional volunteers who are not AmeriCorps members.  </a:t>
            </a:r>
          </a:p>
          <a:p>
            <a:pPr>
              <a:lnSpc>
                <a:spcPct val="80000"/>
              </a:lnSpc>
            </a:pPr>
            <a:endParaRPr lang="en-US" altLang="en-US" sz="600" dirty="0"/>
          </a:p>
          <a:p>
            <a:pPr>
              <a:lnSpc>
                <a:spcPct val="80000"/>
              </a:lnSpc>
            </a:pPr>
            <a:r>
              <a:rPr lang="en-US" altLang="en-US" sz="600" dirty="0"/>
              <a:t>The next column refers to the </a:t>
            </a:r>
            <a:r>
              <a:rPr lang="en-US" altLang="en-US" sz="600" b="1" dirty="0"/>
              <a:t>activities</a:t>
            </a:r>
            <a:r>
              <a:rPr lang="en-US" altLang="en-US" sz="600" dirty="0"/>
              <a:t> that the program carries out. If the program has these resources, then what are some potential activities or services that it would be able to provide? Some potential activities include:</a:t>
            </a:r>
          </a:p>
          <a:p>
            <a:pPr>
              <a:lnSpc>
                <a:spcPct val="80000"/>
              </a:lnSpc>
              <a:buFontTx/>
              <a:buChar char="-"/>
            </a:pPr>
            <a:r>
              <a:rPr lang="en-US" altLang="en-US" sz="600" dirty="0"/>
              <a:t> AmeriCorps members and volunteers make trails accessible for people with disabilities</a:t>
            </a:r>
          </a:p>
          <a:p>
            <a:pPr>
              <a:lnSpc>
                <a:spcPct val="80000"/>
              </a:lnSpc>
              <a:buFontTx/>
              <a:buChar char="-"/>
            </a:pPr>
            <a:r>
              <a:rPr lang="en-US" altLang="en-US" sz="600" dirty="0"/>
              <a:t> AmeriCorps members and volunteers conduct habitat development projects </a:t>
            </a:r>
          </a:p>
          <a:p>
            <a:pPr>
              <a:lnSpc>
                <a:spcPct val="80000"/>
              </a:lnSpc>
              <a:buFontTx/>
              <a:buChar char="-"/>
            </a:pPr>
            <a:r>
              <a:rPr lang="en-US" altLang="en-US" sz="600" dirty="0"/>
              <a:t> AmeriCorps members and volunteers conduct invasive species removal</a:t>
            </a:r>
          </a:p>
          <a:p>
            <a:pPr>
              <a:lnSpc>
                <a:spcPct val="80000"/>
              </a:lnSpc>
              <a:buFontTx/>
              <a:buChar char="-"/>
            </a:pPr>
            <a:endParaRPr lang="en-US" altLang="en-US" sz="600" dirty="0"/>
          </a:p>
          <a:p>
            <a:pPr>
              <a:lnSpc>
                <a:spcPct val="80000"/>
              </a:lnSpc>
            </a:pPr>
            <a:r>
              <a:rPr lang="en-US" altLang="en-US" sz="600" dirty="0"/>
              <a:t>The next column refers to a program’s </a:t>
            </a:r>
            <a:r>
              <a:rPr lang="en-US" altLang="en-US" sz="600" b="1" dirty="0"/>
              <a:t>outputs</a:t>
            </a:r>
            <a:r>
              <a:rPr lang="en-US" altLang="en-US" sz="600" dirty="0"/>
              <a:t>. If we are able to carry out some of the activities we’ve discussed, then what would be some direct products of the activities? Outputs associated with the activities listed above may include:</a:t>
            </a:r>
          </a:p>
          <a:p>
            <a:pPr>
              <a:lnSpc>
                <a:spcPct val="80000"/>
              </a:lnSpc>
              <a:buFontTx/>
              <a:buChar char="-"/>
            </a:pPr>
            <a:r>
              <a:rPr lang="en-US" altLang="en-US" sz="600" dirty="0"/>
              <a:t>Installed ramps and hand rails on X miles of trail</a:t>
            </a:r>
          </a:p>
          <a:p>
            <a:pPr>
              <a:lnSpc>
                <a:spcPct val="80000"/>
              </a:lnSpc>
              <a:buFontTx/>
              <a:buChar char="-"/>
            </a:pPr>
            <a:r>
              <a:rPr lang="en-US" altLang="en-US" sz="600" dirty="0"/>
              <a:t>Planted native trees on x sites</a:t>
            </a:r>
          </a:p>
          <a:p>
            <a:pPr>
              <a:lnSpc>
                <a:spcPct val="80000"/>
              </a:lnSpc>
              <a:buFontTx/>
              <a:buChar char="-"/>
            </a:pPr>
            <a:r>
              <a:rPr lang="en-US" altLang="en-US" sz="600" dirty="0"/>
              <a:t>Removed of invasive species on x sites</a:t>
            </a:r>
          </a:p>
          <a:p>
            <a:pPr>
              <a:lnSpc>
                <a:spcPct val="80000"/>
              </a:lnSpc>
              <a:buFontTx/>
              <a:buChar char="-"/>
            </a:pPr>
            <a:endParaRPr lang="en-US" altLang="en-US" sz="600" dirty="0"/>
          </a:p>
          <a:p>
            <a:pPr>
              <a:lnSpc>
                <a:spcPct val="80000"/>
              </a:lnSpc>
            </a:pPr>
            <a:r>
              <a:rPr lang="en-US" altLang="en-US" sz="600" dirty="0"/>
              <a:t>The next column refers to the </a:t>
            </a:r>
            <a:r>
              <a:rPr lang="en-US" altLang="en-US" sz="600" b="1" dirty="0"/>
              <a:t>short-term outcomes</a:t>
            </a:r>
            <a:r>
              <a:rPr lang="en-US" altLang="en-US" sz="600" dirty="0"/>
              <a:t> column of the program. Based on the activities we’ve discussed (reiterate key activities from the audience), then what might be some short-term changes that may result from these program services and activities? </a:t>
            </a:r>
            <a:r>
              <a:rPr lang="en-US" altLang="en-US" sz="600" i="1" dirty="0"/>
              <a:t>Facilitator may want to note that the guiding text under short-term, medium-term, and long-term outcomes is more applicable for programs that target “people” as opposed to the environment/ecosystem such as this program. However, it is still important to keep in mind that with outcomes, it is about change – so the question is still the same, what changes do you expect will occur because of the program’s services or activities?  </a:t>
            </a:r>
            <a:r>
              <a:rPr lang="en-US" altLang="en-US" sz="600" dirty="0"/>
              <a:t>Some examples of short-term outcomes (based on the activities listed above) may include: </a:t>
            </a:r>
          </a:p>
          <a:p>
            <a:pPr>
              <a:lnSpc>
                <a:spcPct val="80000"/>
              </a:lnSpc>
              <a:buFontTx/>
              <a:buChar char="-"/>
            </a:pPr>
            <a:r>
              <a:rPr lang="en-US" altLang="en-US" sz="600" dirty="0"/>
              <a:t>Increase in trail access by individuals with physical </a:t>
            </a:r>
            <a:r>
              <a:rPr lang="en-US" altLang="en-US" sz="600" dirty="0" err="1"/>
              <a:t>disabilties</a:t>
            </a:r>
            <a:endParaRPr lang="en-US" altLang="en-US" sz="600" dirty="0"/>
          </a:p>
          <a:p>
            <a:pPr>
              <a:lnSpc>
                <a:spcPct val="80000"/>
              </a:lnSpc>
              <a:buFontTx/>
              <a:buChar char="-"/>
            </a:pPr>
            <a:r>
              <a:rPr lang="en-US" altLang="en-US" sz="600" dirty="0"/>
              <a:t>Increase in food and clean water supply for native wildlife</a:t>
            </a:r>
          </a:p>
          <a:p>
            <a:pPr>
              <a:lnSpc>
                <a:spcPct val="80000"/>
              </a:lnSpc>
              <a:buFontTx/>
              <a:buChar char="-"/>
            </a:pPr>
            <a:r>
              <a:rPr lang="en-US" altLang="en-US" sz="600" dirty="0"/>
              <a:t>Increase in available shelter for native wildlife</a:t>
            </a:r>
          </a:p>
          <a:p>
            <a:pPr>
              <a:lnSpc>
                <a:spcPct val="80000"/>
              </a:lnSpc>
            </a:pPr>
            <a:endParaRPr lang="en-US" altLang="en-US" sz="600" dirty="0"/>
          </a:p>
          <a:p>
            <a:pPr eaLnBrk="1" hangingPunct="1">
              <a:lnSpc>
                <a:spcPct val="80000"/>
              </a:lnSpc>
              <a:spcBef>
                <a:spcPct val="0"/>
              </a:spcBef>
            </a:pPr>
            <a:r>
              <a:rPr lang="en-US" altLang="en-US" sz="600" dirty="0"/>
              <a:t>Moving to the </a:t>
            </a:r>
            <a:r>
              <a:rPr lang="en-US" altLang="en-US" sz="600" b="1" dirty="0"/>
              <a:t>medium-term outcomes </a:t>
            </a:r>
            <a:r>
              <a:rPr lang="en-US" altLang="en-US" sz="600" dirty="0"/>
              <a:t>column, what would be some changes in behavior or action that that might occur because of the activities we’ve discussed (these are changes that you would expect to observe after short-term outcomes have been achieved)? Some examples of medium-term outcomes (based on the activities listed above) may include: </a:t>
            </a:r>
          </a:p>
          <a:p>
            <a:pPr>
              <a:lnSpc>
                <a:spcPct val="80000"/>
              </a:lnSpc>
              <a:buFontTx/>
              <a:buChar char="-"/>
            </a:pPr>
            <a:r>
              <a:rPr lang="en-US" altLang="en-US" sz="600" dirty="0"/>
              <a:t>Increase in trail use and enjoyment of public lands by people with physical disabilities</a:t>
            </a:r>
          </a:p>
          <a:p>
            <a:pPr>
              <a:lnSpc>
                <a:spcPct val="80000"/>
              </a:lnSpc>
              <a:buFontTx/>
              <a:buChar char="-"/>
            </a:pPr>
            <a:r>
              <a:rPr lang="en-US" altLang="en-US" sz="600" dirty="0"/>
              <a:t>Increase in wildlife population sizes</a:t>
            </a:r>
          </a:p>
          <a:p>
            <a:pPr>
              <a:lnSpc>
                <a:spcPct val="80000"/>
              </a:lnSpc>
              <a:buFontTx/>
              <a:buChar char="-"/>
            </a:pPr>
            <a:r>
              <a:rPr lang="en-US" altLang="en-US" sz="600" dirty="0"/>
              <a:t>Increase in biodiversity</a:t>
            </a:r>
          </a:p>
          <a:p>
            <a:pPr>
              <a:lnSpc>
                <a:spcPct val="80000"/>
              </a:lnSpc>
            </a:pPr>
            <a:endParaRPr lang="en-US" altLang="en-US" sz="600" dirty="0"/>
          </a:p>
          <a:p>
            <a:pPr>
              <a:lnSpc>
                <a:spcPct val="80000"/>
              </a:lnSpc>
            </a:pPr>
            <a:r>
              <a:rPr lang="en-US" altLang="en-US" sz="600" dirty="0"/>
              <a:t>The last column refers to </a:t>
            </a:r>
            <a:r>
              <a:rPr lang="en-US" altLang="en-US" sz="600" b="1" dirty="0"/>
              <a:t>long-term outcomes</a:t>
            </a:r>
            <a:r>
              <a:rPr lang="en-US" altLang="en-US" sz="600" dirty="0"/>
              <a:t>. If participants change their behavior, then what changes in condition or status can be expected as a result? An example of an expected long-term outcome for this program is:</a:t>
            </a:r>
          </a:p>
          <a:p>
            <a:pPr>
              <a:lnSpc>
                <a:spcPct val="80000"/>
              </a:lnSpc>
              <a:buFontTx/>
              <a:buChar char="-"/>
            </a:pPr>
            <a:r>
              <a:rPr lang="en-US" altLang="en-US" sz="600" dirty="0" err="1"/>
              <a:t>Enhancedment</a:t>
            </a:r>
            <a:r>
              <a:rPr lang="en-US" altLang="en-US" sz="600" dirty="0"/>
              <a:t> of conservation of healthy, productive, sustainable ecosystems for the benefit of wildlife    </a:t>
            </a:r>
          </a:p>
          <a:p>
            <a:pPr>
              <a:lnSpc>
                <a:spcPct val="80000"/>
              </a:lnSpc>
            </a:pPr>
            <a:endParaRPr lang="en-US" altLang="en-US" sz="600" dirty="0"/>
          </a:p>
          <a:p>
            <a:pPr>
              <a:lnSpc>
                <a:spcPct val="80000"/>
              </a:lnSpc>
            </a:pPr>
            <a:r>
              <a:rPr lang="en-US" altLang="en-US" sz="600" dirty="0"/>
              <a:t>Just to recap, this exercise was intended to give you an overview of the type of information to include and how to organize it as you develop a logic model for your program.  This example we’ve just done demonstrates a forward logic approach, since we developed our model from left to right. If we were to use a reverse logic approach, we would have started with the long-term goal of the program and worked backwards to answer questions about how the program will achieve its desired outcomes.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113033E-F97C-4A50-BD76-3E566A54F942}"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Facilitator notes</a:t>
            </a:r>
            <a:r>
              <a:rPr lang="en-US" altLang="en-US"/>
              <a:t>: Now that we’ve completed a logic model as a group, we’d like you to develop a logic model that is specific to your program and one that can be useful to you in your daily program operations. Keep in mind that this exercise is about thinking through the logic of your program or intervention. You should include all of your program’s expected outcomes even if you do not plan to measure or collect data on them. </a:t>
            </a:r>
          </a:p>
          <a:p>
            <a:r>
              <a:rPr lang="en-US" altLang="en-US"/>
              <a:t> </a:t>
            </a:r>
          </a:p>
          <a:p>
            <a:r>
              <a:rPr lang="en-US" altLang="en-US"/>
              <a:t>We’ve provided some questions on this slide here to help you think through the modeling process for each component. Similar questions are also found on the template itself.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136BD3F-D16D-4410-A24C-0F2389B74774}"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defTabSz="457200" eaLnBrk="1" fontAlgn="auto" hangingPunct="1">
              <a:spcBef>
                <a:spcPts val="0"/>
              </a:spcBef>
              <a:spcAft>
                <a:spcPts val="0"/>
              </a:spcAft>
              <a:defRPr/>
            </a:pPr>
            <a:r>
              <a:rPr lang="en-US" u="sng" dirty="0"/>
              <a:t>Facilitator notes</a:t>
            </a:r>
            <a:r>
              <a:rPr lang="en-US" dirty="0"/>
              <a:t>: Your homework will be to create a draft LM. Submit to Jenny and Lou by ?? for feedback.</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An important step in finalizing your logic model is to verify or assess whether the model you’ve created reflects an appropriate level of detail, is plausible, is realistic, and that there is consensus among key stakeholders that the model accurately represents your program. One way to verify that your model meets these criteria is to run through a series of questions, such as the ones shown here on this slide.</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In particular, you want to make sure that your logic model: </a:t>
            </a:r>
          </a:p>
          <a:p>
            <a:pPr marL="171450" indent="-171450">
              <a:buFontTx/>
              <a:buChar char="-"/>
              <a:defRPr/>
            </a:pPr>
            <a:r>
              <a:rPr lang="en-US" dirty="0"/>
              <a:t>Contains the appropriate amount of detail for its intended use, and includes all key program components.</a:t>
            </a:r>
          </a:p>
          <a:p>
            <a:pPr marL="171450" indent="-171450">
              <a:buFontTx/>
              <a:buChar char="-"/>
              <a:defRPr/>
            </a:pPr>
            <a:r>
              <a:rPr lang="en-US" dirty="0"/>
              <a:t>Depicts plausible relationships between program components.</a:t>
            </a:r>
          </a:p>
          <a:p>
            <a:pPr marL="171450" indent="-171450">
              <a:buFontTx/>
              <a:buChar char="-"/>
              <a:defRPr/>
            </a:pPr>
            <a:r>
              <a:rPr lang="en-US" dirty="0"/>
              <a:t>Is realistic. One thing to note is that it’s okay to identify longer-term outcomes for your program even though it may not seem feasible for you to measure the cause and effect relationship between your intervention and your longer-term outcomes. In verifying your logic model, it’s more important to ask whether it’s reasonable to assume that the program can achieve the expected short- to long-term outcomes. </a:t>
            </a:r>
          </a:p>
          <a:p>
            <a:pPr marL="171450" indent="-171450">
              <a:buFontTx/>
              <a:buChar char="-"/>
              <a:defRPr/>
            </a:pPr>
            <a:r>
              <a:rPr lang="en-US" dirty="0"/>
              <a:t>Achieves consensus among your program’s stakeholders that the model accurately depicts the program and its intended results.</a:t>
            </a:r>
          </a:p>
          <a:p>
            <a:pPr>
              <a:defRPr/>
            </a:pPr>
            <a:endParaRPr lang="en-US" dirty="0"/>
          </a:p>
          <a:p>
            <a:pPr defTabSz="457200" eaLnBrk="1" fontAlgn="auto" hangingPunct="1">
              <a:spcBef>
                <a:spcPts val="0"/>
              </a:spcBef>
              <a:spcAft>
                <a:spcPts val="0"/>
              </a:spcAft>
              <a:defRPr/>
            </a:pPr>
            <a:r>
              <a:rPr lang="en-US" dirty="0"/>
              <a:t>Also, you may want to involve other program staff who were not involved in developing the logic model as well as other external stakeholders to help you verify your model.</a:t>
            </a:r>
          </a:p>
          <a:p>
            <a:pPr>
              <a:defRPr/>
            </a:pPr>
            <a:endParaRPr lang="en-US" dirty="0"/>
          </a:p>
          <a:p>
            <a:pPr>
              <a:defRPr/>
            </a:pPr>
            <a:r>
              <a:rPr lang="en-US" dirty="0"/>
              <a:t>Any questions before we move on?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FBD2350-DFCF-4159-9104-6942E1B1CB8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US" u="sng" dirty="0"/>
              <a:t>Facilitator notes</a:t>
            </a:r>
            <a:r>
              <a:rPr lang="en-US" dirty="0"/>
              <a:t>: As we conclude today’s presentation, we’ve highlighted some things to keep in mind as you work to develop and use your program logic model:</a:t>
            </a:r>
          </a:p>
          <a:p>
            <a:pPr marL="171450" indent="-171450">
              <a:buFontTx/>
              <a:buChar char="-"/>
              <a:defRPr/>
            </a:pPr>
            <a:r>
              <a:rPr lang="en-US" dirty="0"/>
              <a:t>Developing a logic model is not completed in one session or alone. </a:t>
            </a:r>
          </a:p>
          <a:p>
            <a:pPr marL="171450" indent="-171450">
              <a:buFontTx/>
              <a:buChar char="-"/>
              <a:defRPr/>
            </a:pPr>
            <a:r>
              <a:rPr lang="en-US" dirty="0"/>
              <a:t>There is no one best logic model.</a:t>
            </a:r>
          </a:p>
          <a:p>
            <a:pPr marL="171450" indent="-171450">
              <a:buFontTx/>
              <a:buChar char="-"/>
              <a:defRPr/>
            </a:pPr>
            <a:r>
              <a:rPr lang="en-US" dirty="0"/>
              <a:t>Logic models represent intention. We want to underscore that logic models reflect planned activities and outcomes and should be supported by an underlying theory of change. In practice, programs may not only operate quite differently, but also produce unintended results. An evaluation helps identify how faithfully a program actually adheres to its model.    </a:t>
            </a:r>
          </a:p>
          <a:p>
            <a:pPr marL="171450" indent="-171450">
              <a:buFontTx/>
              <a:buChar char="-"/>
              <a:defRPr/>
            </a:pPr>
            <a:r>
              <a:rPr lang="en-US" dirty="0"/>
              <a:t>A program logic model is not static; it can and should be changed and refined as the program changes and develops. </a:t>
            </a:r>
          </a:p>
          <a:p>
            <a:pPr marL="171450" indent="-171450">
              <a:buFontTx/>
              <a:buChar char="-"/>
              <a:defRPr/>
            </a:pPr>
            <a:r>
              <a:rPr lang="en-US" dirty="0"/>
              <a:t>Programs do not need to evaluate every aspect of a logic model.</a:t>
            </a:r>
          </a:p>
          <a:p>
            <a:pPr marL="171450" indent="-171450">
              <a:buFontTx/>
              <a:buChar char="-"/>
              <a:defRPr/>
            </a:pPr>
            <a:r>
              <a:rPr lang="en-US" dirty="0"/>
              <a:t>Logic models play a critical role in informing evaluation and building the evidence base for a program.</a:t>
            </a:r>
          </a:p>
          <a:p>
            <a:pPr marL="171450" indent="-171450">
              <a:buFontTx/>
              <a:buChar char="-"/>
              <a:defRP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ltLang="en-US" dirty="0"/>
              <a:t>Any questions before we move to Performance Measures?</a:t>
            </a:r>
          </a:p>
          <a:p>
            <a:pPr marL="171450" indent="-171450">
              <a:buFontTx/>
              <a:buChar char="-"/>
              <a:defRPr/>
            </a:pPr>
            <a:endParaRPr lang="en-US" dirty="0"/>
          </a:p>
          <a:p>
            <a:pPr>
              <a:defRPr/>
            </a:pPr>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6D5958-F1DB-42AF-8453-08A8BF2D9FFF}"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[note, not all of you will apply at the same time for operation, we are going to introduce basic concepts, I think our friends at Valley View may consider a special public health opportunity this fall, but Girl Scouts and Salvation Army, you are most likely going to apply in the spring or even after the full planning year]</a:t>
            </a:r>
          </a:p>
        </p:txBody>
      </p:sp>
      <p:sp>
        <p:nvSpPr>
          <p:cNvPr id="4" name="Slide Number Placeholder 3"/>
          <p:cNvSpPr>
            <a:spLocks noGrp="1"/>
          </p:cNvSpPr>
          <p:nvPr>
            <p:ph type="sldNum" sz="quarter" idx="10"/>
          </p:nvPr>
        </p:nvSpPr>
        <p:spPr/>
        <p:txBody>
          <a:bodyPr/>
          <a:lstStyle/>
          <a:p>
            <a:fld id="{3B79CA4D-B437-4CC8-8C97-13BE905D52C5}" type="slidenum">
              <a:rPr lang="en-US" smtClean="0"/>
              <a:t>3</a:t>
            </a:fld>
            <a:endParaRPr lang="en-US" dirty="0"/>
          </a:p>
        </p:txBody>
      </p:sp>
    </p:spTree>
    <p:extLst>
      <p:ext uri="{BB962C8B-B14F-4D97-AF65-F5344CB8AC3E}">
        <p14:creationId xmlns:p14="http://schemas.microsoft.com/office/powerpoint/2010/main" val="21261964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a:t>Facilitator notes</a:t>
            </a:r>
            <a:r>
              <a:rPr lang="en-US" altLang="en-US"/>
              <a:t>: We’ve compiled a list of resources that may be useful to you in developing your logic model.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7FA0210-2487-419E-9B39-3B3841FAEEE3}"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u="sng" dirty="0"/>
              <a:t>Facilitator notes</a:t>
            </a:r>
            <a:r>
              <a:rPr lang="en-US" altLang="en-US" dirty="0"/>
              <a:t>: We’ve compiled a list of resources that may be useful to you in developing your logic model.  </a:t>
            </a:r>
          </a:p>
          <a:p>
            <a:pPr defTabSz="457200" eaLnBrk="1" hangingPunct="1">
              <a:spcBef>
                <a:spcPct val="0"/>
              </a:spcBef>
            </a:pPr>
            <a:endParaRPr lang="en-US" altLang="en-US" dirty="0"/>
          </a:p>
          <a:p>
            <a:pPr defTabSz="457200" eaLnBrk="1" hangingPunct="1">
              <a:spcBef>
                <a:spcPct val="0"/>
              </a:spcBef>
            </a:pPr>
            <a:r>
              <a:rPr lang="en-US" altLang="en-US" dirty="0"/>
              <a:t>Any questions before we move to Performance Measures?</a:t>
            </a:r>
          </a:p>
          <a:p>
            <a:pPr defTabSz="457200"/>
            <a:endParaRPr lang="en-US" alt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712360-9594-40F1-A0F2-BCC7BC99A50F}"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Welcome to part</a:t>
            </a:r>
            <a:r>
              <a:rPr lang="en-US" altLang="en-US" sz="1100" baseline="0" dirty="0">
                <a:ea typeface="ＭＳ Ｐゴシック" panose="020B0600070205080204" pitchFamily="34" charset="-128"/>
              </a:rPr>
              <a:t> 1</a:t>
            </a:r>
            <a:r>
              <a:rPr lang="en-US" altLang="en-US" sz="1100" dirty="0">
                <a:ea typeface="ＭＳ Ｐゴシック" panose="020B0600070205080204" pitchFamily="34" charset="-128"/>
              </a:rPr>
              <a:t>, High Quality Performance Measures. </a:t>
            </a:r>
          </a:p>
          <a:p>
            <a:pPr eaLnBrk="1" hangingPunct="1">
              <a:spcBef>
                <a:spcPct val="0"/>
              </a:spcBef>
            </a:pPr>
            <a:r>
              <a:rPr lang="en-US" altLang="en-US" sz="1100" dirty="0"/>
              <a:t>This module focuses on the core concepts and principles that AmeriCorps uses to ensure its programs have high quality performance measures. </a:t>
            </a:r>
            <a:endParaRPr lang="en-US" altLang="en-US" sz="1100" dirty="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A8583D79-1307-45C0-87A1-A2608DD622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730812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You can choose between developing your own performance measures or selecting national performance measures. Either way, you want to identify appropriate performance measures so you can report your accomplishments with confidence, and demonstrate how your program is meeting the community need you set out to address. When implemented correctly, performance measurement is a tool that you can use both to manage your program and tell your story.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In this module, we will briefly review basic performance measurement concepts and look at how performance measurement differs from impact evaluation.</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Then, we will focus on how to ensure your performance measures are high quality.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A large focus is on alignment among all the various parts. And we will go through key considerations to ensure the outcome you plan to measure is high quality – meaningful, realistic and accurate. </a:t>
            </a:r>
          </a:p>
        </p:txBody>
      </p:sp>
      <p:sp>
        <p:nvSpPr>
          <p:cNvPr id="19460"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76807F1F-BB24-4A2D-AAB4-F001ED6FC2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900912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Covered LM now will review related pieces. </a:t>
            </a:r>
          </a:p>
          <a:p>
            <a:r>
              <a:rPr lang="en-US" dirty="0"/>
              <a:t>Only need 1 aligned measure – that means 1 output and 1 corresponding outcome. Most programs have a primary intervention and that’s the one we encourage you to choose for your performance measures</a:t>
            </a:r>
          </a:p>
        </p:txBody>
      </p:sp>
      <p:sp>
        <p:nvSpPr>
          <p:cNvPr id="4" name="Slide Number Placeholder 3"/>
          <p:cNvSpPr>
            <a:spLocks noGrp="1"/>
          </p:cNvSpPr>
          <p:nvPr>
            <p:ph type="sldNum" sz="quarter" idx="10"/>
          </p:nvPr>
        </p:nvSpPr>
        <p:spPr/>
        <p:txBody>
          <a:bodyPr/>
          <a:lstStyle/>
          <a:p>
            <a:fld id="{3B79CA4D-B437-4CC8-8C97-13BE905D52C5}" type="slidenum">
              <a:rPr lang="en-US" smtClean="0"/>
              <a:t>25</a:t>
            </a:fld>
            <a:endParaRPr lang="en-US" dirty="0"/>
          </a:p>
        </p:txBody>
      </p:sp>
    </p:spTree>
    <p:extLst>
      <p:ext uri="{BB962C8B-B14F-4D97-AF65-F5344CB8AC3E}">
        <p14:creationId xmlns:p14="http://schemas.microsoft.com/office/powerpoint/2010/main" val="31909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 Covered LM now will review related pieces. </a:t>
            </a:r>
          </a:p>
          <a:p>
            <a:endParaRPr lang="en-US" dirty="0"/>
          </a:p>
          <a:p>
            <a:r>
              <a:rPr lang="en-US" dirty="0"/>
              <a:t>Performance Measures</a:t>
            </a:r>
          </a:p>
          <a:p>
            <a:r>
              <a:rPr lang="en-US" dirty="0"/>
              <a:t>Data Collection</a:t>
            </a:r>
          </a:p>
          <a:p>
            <a:r>
              <a:rPr lang="en-US" dirty="0"/>
              <a:t>Evaluation</a:t>
            </a:r>
          </a:p>
          <a:p>
            <a:endParaRPr lang="en-US" dirty="0"/>
          </a:p>
          <a:p>
            <a:r>
              <a:rPr lang="en-US" dirty="0"/>
              <a:t>Only need 1 aligned measure – that means 1 output and 1 corresponding outcome</a:t>
            </a:r>
          </a:p>
        </p:txBody>
      </p:sp>
      <p:sp>
        <p:nvSpPr>
          <p:cNvPr id="4" name="Slide Number Placeholder 3"/>
          <p:cNvSpPr>
            <a:spLocks noGrp="1"/>
          </p:cNvSpPr>
          <p:nvPr>
            <p:ph type="sldNum" sz="quarter" idx="10"/>
          </p:nvPr>
        </p:nvSpPr>
        <p:spPr/>
        <p:txBody>
          <a:bodyPr/>
          <a:lstStyle/>
          <a:p>
            <a:fld id="{3B79CA4D-B437-4CC8-8C97-13BE905D52C5}" type="slidenum">
              <a:rPr lang="en-US" smtClean="0"/>
              <a:t>26</a:t>
            </a:fld>
            <a:endParaRPr lang="en-US" dirty="0"/>
          </a:p>
        </p:txBody>
      </p:sp>
    </p:spTree>
    <p:extLst>
      <p:ext uri="{BB962C8B-B14F-4D97-AF65-F5344CB8AC3E}">
        <p14:creationId xmlns:p14="http://schemas.microsoft.com/office/powerpoint/2010/main" val="29443817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1100" dirty="0">
                <a:ea typeface="ＭＳ Ｐゴシック" panose="020B0600070205080204" pitchFamily="34" charset="-128"/>
              </a:rPr>
              <a:t>The question often comes up regarding the difference between performance measurement and evaluation. </a:t>
            </a:r>
          </a:p>
          <a:p>
            <a:pPr eaLnBrk="1" hangingPunct="1">
              <a:lnSpc>
                <a:spcPct val="80000"/>
              </a:lnSpc>
              <a:spcBef>
                <a:spcPct val="0"/>
              </a:spcBef>
            </a:pPr>
            <a:endParaRPr lang="en-US" altLang="en-US" sz="1100" dirty="0">
              <a:ea typeface="ＭＳ Ｐゴシック" panose="020B0600070205080204" pitchFamily="34" charset="-128"/>
            </a:endParaRPr>
          </a:p>
          <a:p>
            <a:pPr eaLnBrk="1" hangingPunct="1">
              <a:lnSpc>
                <a:spcPct val="80000"/>
              </a:lnSpc>
              <a:spcBef>
                <a:spcPct val="0"/>
              </a:spcBef>
            </a:pPr>
            <a:r>
              <a:rPr lang="en-US" altLang="en-US" sz="1100" dirty="0">
                <a:ea typeface="ＭＳ Ｐゴシック" panose="020B0600070205080204" pitchFamily="34" charset="-128"/>
              </a:rPr>
              <a:t>First is Causality:</a:t>
            </a:r>
          </a:p>
          <a:p>
            <a:pPr eaLnBrk="1" hangingPunct="1">
              <a:lnSpc>
                <a:spcPct val="80000"/>
              </a:lnSpc>
              <a:spcBef>
                <a:spcPct val="0"/>
              </a:spcBef>
              <a:buFontTx/>
              <a:buChar char="•"/>
            </a:pPr>
            <a:r>
              <a:rPr lang="en-US" altLang="en-US" sz="1100" dirty="0">
                <a:ea typeface="ＭＳ Ｐゴシック" panose="020B0600070205080204" pitchFamily="34" charset="-128"/>
              </a:rPr>
              <a:t>Performance measurement does not try to “prove” that an intervention caused an outcome. It provides snapshots of how a program is functioning and draws from the evidence found in the program theory of change. </a:t>
            </a:r>
          </a:p>
          <a:p>
            <a:pPr>
              <a:lnSpc>
                <a:spcPct val="80000"/>
              </a:lnSpc>
              <a:spcBef>
                <a:spcPct val="0"/>
              </a:spcBef>
              <a:buFontTx/>
              <a:buChar char="•"/>
            </a:pPr>
            <a:r>
              <a:rPr lang="en-US" altLang="en-US" sz="1100" dirty="0">
                <a:ea typeface="ＭＳ Ｐゴシック" panose="020B0600070205080204" pitchFamily="34" charset="-128"/>
              </a:rPr>
              <a:t>Impact evaluation, on the other hand, does look for evidence of a causal relationship between the intervention and outcomes. Impact evaluation seeks to “prove” the theory of change. </a:t>
            </a:r>
          </a:p>
          <a:p>
            <a:pPr eaLnBrk="1" hangingPunct="1">
              <a:lnSpc>
                <a:spcPct val="90000"/>
              </a:lnSpc>
              <a:spcBef>
                <a:spcPct val="0"/>
              </a:spcBef>
            </a:pPr>
            <a:endParaRPr lang="en-US" altLang="en-US" sz="1100" dirty="0">
              <a:ea typeface="ＭＳ Ｐゴシック" panose="020B0600070205080204" pitchFamily="34" charset="-128"/>
            </a:endParaRPr>
          </a:p>
          <a:p>
            <a:pPr eaLnBrk="1" hangingPunct="1">
              <a:lnSpc>
                <a:spcPct val="80000"/>
              </a:lnSpc>
              <a:spcBef>
                <a:spcPct val="0"/>
              </a:spcBef>
            </a:pPr>
            <a:r>
              <a:rPr lang="en-US" altLang="en-US" sz="1100" dirty="0">
                <a:ea typeface="ＭＳ Ｐゴシック" panose="020B0600070205080204" pitchFamily="34" charset="-128"/>
              </a:rPr>
              <a:t>Second, Implementation:</a:t>
            </a:r>
          </a:p>
          <a:p>
            <a:pPr eaLnBrk="1" hangingPunct="1">
              <a:lnSpc>
                <a:spcPct val="80000"/>
              </a:lnSpc>
              <a:spcBef>
                <a:spcPct val="0"/>
              </a:spcBef>
              <a:buFontTx/>
              <a:buChar char="•"/>
            </a:pPr>
            <a:r>
              <a:rPr lang="en-US" altLang="en-US" sz="1100" dirty="0">
                <a:ea typeface="ＭＳ Ｐゴシック" panose="020B0600070205080204" pitchFamily="34" charset="-128"/>
              </a:rPr>
              <a:t>Performance measurement involves regular, ongoing tracking of outputs and outcomes.</a:t>
            </a:r>
          </a:p>
          <a:p>
            <a:pPr>
              <a:lnSpc>
                <a:spcPct val="80000"/>
              </a:lnSpc>
              <a:spcBef>
                <a:spcPct val="0"/>
              </a:spcBef>
              <a:buFontTx/>
              <a:buChar char="•"/>
            </a:pPr>
            <a:r>
              <a:rPr lang="en-US" altLang="en-US" sz="1100" dirty="0">
                <a:ea typeface="ＭＳ Ｐゴシック" panose="020B0600070205080204" pitchFamily="34" charset="-128"/>
              </a:rPr>
              <a:t>Evaluation may occur from time to time, or as needed, but is not a regular, ongoing activity. It also provides a deeper examination of program functioning.</a:t>
            </a:r>
            <a:r>
              <a:rPr lang="en-US" altLang="en-US" sz="1100" dirty="0"/>
              <a:t> Evaluation may look at a wider range of outcomes than are likely to be addressed by performance measurement.</a:t>
            </a:r>
            <a:endParaRPr lang="en-US" altLang="en-US" sz="1100" dirty="0">
              <a:ea typeface="ＭＳ Ｐゴシック" panose="020B0600070205080204" pitchFamily="34" charset="-128"/>
            </a:endParaRPr>
          </a:p>
          <a:p>
            <a:pPr eaLnBrk="1" hangingPunct="1">
              <a:lnSpc>
                <a:spcPct val="80000"/>
              </a:lnSpc>
              <a:spcBef>
                <a:spcPct val="0"/>
              </a:spcBef>
            </a:pPr>
            <a:endParaRPr lang="en-US" altLang="en-US" sz="1100" dirty="0">
              <a:ea typeface="ＭＳ Ｐゴシック" panose="020B0600070205080204" pitchFamily="34" charset="-128"/>
            </a:endParaRPr>
          </a:p>
          <a:p>
            <a:pPr eaLnBrk="1" hangingPunct="1">
              <a:lnSpc>
                <a:spcPct val="80000"/>
              </a:lnSpc>
              <a:spcBef>
                <a:spcPct val="0"/>
              </a:spcBef>
            </a:pPr>
            <a:r>
              <a:rPr lang="en-US" altLang="en-US" sz="1100" strike="sngStrike" dirty="0">
                <a:ea typeface="ＭＳ Ｐゴシック" panose="020B0600070205080204" pitchFamily="34" charset="-128"/>
              </a:rPr>
              <a:t>When considering design…</a:t>
            </a:r>
          </a:p>
          <a:p>
            <a:pPr eaLnBrk="1" hangingPunct="1">
              <a:lnSpc>
                <a:spcPct val="80000"/>
              </a:lnSpc>
              <a:spcBef>
                <a:spcPct val="0"/>
              </a:spcBef>
            </a:pPr>
            <a:r>
              <a:rPr lang="en-US" altLang="en-US" sz="1100" strike="sngStrike" dirty="0">
                <a:ea typeface="ＭＳ Ｐゴシック" panose="020B0600070205080204" pitchFamily="34" charset="-128"/>
              </a:rPr>
              <a:t>Performance measurement strives for high-quality data, while striking a balance between rigorous data collection and what is feasible for program staff to measure on an ongoing basis. Data collection methods for performance measurement tend to be relatively simple, so that program staff can implement them with limited time and resources. </a:t>
            </a:r>
          </a:p>
          <a:p>
            <a:pPr eaLnBrk="1" hangingPunct="1">
              <a:lnSpc>
                <a:spcPct val="80000"/>
              </a:lnSpc>
              <a:spcBef>
                <a:spcPct val="0"/>
              </a:spcBef>
            </a:pPr>
            <a:r>
              <a:rPr lang="en-US" altLang="en-US" sz="1100" strike="sngStrike" dirty="0">
                <a:ea typeface="ＭＳ Ｐゴシック" panose="020B0600070205080204" pitchFamily="34" charset="-128"/>
              </a:rPr>
              <a:t>Impact evaluation strives for high rigor. Performance measurement data cannot directly answer questions about program impact—whether the program alone produced any observed outcomes. Nor can performance measurement data necessarily answer all questions about how a program is working or how results were achieved. To answer these questions, evaluation methods are needed.</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A3AD73E8-0A7F-44AB-8E2F-2474CC7C14F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370782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dirty="0">
                <a:ea typeface="ＭＳ Ｐゴシック" panose="020B0600070205080204" pitchFamily="34" charset="-128"/>
              </a:rPr>
              <a:t>So what is performance measurement?</a:t>
            </a:r>
          </a:p>
          <a:p>
            <a:pPr defTabSz="455613" eaLnBrk="1" hangingPunct="1">
              <a:spcBef>
                <a:spcPct val="0"/>
              </a:spcBef>
            </a:pPr>
            <a:endParaRPr lang="en-US" altLang="en-US" dirty="0">
              <a:ea typeface="ＭＳ Ｐゴシック" panose="020B0600070205080204" pitchFamily="34" charset="-128"/>
            </a:endParaRPr>
          </a:p>
          <a:p>
            <a:pPr defTabSz="455613" eaLnBrk="1" hangingPunct="1">
              <a:spcBef>
                <a:spcPct val="0"/>
              </a:spcBef>
            </a:pPr>
            <a:r>
              <a:rPr lang="en-US" altLang="en-US" dirty="0">
                <a:ea typeface="ＭＳ Ｐゴシック" panose="020B0600070205080204" pitchFamily="34" charset="-128"/>
              </a:rPr>
              <a:t>Performance measurement is the ongoing, systematic process of tracking your program or project’s outputs and outcomes. Remember we covered this when talking about your logic models. I think you’re all familiar but let’s briefly recap. </a:t>
            </a:r>
          </a:p>
          <a:p>
            <a:pPr defTabSz="455613" eaLnBrk="1" hangingPunct="1">
              <a:spcBef>
                <a:spcPct val="0"/>
              </a:spcBef>
            </a:pPr>
            <a:endParaRPr lang="en-US" altLang="en-US" dirty="0">
              <a:ea typeface="ＭＳ Ｐゴシック" panose="020B0600070205080204" pitchFamily="34" charset="-128"/>
            </a:endParaRPr>
          </a:p>
          <a:p>
            <a:pPr defTabSz="455613" eaLnBrk="1" hangingPunct="1">
              <a:spcBef>
                <a:spcPct val="0"/>
              </a:spcBef>
            </a:pPr>
            <a:r>
              <a:rPr lang="en-US" altLang="en-US" dirty="0"/>
              <a:t>Outputs are the amount of service provided. They measure the completion of activities and document the fact that individuals received services, products were created, or programs were developed. They answer the question, “How much service did we perform?” or “What products did we develop?” They do not answer the question, “What changed as a result of the service provided or product developed?” </a:t>
            </a:r>
          </a:p>
          <a:p>
            <a:pPr defTabSz="455613" eaLnBrk="1" hangingPunct="1">
              <a:spcBef>
                <a:spcPct val="0"/>
              </a:spcBef>
            </a:pPr>
            <a:endParaRPr lang="en-US" altLang="en-US"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AFEC1EAF-9709-4A4E-8C03-CF36E9E6688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0947517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Outcomes reflect the changes or benefits that occur. Outcomes can reflect changes in individuals, organizations, communities, or the environment. This may include changes in attitudes, knowledge, behavior, or condition. For example, changes within an organization may include an enhanced system to better serve community members. Outcomes answer the question, “What difference did our service make for beneficiaries?”</a:t>
            </a:r>
            <a:endParaRPr lang="en-US" altLang="en-US">
              <a:ea typeface="ＭＳ Ｐゴシック" panose="020B0600070205080204"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5A7E86AA-E20A-4D9D-B23E-A96F1191747D}"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01557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a:bodyPr>
          <a:lstStyle/>
          <a:p>
            <a:pPr defTabSz="457175" eaLnBrk="1" fontAlgn="auto" hangingPunct="1">
              <a:spcBef>
                <a:spcPts val="0"/>
              </a:spcBef>
              <a:spcAft>
                <a:spcPts val="0"/>
              </a:spcAft>
              <a:defRPr/>
            </a:pPr>
            <a:r>
              <a:rPr lang="en-US" dirty="0"/>
              <a:t>Let’s talk a little about the types of outcomes we might see, including changes in attitude or belief, knowledge or skill, behavior, or condition.</a:t>
            </a:r>
          </a:p>
          <a:p>
            <a:pPr defTabSz="457175" eaLnBrk="1" fontAlgn="auto" hangingPunct="1">
              <a:spcBef>
                <a:spcPts val="0"/>
              </a:spcBef>
              <a:spcAft>
                <a:spcPts val="0"/>
              </a:spcAft>
              <a:defRPr/>
            </a:pPr>
            <a:endParaRPr lang="en-US" dirty="0"/>
          </a:p>
          <a:p>
            <a:pPr marL="171450" indent="-171450" defTabSz="457175" eaLnBrk="1" fontAlgn="auto" hangingPunct="1">
              <a:spcBef>
                <a:spcPts val="0"/>
              </a:spcBef>
              <a:spcAft>
                <a:spcPts val="0"/>
              </a:spcAft>
              <a:buFont typeface="Arial" pitchFamily="34" charset="0"/>
              <a:buChar char="•"/>
              <a:defRPr/>
            </a:pPr>
            <a:r>
              <a:rPr lang="en-US" dirty="0"/>
              <a:t>Outcomes regarding attitude and belief involve a change in thought or feeling. For example, a caregiver believes she has more social support after receiving respite services.</a:t>
            </a:r>
          </a:p>
          <a:p>
            <a:pPr marL="171441" indent="-171441" defTabSz="457175" eaLnBrk="1" fontAlgn="auto" hangingPunct="1">
              <a:spcBef>
                <a:spcPts val="0"/>
              </a:spcBef>
              <a:spcAft>
                <a:spcPts val="0"/>
              </a:spcAft>
              <a:buFont typeface="Arial" pitchFamily="34" charset="0"/>
              <a:buChar char="•"/>
              <a:defRPr/>
            </a:pPr>
            <a:r>
              <a:rPr lang="en-US" dirty="0"/>
              <a:t>Outcomes measuring knowledge and skill involve a change in understanding or ability - what a person learns. For example, a student improves reading ability after attending tutoring.</a:t>
            </a:r>
          </a:p>
          <a:p>
            <a:pPr marL="171441" indent="-171441" defTabSz="457175" eaLnBrk="1" fontAlgn="auto" hangingPunct="1">
              <a:spcBef>
                <a:spcPts val="0"/>
              </a:spcBef>
              <a:spcAft>
                <a:spcPts val="0"/>
              </a:spcAft>
              <a:buFont typeface="Arial" pitchFamily="34" charset="0"/>
              <a:buChar char="•"/>
              <a:defRPr/>
            </a:pPr>
            <a:r>
              <a:rPr lang="en-US" dirty="0"/>
              <a:t>Outcomes addressing behavior involve changes in actions, such as conduct or habits, often in a specific context. For example, a student improves class participation, according to teachers, after participating in a school mentoring program.</a:t>
            </a:r>
          </a:p>
          <a:p>
            <a:pPr marL="171441" indent="-171441" defTabSz="457175" eaLnBrk="1" fontAlgn="auto" hangingPunct="1">
              <a:spcBef>
                <a:spcPts val="0"/>
              </a:spcBef>
              <a:spcAft>
                <a:spcPts val="0"/>
              </a:spcAft>
              <a:buFont typeface="Arial" pitchFamily="34" charset="0"/>
              <a:buChar char="•"/>
              <a:defRPr/>
            </a:pPr>
            <a:r>
              <a:rPr lang="en-US" dirty="0"/>
              <a:t>Outcomes regarding condition involve a change in situation or circumstance. For example, a family is transitioned into safe, affordable housing after receiving referrals and counseling; or a community receives a new after-school program because a youth organization has been able to build its capacity to provide services.</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F153D1B6-F5E8-44B2-8D4F-052406C84BA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480388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as last time now focusing on middle half of questions; all relevant to overall TOC.</a:t>
            </a:r>
          </a:p>
        </p:txBody>
      </p:sp>
      <p:sp>
        <p:nvSpPr>
          <p:cNvPr id="4" name="Slide Number Placeholder 3"/>
          <p:cNvSpPr>
            <a:spLocks noGrp="1"/>
          </p:cNvSpPr>
          <p:nvPr>
            <p:ph type="sldNum" sz="quarter" idx="10"/>
          </p:nvPr>
        </p:nvSpPr>
        <p:spPr/>
        <p:txBody>
          <a:bodyPr/>
          <a:lstStyle/>
          <a:p>
            <a:fld id="{3B79CA4D-B437-4CC8-8C97-13BE905D52C5}" type="slidenum">
              <a:rPr lang="en-US" smtClean="0"/>
              <a:t>4</a:t>
            </a:fld>
            <a:endParaRPr lang="en-US" dirty="0"/>
          </a:p>
        </p:txBody>
      </p:sp>
    </p:spTree>
    <p:extLst>
      <p:ext uri="{BB962C8B-B14F-4D97-AF65-F5344CB8AC3E}">
        <p14:creationId xmlns:p14="http://schemas.microsoft.com/office/powerpoint/2010/main" val="1703354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dirty="0"/>
              <a:t>Let’s explore examples of outcomes in certain focus areas.</a:t>
            </a:r>
          </a:p>
          <a:p>
            <a:pPr defTabSz="455613" eaLnBrk="1" hangingPunct="1">
              <a:spcBef>
                <a:spcPct val="0"/>
              </a:spcBef>
            </a:pPr>
            <a:r>
              <a:rPr lang="en-US" altLang="en-US" dirty="0"/>
              <a:t>Where would each of these fall?</a:t>
            </a:r>
          </a:p>
          <a:p>
            <a:pPr defTabSz="455613" eaLnBrk="1" hangingPunct="1">
              <a:spcBef>
                <a:spcPct val="0"/>
              </a:spcBef>
            </a:pPr>
            <a:endParaRPr lang="en-US" altLang="en-US" dirty="0"/>
          </a:p>
          <a:p>
            <a:pPr defTabSz="455613" eaLnBrk="1" hangingPunct="1">
              <a:spcBef>
                <a:spcPct val="0"/>
              </a:spcBef>
            </a:pPr>
            <a:endParaRPr lang="en-US" altLang="en-US" dirty="0"/>
          </a:p>
          <a:p>
            <a:pPr defTabSz="455613" eaLnBrk="1" hangingPunct="1">
              <a:spcBef>
                <a:spcPct val="0"/>
              </a:spcBef>
            </a:pPr>
            <a:endParaRPr lang="en-US" altLang="en-US" dirty="0"/>
          </a:p>
          <a:p>
            <a:pPr defTabSz="455613" eaLnBrk="1" hangingPunct="1">
              <a:spcBef>
                <a:spcPct val="0"/>
              </a:spcBef>
            </a:pPr>
            <a:endParaRPr lang="en-US" altLang="en-US" dirty="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B33E9E13-8B21-4617-B1E8-FA22525AB932}"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110832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5613" eaLnBrk="1" hangingPunct="1">
              <a:spcBef>
                <a:spcPct val="0"/>
              </a:spcBef>
            </a:pPr>
            <a:r>
              <a:rPr lang="en-US" altLang="en-US" dirty="0"/>
              <a:t>In the area of education, an example of a change in attitude or belief is an increased interest in school; a change in knowledge or skills is improved math ability; a change in behavior is increased school attendance; and a change in condition is the successful completion of high school. </a:t>
            </a:r>
          </a:p>
          <a:p>
            <a:pPr defTabSz="455613" eaLnBrk="1" hangingPunct="1">
              <a:spcBef>
                <a:spcPct val="0"/>
              </a:spcBef>
            </a:pPr>
            <a:endParaRPr lang="en-US" altLang="en-US" dirty="0"/>
          </a:p>
          <a:p>
            <a:pPr defTabSz="455613" eaLnBrk="1" hangingPunct="1">
              <a:spcBef>
                <a:spcPct val="0"/>
              </a:spcBef>
            </a:pPr>
            <a:endParaRPr lang="en-US" altLang="en-US" dirty="0"/>
          </a:p>
          <a:p>
            <a:pPr defTabSz="455613" eaLnBrk="1" hangingPunct="1">
              <a:spcBef>
                <a:spcPct val="0"/>
              </a:spcBef>
            </a:pPr>
            <a:endParaRPr lang="en-US" altLang="en-US" dirty="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DDDF25A3-876E-4599-8FAC-47B34BD43A9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04826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Zero in on the intended outcome and make sure it is meaningful, ambitious yet realistic, and clearly articulates the type of change you hope to see.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It’s important to keep in mind that you need to be able to measure this for</a:t>
            </a:r>
            <a:r>
              <a:rPr lang="en-US" altLang="en-US" sz="1100" baseline="0" dirty="0">
                <a:ea typeface="ＭＳ Ｐゴシック" panose="020B0600070205080204" pitchFamily="34" charset="-128"/>
              </a:rPr>
              <a:t> each year of program activity.</a:t>
            </a:r>
            <a:endParaRPr lang="en-US" altLang="en-US" sz="1100"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7D77E2E9-8BB2-4248-8A46-FB67D093C484}"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1100457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p:txBody>
          <a:bodyPr wrap="square" numCol="1" anchor="t" anchorCtr="0" compatLnSpc="1">
            <a:prstTxWarp prst="textNoShape">
              <a:avLst/>
            </a:prstTxWarp>
            <a:noAutofit/>
          </a:bodyPr>
          <a:lstStyle/>
          <a:p>
            <a:pPr eaLnBrk="1" fontAlgn="auto" hangingPunct="1">
              <a:spcBef>
                <a:spcPts val="0"/>
              </a:spcBef>
              <a:spcAft>
                <a:spcPts val="0"/>
              </a:spcAft>
              <a:defRPr/>
            </a:pPr>
            <a:r>
              <a:rPr lang="en-US" sz="1100" dirty="0"/>
              <a:t>At first, trying to ascertain how meaningful an outcome is might seem like a subjective exercise. But let’s look at some criteria that can help. </a:t>
            </a:r>
            <a:endParaRPr lang="en-US" sz="1100" u="sng" dirty="0"/>
          </a:p>
          <a:p>
            <a:pPr eaLnBrk="1" fontAlgn="auto" hangingPunct="1">
              <a:spcBef>
                <a:spcPts val="0"/>
              </a:spcBef>
              <a:spcAft>
                <a:spcPts val="0"/>
              </a:spcAft>
              <a:defRPr/>
            </a:pPr>
            <a:r>
              <a:rPr lang="en-US" sz="1100" dirty="0"/>
              <a:t>For an outcome to be meaningful, consider:</a:t>
            </a:r>
          </a:p>
          <a:p>
            <a:pPr marL="171450" indent="-171450" eaLnBrk="1" fontAlgn="auto" hangingPunct="1">
              <a:spcBef>
                <a:spcPts val="0"/>
              </a:spcBef>
              <a:spcAft>
                <a:spcPts val="0"/>
              </a:spcAft>
              <a:buFont typeface="Arial" pitchFamily="34" charset="0"/>
              <a:buChar char="•"/>
              <a:defRPr/>
            </a:pPr>
            <a:r>
              <a:rPr lang="en-US" sz="1100" dirty="0"/>
              <a:t>Is the outcome a compelling and significant change in the lives of beneficiaries? Is the outcome getting at the key change you want to occur? </a:t>
            </a:r>
          </a:p>
          <a:p>
            <a:pPr marL="171450" indent="-171450" eaLnBrk="1" fontAlgn="auto" hangingPunct="1">
              <a:spcBef>
                <a:spcPts val="0"/>
              </a:spcBef>
              <a:spcAft>
                <a:spcPts val="0"/>
              </a:spcAft>
              <a:buFont typeface="Arial" pitchFamily="34" charset="0"/>
              <a:buChar char="•"/>
              <a:defRPr/>
            </a:pPr>
            <a:endParaRPr lang="en-US" sz="1100" dirty="0"/>
          </a:p>
          <a:p>
            <a:pPr eaLnBrk="1" fontAlgn="auto" hangingPunct="1">
              <a:spcBef>
                <a:spcPts val="0"/>
              </a:spcBef>
              <a:spcAft>
                <a:spcPts val="0"/>
              </a:spcAft>
              <a:buFont typeface="Arial" pitchFamily="34" charset="0"/>
              <a:buNone/>
              <a:defRPr/>
            </a:pPr>
            <a:r>
              <a:rPr lang="en-US" sz="1100" dirty="0"/>
              <a:t>It is common for projects to want to ‘know it all’ and most have a long list of interesting outcome measurement questions they would like to pursue. However, the selected performance measure outcome should not only respond directly to the identified need or problem but do so in a substantial and powerful way. The intended outcome should not be peripheral to the theory of change. </a:t>
            </a:r>
            <a:endParaRPr lang="en-US" sz="1100" u="sng" dirty="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94F69634-504F-4A50-ABE3-C5D3984F622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5001520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p:txBody>
          <a:bodyPr wrap="square" numCol="1" anchor="t" anchorCtr="0" compatLnSpc="1">
            <a:prstTxWarp prst="textNoShape">
              <a:avLst/>
            </a:prstTxWarp>
            <a:noAutofit/>
          </a:bodyPr>
          <a:lstStyle/>
          <a:p>
            <a:pPr defTabSz="931723" eaLnBrk="1" fontAlgn="auto" hangingPunct="1">
              <a:spcBef>
                <a:spcPts val="0"/>
              </a:spcBef>
              <a:spcAft>
                <a:spcPts val="0"/>
              </a:spcAft>
              <a:defRPr/>
            </a:pPr>
            <a:r>
              <a:rPr lang="en-US" sz="1100" dirty="0"/>
              <a:t>Other criteria to consider include:</a:t>
            </a:r>
          </a:p>
          <a:p>
            <a:pPr marL="171450" indent="-171450" eaLnBrk="1" fontAlgn="auto" hangingPunct="1">
              <a:spcBef>
                <a:spcPts val="0"/>
              </a:spcBef>
              <a:spcAft>
                <a:spcPts val="0"/>
              </a:spcAft>
              <a:buFont typeface="Arial" pitchFamily="34" charset="0"/>
              <a:buChar char="•"/>
              <a:defRPr/>
            </a:pPr>
            <a:r>
              <a:rPr lang="en-US" sz="1100" dirty="0"/>
              <a:t>The beneficiaries: Is the target audience receiving the service identified in the outcome? There may be multiple groups benefiting from service, community volunteers, national service participants or others, but make sure the outcome focuses on the target population identified in the need. For example, if a job skills program where National Service participants serve, works with all unemployed community members, but the target population identified in the need is unemployed veterans, the outcome should focus on the veterans.</a:t>
            </a:r>
          </a:p>
          <a:p>
            <a:pPr marL="171450" indent="-171450" eaLnBrk="1" fontAlgn="auto" hangingPunct="1">
              <a:spcBef>
                <a:spcPts val="0"/>
              </a:spcBef>
              <a:spcAft>
                <a:spcPts val="0"/>
              </a:spcAft>
              <a:buFont typeface="Arial" pitchFamily="34" charset="0"/>
              <a:buChar char="•"/>
              <a:defRPr/>
            </a:pPr>
            <a:r>
              <a:rPr lang="en-US" sz="1100" dirty="0"/>
              <a:t>The scope of the outcome: How many people will benefit? Consider the number of people you believe will achieve the outcome. Given the need and context, will a sufficient number of beneficiaries experience the intended change? </a:t>
            </a:r>
          </a:p>
          <a:p>
            <a:pPr marL="171450" indent="-171450" eaLnBrk="1" fontAlgn="auto" hangingPunct="1">
              <a:spcBef>
                <a:spcPts val="0"/>
              </a:spcBef>
              <a:spcAft>
                <a:spcPts val="0"/>
              </a:spcAft>
              <a:buFont typeface="Arial" pitchFamily="34" charset="0"/>
              <a:buChar char="•"/>
              <a:defRPr/>
            </a:pPr>
            <a:r>
              <a:rPr lang="en-US" sz="1100" dirty="0"/>
              <a:t>The magnitude of the outcome: How much change can you expect among those served? Not only are you looking for a change, but you will also want to consider the level of change. Is the outcome target you identified worth the effort? Are your national service participants spending a great deal of time and effort working for this change? Or, are they doing something else more important? </a:t>
            </a:r>
          </a:p>
          <a:p>
            <a:pPr marL="171450" indent="-171450" eaLnBrk="1" fontAlgn="auto" hangingPunct="1">
              <a:spcBef>
                <a:spcPts val="0"/>
              </a:spcBef>
              <a:spcAft>
                <a:spcPts val="0"/>
              </a:spcAft>
              <a:buFont typeface="Arial" pitchFamily="34" charset="0"/>
              <a:buChar char="•"/>
              <a:defRPr/>
            </a:pPr>
            <a:r>
              <a:rPr lang="en-US" sz="1100" dirty="0"/>
              <a:t>Evidence. Does the evidence for the intervention support your choice of outcome? Remember from the theory of change, your choice of intervention should be supported by evidence that shows a cause-and-effect relationship between the intervention and the intended outcome. </a:t>
            </a:r>
          </a:p>
          <a:p>
            <a:pPr defTabSz="931723" eaLnBrk="1" fontAlgn="auto" hangingPunct="1">
              <a:spcBef>
                <a:spcPts val="0"/>
              </a:spcBef>
              <a:spcAft>
                <a:spcPts val="0"/>
              </a:spcAft>
              <a:defRPr/>
            </a:pPr>
            <a:endParaRPr lang="en-US" sz="1100" dirty="0"/>
          </a:p>
          <a:p>
            <a:pPr defTabSz="931723" eaLnBrk="1" fontAlgn="auto" hangingPunct="1">
              <a:spcBef>
                <a:spcPts val="0"/>
              </a:spcBef>
              <a:spcAft>
                <a:spcPts val="0"/>
              </a:spcAft>
              <a:defRPr/>
            </a:pPr>
            <a:r>
              <a:rPr lang="en-US" sz="1100" dirty="0"/>
              <a:t>While no single outcome may meet all of these criteria, by going through and checking your outcome choice against each item, you will clarify and strengthen the outcome you intend to select. </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2E8AA345-9EB4-44B2-9452-4190C5D0AE3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8824067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Your outcomes also must be ambitious but realistic.</a:t>
            </a:r>
          </a:p>
          <a:p>
            <a:pPr eaLnBrk="1" hangingPunct="1">
              <a:spcBef>
                <a:spcPct val="0"/>
              </a:spcBef>
            </a:pPr>
            <a:endParaRPr lang="en-US" altLang="en-US" sz="1100" dirty="0"/>
          </a:p>
          <a:p>
            <a:pPr eaLnBrk="1" hangingPunct="1">
              <a:spcBef>
                <a:spcPct val="0"/>
              </a:spcBef>
            </a:pPr>
            <a:r>
              <a:rPr lang="en-US" altLang="en-US" sz="1100" dirty="0"/>
              <a:t>First, consider if your selected outcome is too modest. </a:t>
            </a:r>
          </a:p>
          <a:p>
            <a:pPr eaLnBrk="1" hangingPunct="1">
              <a:spcBef>
                <a:spcPct val="0"/>
              </a:spcBef>
            </a:pPr>
            <a:endParaRPr lang="en-US" altLang="en-US" sz="1100" dirty="0"/>
          </a:p>
          <a:p>
            <a:pPr eaLnBrk="1" hangingPunct="1">
              <a:spcBef>
                <a:spcPct val="0"/>
              </a:spcBef>
            </a:pPr>
            <a:r>
              <a:rPr lang="en-US" altLang="en-US" sz="1100" dirty="0"/>
              <a:t>The outcome should be ambitious enough to address the problem. The outcome should produce a discernible improvement in the problem or condition that gave rise to the intervention. Be careful not to choose an outcome because it is easy to measure but does not reflect the important change your program seeks.</a:t>
            </a:r>
          </a:p>
          <a:p>
            <a:pPr eaLnBrk="1" hangingPunct="1">
              <a:spcBef>
                <a:spcPct val="0"/>
              </a:spcBef>
            </a:pPr>
            <a:endParaRPr lang="en-US" altLang="en-US" sz="1100" dirty="0"/>
          </a:p>
          <a:p>
            <a:pPr eaLnBrk="1" hangingPunct="1">
              <a:spcBef>
                <a:spcPct val="0"/>
              </a:spcBef>
            </a:pPr>
            <a:r>
              <a:rPr lang="en-US" altLang="en-US" sz="1100" dirty="0"/>
              <a:t>A common program misstep is to focus on an outcome that appears more convenient but that is not compelling. </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C73F0EB4-3F28-4860-ADE0-0C4C6346229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534227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However, on the flip side, you don’t want the outcome to be unrealistic or unachievable either. Just as it’s possible to aim too low, it’s also possible to aim too high. </a:t>
            </a:r>
          </a:p>
          <a:p>
            <a:pPr eaLnBrk="1" hangingPunct="1">
              <a:spcBef>
                <a:spcPct val="0"/>
              </a:spcBef>
            </a:pPr>
            <a:endParaRPr lang="en-US" altLang="en-US" sz="1100" dirty="0"/>
          </a:p>
          <a:p>
            <a:pPr eaLnBrk="1" hangingPunct="1">
              <a:spcBef>
                <a:spcPct val="0"/>
              </a:spcBef>
            </a:pPr>
            <a:r>
              <a:rPr lang="en-US" altLang="en-US" sz="1100" dirty="0"/>
              <a:t>An outcome selection should consider the program timeframe. The outcome needs to be measurable within the annual grant period. </a:t>
            </a:r>
          </a:p>
          <a:p>
            <a:pPr eaLnBrk="1" hangingPunct="1">
              <a:spcBef>
                <a:spcPct val="0"/>
              </a:spcBef>
            </a:pPr>
            <a:endParaRPr lang="en-US" altLang="en-US" sz="1100" dirty="0"/>
          </a:p>
          <a:p>
            <a:pPr eaLnBrk="1" hangingPunct="1">
              <a:spcBef>
                <a:spcPct val="0"/>
              </a:spcBef>
            </a:pPr>
            <a:r>
              <a:rPr lang="en-US" altLang="en-US" sz="1100" dirty="0"/>
              <a:t>The outcome should keep in mind the severity of the problems being addressed. For instance, selecting the outcome, “increase the number of students with a GPA of 3.9 or higher” might be overly ambitious if the target population of students are at-risk of dropping out. </a:t>
            </a:r>
          </a:p>
          <a:p>
            <a:pPr eaLnBrk="1" hangingPunct="1">
              <a:spcBef>
                <a:spcPct val="0"/>
              </a:spcBef>
            </a:pPr>
            <a:endParaRPr lang="en-US" altLang="en-US" sz="1100" dirty="0"/>
          </a:p>
          <a:p>
            <a:pPr eaLnBrk="1" hangingPunct="1">
              <a:spcBef>
                <a:spcPct val="0"/>
              </a:spcBef>
            </a:pPr>
            <a:r>
              <a:rPr lang="en-US" altLang="en-US" sz="1100" dirty="0"/>
              <a:t>Program resources must also be taken into account. While programs should strive to have ambitious and compelling outcomes, this must be balanced with the staff time and expertise needed to achieve them. Program resources aren’t just about capacity to measure. They are also about capacity to produce certain kinds of outcomes given the resources for the intervention; the design and dosage of the intervention. For example, a program in which mentors engage with their assigned student once a month for two hours for 6 months cannot expect to see the same outcomes as a program in which mentors spend three hours a week with their mentees for 12 months.</a:t>
            </a:r>
          </a:p>
          <a:p>
            <a:pPr eaLnBrk="1" hangingPunct="1">
              <a:spcBef>
                <a:spcPct val="0"/>
              </a:spcBef>
            </a:pPr>
            <a:endParaRPr lang="en-US" altLang="en-US" sz="1100"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C6340744-BAE8-4C76-A905-0F9C1C0A5D5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3202971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31723" eaLnBrk="1" fontAlgn="auto" hangingPunct="1">
              <a:spcBef>
                <a:spcPts val="0"/>
              </a:spcBef>
              <a:spcAft>
                <a:spcPts val="0"/>
              </a:spcAft>
              <a:defRPr/>
            </a:pPr>
            <a:r>
              <a:rPr lang="en-US" sz="1100" dirty="0"/>
              <a:t>In addition to being meaningful and realistic, the outcome measure must be clearly aligned with the type of outcome you are measuring. </a:t>
            </a:r>
          </a:p>
          <a:p>
            <a:pPr marL="171450" indent="-171450" defTabSz="931723" eaLnBrk="1" fontAlgn="auto" hangingPunct="1">
              <a:spcBef>
                <a:spcPts val="0"/>
              </a:spcBef>
              <a:spcAft>
                <a:spcPts val="0"/>
              </a:spcAft>
              <a:buFont typeface="Arial" pitchFamily="34" charset="0"/>
              <a:buChar char="•"/>
              <a:defRPr/>
            </a:pPr>
            <a:r>
              <a:rPr lang="en-US" sz="1100" dirty="0"/>
              <a:t>Are you hoping your outcome responds to a change in attitude, a skill, a behavior or a condition? </a:t>
            </a:r>
          </a:p>
          <a:p>
            <a:pPr marL="171450" indent="-171450" defTabSz="931723" eaLnBrk="1" fontAlgn="auto" hangingPunct="1">
              <a:spcBef>
                <a:spcPts val="0"/>
              </a:spcBef>
              <a:spcAft>
                <a:spcPts val="0"/>
              </a:spcAft>
              <a:buFont typeface="Arial" pitchFamily="34" charset="0"/>
              <a:buChar char="•"/>
              <a:defRPr/>
            </a:pPr>
            <a:r>
              <a:rPr lang="en-US" sz="1100" dirty="0"/>
              <a:t>Is it the same attitude, skill, behavior or condition that you identified in the theory of change? For instance, a project that works on educating the public about the regional flora and fauna of the county park should revisit their theory of change if the outcome is “increased environmental activism”. The intervention addresses knowledge gains, but the outcome addresses behavior.</a:t>
            </a:r>
          </a:p>
          <a:p>
            <a:pPr defTabSz="931723" eaLnBrk="1" fontAlgn="auto" hangingPunct="1">
              <a:spcBef>
                <a:spcPts val="0"/>
              </a:spcBef>
              <a:spcAft>
                <a:spcPts val="0"/>
              </a:spcAft>
              <a:defRPr/>
            </a:pPr>
            <a:endParaRPr lang="en-US" sz="1100" dirty="0"/>
          </a:p>
          <a:p>
            <a:pPr defTabSz="931723" eaLnBrk="1" fontAlgn="auto" hangingPunct="1">
              <a:spcBef>
                <a:spcPts val="0"/>
              </a:spcBef>
              <a:spcAft>
                <a:spcPts val="0"/>
              </a:spcAft>
              <a:defRPr/>
            </a:pPr>
            <a:r>
              <a:rPr lang="en-US" sz="1100" dirty="0"/>
              <a:t>Before you begin to consider instruments, the outcome needs to accurately and clearly embody the type of outcome information you are seeking. For example, an early childhood education project helps children with kindergarten readiness. The project’s outcome is that the children will improve their pre-math (numeracy) readiness; this is a knowledge/skill outcome. However, at their planning meeting, program staff discover that the data they’ve been collecting are about how</a:t>
            </a:r>
            <a:r>
              <a:rPr lang="en-US" sz="1100" baseline="0" dirty="0"/>
              <a:t> much the</a:t>
            </a:r>
            <a:r>
              <a:rPr lang="en-US" sz="1100" dirty="0"/>
              <a:t> kids like the pre-math activities and if the children think the pre-math concepts are fun. These are attitudes. In this case, the project has drifted from looking at a knowledge/skill outcome to a less central focus on attitudes. Clear identification of the outcome type will help you catch these kinds of errors in your instruments and data collection approach. You need to be clear on the type of outcome you are measuring so you can identify the right data source and instrument.</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AD112666-D118-4E2C-8400-E86AF44338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4430556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Let’s consider how to ensure strong alignment within a set of performance measures: between an output measure and an outcome</a:t>
            </a:r>
            <a:r>
              <a:rPr lang="en-US" altLang="en-US" sz="1100" baseline="0" dirty="0">
                <a:ea typeface="ＭＳ Ｐゴシック" panose="020B0600070205080204" pitchFamily="34" charset="-128"/>
              </a:rPr>
              <a:t> </a:t>
            </a:r>
            <a:r>
              <a:rPr lang="en-US" altLang="en-US" sz="1100" dirty="0">
                <a:ea typeface="ＭＳ Ｐゴシック" panose="020B0600070205080204" pitchFamily="34" charset="-128"/>
              </a:rPr>
              <a:t>measure.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When we talk about an aligned set of performance measures, we are referring to the link between the output and outcome; the outcome results from the output.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Alignment also means that the output you are measuring is produced by the intervention. For example, if the intervention is that national service participants build trails, then the output would track the miles</a:t>
            </a:r>
            <a:r>
              <a:rPr lang="en-US" altLang="en-US" sz="1100" baseline="0" dirty="0">
                <a:ea typeface="ＭＳ Ｐゴシック" panose="020B0600070205080204" pitchFamily="34" charset="-128"/>
              </a:rPr>
              <a:t> of trails that are built</a:t>
            </a:r>
            <a:r>
              <a:rPr lang="en-US" altLang="en-US" sz="1100" dirty="0">
                <a:ea typeface="ＭＳ Ｐゴシック" panose="020B0600070205080204" pitchFamily="34" charset="-128"/>
              </a:rPr>
              <a:t>.</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In addition, an aligned output and outcome measure the same intervention and the same beneficiaries. </a:t>
            </a:r>
          </a:p>
          <a:p>
            <a:pPr eaLnBrk="1" hangingPunct="1">
              <a:spcBef>
                <a:spcPct val="0"/>
              </a:spcBef>
            </a:pPr>
            <a:r>
              <a:rPr lang="en-US" altLang="en-US" sz="1100" dirty="0">
                <a:ea typeface="ＭＳ Ｐゴシック" panose="020B0600070205080204" pitchFamily="34" charset="-128"/>
              </a:rPr>
              <a:t> </a:t>
            </a:r>
          </a:p>
          <a:p>
            <a:pPr eaLnBrk="1" hangingPunct="1">
              <a:spcBef>
                <a:spcPct val="0"/>
              </a:spcBef>
            </a:pPr>
            <a:r>
              <a:rPr lang="en-US" altLang="en-US" sz="1100" dirty="0">
                <a:ea typeface="ＭＳ Ｐゴシック" panose="020B0600070205080204" pitchFamily="34" charset="-128"/>
              </a:rPr>
              <a:t>By measuring outputs along with outcome, programs have the context for reporting; they will know their level of success. Of those served, how many change? For instance, the output is that 100 children complete the early education program and the outcome is 75 of those children improved numeracy skills. The output establishes the pool of beneficiaries we are looking to change. In the example, the level of success is that 75 out of 100 of the children improved numeracy skills.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Let’s look at a couple of examples and see if the output and outcome are aligned.</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59BADC9C-2092-4C31-9E11-310353CB93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1293718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sz="1100" dirty="0">
                <a:ea typeface="ＭＳ Ｐゴシック" panose="020B0600070205080204" pitchFamily="34" charset="-128"/>
              </a:rPr>
              <a:t>Get ready for another quick activity. Let’s look at a housing services example. A study identified inaccessible and unsafe housing as a major problem among people with disabilities in the community. In response, a national service project organized a housing repair intervention modeled after effective housing programs in other counties. The project takes requests from individuals with disabilities living in unsafe or inaccessible housing. With the help of community volunteers, the project then plans and completes construction work on those homes.</a:t>
            </a:r>
          </a:p>
          <a:p>
            <a:pPr defTabSz="465138" eaLnBrk="1" hangingPunct="1">
              <a:spcBef>
                <a:spcPct val="0"/>
              </a:spcBef>
            </a:pPr>
            <a:endParaRPr lang="en-US" altLang="en-US" sz="1100" dirty="0">
              <a:ea typeface="ＭＳ Ｐゴシック" panose="020B0600070205080204" pitchFamily="34" charset="-128"/>
            </a:endParaRPr>
          </a:p>
          <a:p>
            <a:pPr defTabSz="465138" eaLnBrk="1" hangingPunct="1">
              <a:spcBef>
                <a:spcPct val="0"/>
              </a:spcBef>
            </a:pPr>
            <a:r>
              <a:rPr lang="en-US" altLang="en-US" sz="1100" dirty="0"/>
              <a:t>The output tracks the number of economically disadvantaged individuals with disabilities that receive necessary upgrades and repairs to their homes.</a:t>
            </a:r>
          </a:p>
          <a:p>
            <a:pPr defTabSz="465138" eaLnBrk="1" hangingPunct="1">
              <a:spcBef>
                <a:spcPct val="0"/>
              </a:spcBef>
            </a:pPr>
            <a:endParaRPr lang="en-US" altLang="en-US" sz="1100" dirty="0"/>
          </a:p>
          <a:p>
            <a:pPr defTabSz="465138" eaLnBrk="1" hangingPunct="1">
              <a:spcBef>
                <a:spcPct val="0"/>
              </a:spcBef>
            </a:pPr>
            <a:r>
              <a:rPr lang="en-US" altLang="en-US" sz="1100" dirty="0"/>
              <a:t>The outcome tracks the number of volunteers on the construction team that improve their construction skills.</a:t>
            </a:r>
          </a:p>
          <a:p>
            <a:pPr defTabSz="465138" eaLnBrk="1" hangingPunct="1">
              <a:spcBef>
                <a:spcPct val="0"/>
              </a:spcBef>
            </a:pPr>
            <a:endParaRPr lang="en-US" altLang="en-US" sz="1100" dirty="0">
              <a:ea typeface="ＭＳ Ｐゴシック" panose="020B0600070205080204" pitchFamily="34" charset="-128"/>
            </a:endParaRPr>
          </a:p>
          <a:p>
            <a:pPr defTabSz="465138" eaLnBrk="1" hangingPunct="1">
              <a:spcBef>
                <a:spcPct val="0"/>
              </a:spcBef>
            </a:pPr>
            <a:r>
              <a:rPr lang="en-US" altLang="en-US" sz="1100" dirty="0">
                <a:ea typeface="ＭＳ Ｐゴシック" panose="020B0600070205080204" pitchFamily="34" charset="-128"/>
              </a:rPr>
              <a:t>First, do the intervention and output align? That is, is the output likely to result from the intervention?</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589262E0-F282-452C-8301-C4B3460913D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81911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another multi part webinar. </a:t>
            </a:r>
          </a:p>
          <a:p>
            <a:r>
              <a:rPr lang="en-US" dirty="0"/>
              <a:t>Logic Models (AC is still using </a:t>
            </a:r>
            <a:r>
              <a:rPr lang="en-US" dirty="0" err="1"/>
              <a:t>powerpoint</a:t>
            </a:r>
            <a:r>
              <a:rPr lang="en-US" dirty="0"/>
              <a:t> from 2014)</a:t>
            </a:r>
          </a:p>
          <a:p>
            <a:r>
              <a:rPr lang="en-US" dirty="0"/>
              <a:t>Performance Measures</a:t>
            </a:r>
          </a:p>
          <a:p>
            <a:r>
              <a:rPr lang="en-US" dirty="0"/>
              <a:t>Data Collection</a:t>
            </a:r>
          </a:p>
        </p:txBody>
      </p:sp>
      <p:sp>
        <p:nvSpPr>
          <p:cNvPr id="4" name="Slide Number Placeholder 3"/>
          <p:cNvSpPr>
            <a:spLocks noGrp="1"/>
          </p:cNvSpPr>
          <p:nvPr>
            <p:ph type="sldNum" sz="quarter" idx="10"/>
          </p:nvPr>
        </p:nvSpPr>
        <p:spPr/>
        <p:txBody>
          <a:bodyPr/>
          <a:lstStyle/>
          <a:p>
            <a:fld id="{3B79CA4D-B437-4CC8-8C97-13BE905D52C5}" type="slidenum">
              <a:rPr lang="en-US" smtClean="0"/>
              <a:t>5</a:t>
            </a:fld>
            <a:endParaRPr lang="en-US" dirty="0"/>
          </a:p>
        </p:txBody>
      </p:sp>
    </p:spTree>
    <p:extLst>
      <p:ext uri="{BB962C8B-B14F-4D97-AF65-F5344CB8AC3E}">
        <p14:creationId xmlns:p14="http://schemas.microsoft.com/office/powerpoint/2010/main" val="143427297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ea typeface="ＭＳ Ｐゴシック" panose="020B0600070205080204" pitchFamily="34" charset="-128"/>
              </a:rPr>
              <a:t>Yes, it is logical to assume that participation in a well-designed and well-implemented project offering housing construction service will lead to the completion of housing upgrades and repairs for the individuals with disabilities.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3907926D-2EA2-40E1-BDD2-469CAD23EE9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913025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65138" eaLnBrk="1" hangingPunct="1">
              <a:spcBef>
                <a:spcPct val="0"/>
              </a:spcBef>
            </a:pPr>
            <a:r>
              <a:rPr lang="en-US" altLang="en-US" sz="1100">
                <a:ea typeface="ＭＳ Ｐゴシック" panose="020B0600070205080204" pitchFamily="34" charset="-128"/>
              </a:rPr>
              <a:t>Do the output and outcome align? In other words, is the outcome likely to result from the output? Are they measuring the same intervention and beneficiaries?</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67F3AD13-B9F1-43E8-8642-FECB62412A3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508276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No, the output and outcome do not align.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The output here tracks the number of beneficiaries (individuals with disabilities) receiving housing service. The outcome, however, is measuring people who performed the service, so two different groups are being measured. The focus of the output and outcome should be on the group of clients who receive the housing service. </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An intervention can produce multiple outcomes; indeed, participating in a construction team might very well improve one’s construction skills. But alignment requires that we focus on the beneficiary targeted by the need and served through the intervention. </a:t>
            </a:r>
            <a:endParaRPr lang="en-US" altLang="en-US" sz="1100"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43A2DABA-38C1-41F5-89CF-4739519DC30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35335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Let’s talk for a moment about the benefits of having performance measures.</a:t>
            </a:r>
          </a:p>
          <a:p>
            <a:pPr eaLnBrk="1" hangingPunct="1">
              <a:spcBef>
                <a:spcPct val="0"/>
              </a:spcBef>
            </a:pPr>
            <a:r>
              <a:rPr lang="en-US" altLang="en-US" dirty="0">
                <a:ea typeface="ＭＳ Ｐゴシック" panose="020B0600070205080204" pitchFamily="34" charset="-128"/>
              </a:rPr>
              <a:t>First, if you plan to recruit and select sites, performance measurement can help you not only define your expectations for sites, but also gives you another way to assess which sites will best be able to implement the selected intervention and use resources wisely.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By the way, the baby animal photos are included purely for your enjoyment.</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68F1C626-9D2C-4B6C-A414-6856DF4977D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329292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lnSpc>
                <a:spcPct val="110000"/>
              </a:lnSpc>
              <a:spcBef>
                <a:spcPct val="0"/>
              </a:spcBef>
            </a:pPr>
            <a:r>
              <a:rPr lang="en-US" altLang="en-US" dirty="0">
                <a:ea typeface="ＭＳ Ｐゴシック" panose="020B0600070205080204" pitchFamily="34" charset="-128"/>
              </a:rPr>
              <a:t>Another reason to track performance measures is that the data feeds into reports you do for Serve WA, AmeriCorps, and for other stakeholders. Results can be used to promote your program or project, maintain or strengthen buy-in from local stakeholders, and to make the case for continued support or new resources.</a:t>
            </a:r>
          </a:p>
          <a:p>
            <a:pPr marL="0" lvl="1" eaLnBrk="1" hangingPunct="1">
              <a:lnSpc>
                <a:spcPct val="110000"/>
              </a:lnSpc>
              <a:spcBef>
                <a:spcPct val="0"/>
              </a:spcBef>
            </a:pPr>
            <a:endParaRPr lang="en-US" altLang="en-US" dirty="0">
              <a:ea typeface="ＭＳ Ｐゴシック" panose="020B0600070205080204"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09B1E50E-58EA-4913-8E8E-1EC274E98EB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960794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Now we will move into the topic of Data Collection. </a:t>
            </a:r>
          </a:p>
          <a:p>
            <a:pPr eaLnBrk="1" hangingPunct="1">
              <a:spcBef>
                <a:spcPct val="0"/>
              </a:spcBef>
            </a:pPr>
            <a:r>
              <a:rPr lang="en-US" altLang="en-US" sz="1100" dirty="0"/>
              <a:t>Once you identify what you intend to measure, it’s time to consider where you will get your data. </a:t>
            </a:r>
            <a:r>
              <a:rPr lang="en-US" altLang="en-US" sz="1100" dirty="0">
                <a:ea typeface="ＭＳ Ｐゴシック" panose="020B0600070205080204" pitchFamily="34" charset="-128"/>
              </a:rPr>
              <a:t>To identify data sources:</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Begin by identifying a list of as many possible data sources to answer your measurement question as you can think of.</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Next, identify a preferred data source. This should be those who actually experiences or witnesses the change. Consider how you might gain access to this data source.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If the preferred data source is not accessible, then consider others on your list. It’s often helpful to think through several data sources, including the preferred one, along with the pros and cons of each data source.</a:t>
            </a:r>
          </a:p>
          <a:p>
            <a:pPr eaLnBrk="1" hangingPunct="1">
              <a:spcBef>
                <a:spcPct val="0"/>
              </a:spcBef>
            </a:pPr>
            <a:endParaRPr lang="en-US" altLang="en-US" sz="1100" dirty="0">
              <a:ea typeface="ＭＳ Ｐゴシック" panose="020B0600070205080204"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E53A9BC6-26F5-44FE-8FC4-410DA38A9CD9}"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0660734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To some extent, the choice of data source depends on the type of change you want to measure.</a:t>
            </a:r>
          </a:p>
          <a:p>
            <a:pPr eaLnBrk="1" hangingPunct="1">
              <a:spcBef>
                <a:spcPct val="0"/>
              </a:spcBef>
            </a:pPr>
            <a:endParaRPr lang="en-US" altLang="en-US" sz="1100" dirty="0"/>
          </a:p>
          <a:p>
            <a:pPr eaLnBrk="1" hangingPunct="1">
              <a:spcBef>
                <a:spcPct val="0"/>
              </a:spcBef>
            </a:pPr>
            <a:r>
              <a:rPr lang="en-US" altLang="en-US" sz="1100" dirty="0"/>
              <a:t>In the case of attitudes or knowledge, it is best to get the data directly from those experiencing the change. Questions about a</a:t>
            </a:r>
            <a:r>
              <a:rPr lang="en-US" altLang="en-US" sz="1100" dirty="0">
                <a:ea typeface="ＭＳ Ｐゴシック" panose="020B0600070205080204" pitchFamily="34" charset="-128"/>
              </a:rPr>
              <a:t>ttitudes provide subjective data about how people feel about something. Knowledge is objective information – a person either knows something or not.</a:t>
            </a:r>
            <a:endParaRPr lang="en-US" altLang="en-US" sz="1100" dirty="0"/>
          </a:p>
          <a:p>
            <a:pPr eaLnBrk="1" hangingPunct="1">
              <a:spcBef>
                <a:spcPct val="0"/>
              </a:spcBef>
            </a:pPr>
            <a:endParaRPr lang="en-US" altLang="en-US" sz="1100" dirty="0"/>
          </a:p>
          <a:p>
            <a:pPr eaLnBrk="1" hangingPunct="1">
              <a:spcBef>
                <a:spcPct val="0"/>
              </a:spcBef>
            </a:pPr>
            <a:r>
              <a:rPr lang="en-US" altLang="en-US" sz="1100" dirty="0"/>
              <a:t>In the case of behavior or conditions, the data can come from those experiencing the change, from other observers, or sometimes, from secondary sources. Like knowledge, behavior and conditions are objective forms of information. The behavior or conditions exist independent of a person’s beliefs or feelings. They are also accessible to external observers.</a:t>
            </a:r>
          </a:p>
          <a:p>
            <a:pPr eaLnBrk="1" hangingPunct="1">
              <a:spcBef>
                <a:spcPct val="0"/>
              </a:spcBef>
            </a:pPr>
            <a:endParaRPr lang="en-US" altLang="en-US" sz="1100" dirty="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78AA3F6B-0133-404A-AB35-FD2296D8F74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60939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Once you decide on a data source and method, the next step is to find or develop an instrument. </a:t>
            </a:r>
          </a:p>
          <a:p>
            <a:pPr eaLnBrk="1" hangingPunct="1">
              <a:spcBef>
                <a:spcPct val="0"/>
              </a:spcBef>
            </a:pPr>
            <a:endParaRPr lang="en-US" altLang="en-US" sz="1100" dirty="0"/>
          </a:p>
          <a:p>
            <a:pPr eaLnBrk="1" hangingPunct="1">
              <a:spcBef>
                <a:spcPct val="0"/>
              </a:spcBef>
            </a:pPr>
            <a:r>
              <a:rPr lang="en-US" altLang="en-US" sz="1100" dirty="0"/>
              <a:t>There are many other ways to find instruments</a:t>
            </a:r>
            <a:r>
              <a:rPr lang="en-US" altLang="en-US" sz="1100" baseline="0" dirty="0"/>
              <a:t> including</a:t>
            </a:r>
            <a:r>
              <a:rPr lang="en-US" altLang="en-US" sz="1100" dirty="0"/>
              <a:t> Internet searches. </a:t>
            </a:r>
            <a:r>
              <a:rPr lang="en-US" altLang="en-US" sz="1100" dirty="0">
                <a:ea typeface="ＭＳ Ｐゴシック" panose="020B0600070205080204" pitchFamily="34" charset="-128"/>
              </a:rPr>
              <a:t>If you’ve been working in a particular field for a while, you may already know something about the field’s best measurement practices. Also, talk to your colleagues and look at recent research to get ideas about appropriate measurement approaches. Look at the evidence for your intervention – How has the outcome been measured by similar programs? </a:t>
            </a:r>
            <a:r>
              <a:rPr lang="en-US" altLang="en-US" sz="1100" dirty="0"/>
              <a:t>Ask others within your professional network what they are using, especially if you are seeking instruments in an unfamiliar service arena. </a:t>
            </a:r>
            <a:r>
              <a:rPr lang="en-US" altLang="en-US" sz="1100" dirty="0">
                <a:ea typeface="ＭＳ Ｐゴシック" panose="020B0600070205080204" pitchFamily="34" charset="-128"/>
              </a:rPr>
              <a:t>The best ways to measure an outcome are often specific to a particular focus area or intervention. </a:t>
            </a:r>
          </a:p>
          <a:p>
            <a:pPr eaLnBrk="1" hangingPunct="1">
              <a:spcBef>
                <a:spcPct val="0"/>
              </a:spcBef>
            </a:pPr>
            <a:endParaRPr lang="en-US" altLang="en-US" sz="1100" dirty="0">
              <a:ea typeface="ＭＳ Ｐゴシック" panose="020B0600070205080204" pitchFamily="34"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100" dirty="0">
                <a:solidFill>
                  <a:srgbClr val="FF0000"/>
                </a:solidFill>
              </a:rPr>
              <a:t>REVIEW Instrument PDF </a:t>
            </a:r>
          </a:p>
          <a:p>
            <a:pPr eaLnBrk="1" hangingPunct="1">
              <a:spcBef>
                <a:spcPct val="0"/>
              </a:spcBef>
            </a:pPr>
            <a:endParaRPr lang="en-US" altLang="en-US" sz="1100" dirty="0">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F0DD779F-A757-4A84-8914-C234E8A69B2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4072880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In addition to checking an instrument to see if it measures relevant outcome dimensions, it is important to look for other design issues that can affect data quality. </a:t>
            </a:r>
          </a:p>
          <a:p>
            <a:pPr eaLnBrk="1" hangingPunct="1">
              <a:spcBef>
                <a:spcPct val="0"/>
              </a:spcBef>
            </a:pPr>
            <a:r>
              <a:rPr lang="en-US" altLang="en-US" sz="1100" dirty="0"/>
              <a:t>The issues listed here are related specifically to survey and we bring this up because surveys are a very common data collection tool that we see.</a:t>
            </a:r>
          </a:p>
          <a:p>
            <a:pPr eaLnBrk="1" hangingPunct="1">
              <a:spcBef>
                <a:spcPct val="0"/>
              </a:spcBef>
            </a:pPr>
            <a:r>
              <a:rPr lang="en-US" altLang="en-US" sz="1100" dirty="0"/>
              <a:t>Issues or problems to look out for include crowded layouts, double-barreled questions, biased or “leading” questions, questions that are too abstract, questions that use unstructured responses inappropriately, response options that overlap or contain gaps, and unbalanced scales. Let’s look at examples of each of these problems and some solutions.</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134E304F-D7EE-485D-9A99-7DBF3BAD251E}"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2067231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Crowded layout: The crowded layout in the first question makes it difficult to read and potentially confusing. </a:t>
            </a:r>
          </a:p>
          <a:p>
            <a:pPr eaLnBrk="1" hangingPunct="1">
              <a:spcBef>
                <a:spcPct val="0"/>
              </a:spcBef>
            </a:pPr>
            <a:r>
              <a:rPr lang="en-US" altLang="en-US" sz="1100" dirty="0"/>
              <a:t> </a:t>
            </a:r>
          </a:p>
          <a:p>
            <a:pPr eaLnBrk="1" hangingPunct="1">
              <a:spcBef>
                <a:spcPct val="0"/>
              </a:spcBef>
            </a:pPr>
            <a:r>
              <a:rPr lang="en-US" altLang="en-US" sz="1100" dirty="0"/>
              <a:t>The layout in the second question is not crowded so it is much easier to read and understand. </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399894A7-8BA4-410F-9F36-247828C7405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034192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r>
              <a:rPr lang="en-US" altLang="en-US" u="sng" dirty="0"/>
              <a:t>Facilitator notes</a:t>
            </a:r>
            <a:r>
              <a:rPr lang="en-US" altLang="en-US" dirty="0"/>
              <a:t>: This module is focused on program logic models. We intend for this presentation to provide you with an understanding of how to develop a program logic model and also how to use a logic model in ways that will be valuable to your program operations and that you will use when developing your performance measures and future program evaluation activities. </a:t>
            </a:r>
          </a:p>
          <a:p>
            <a:pPr defTabSz="457200"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20F83A-16FC-44C6-BAE9-C769C22F69B4}"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Double-barreled question: The first question, “How do teachers and students at your school feel about the mentoring program?”  is actually </a:t>
            </a:r>
            <a:r>
              <a:rPr lang="en-US" altLang="en-US" sz="1100" b="1" dirty="0"/>
              <a:t>two</a:t>
            </a:r>
            <a:r>
              <a:rPr lang="en-US" altLang="en-US" sz="1100" dirty="0"/>
              <a:t> questions. The question asks about teachers AND students but does not allow separate responses for each group. </a:t>
            </a:r>
          </a:p>
          <a:p>
            <a:pPr eaLnBrk="1" hangingPunct="1">
              <a:spcBef>
                <a:spcPct val="0"/>
              </a:spcBef>
            </a:pPr>
            <a:endParaRPr lang="en-US" altLang="en-US" sz="1100" dirty="0"/>
          </a:p>
          <a:p>
            <a:pPr eaLnBrk="1" hangingPunct="1">
              <a:spcBef>
                <a:spcPct val="0"/>
              </a:spcBef>
            </a:pPr>
            <a:r>
              <a:rPr lang="en-US" altLang="en-US" sz="1100" dirty="0"/>
              <a:t>The solution is to pose separate questions asking how teachers and students feel about the mentoring program.</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40F59C51-59CA-460E-8A9C-193905E2EFC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16055923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a:t>Biased or leading question: The first question, “Has the mentoring program improved how you feel about going to school?”  introduces a subtle positive bias by framing the issue in terms of “improvement”. </a:t>
            </a:r>
          </a:p>
          <a:p>
            <a:pPr eaLnBrk="1" hangingPunct="1">
              <a:spcBef>
                <a:spcPct val="0"/>
              </a:spcBef>
            </a:pPr>
            <a:endParaRPr lang="en-US" altLang="en-US" sz="1100"/>
          </a:p>
          <a:p>
            <a:pPr eaLnBrk="1" hangingPunct="1">
              <a:spcBef>
                <a:spcPct val="0"/>
              </a:spcBef>
            </a:pPr>
            <a:r>
              <a:rPr lang="en-US" altLang="en-US" sz="1100"/>
              <a:t>The second question, “How has the mentoring program affected how you feel about going to school?”  is posed in a neutral way so it is more likely to yield unbiased responses.</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05A61A49-9E12-4243-9A23-47FAFB27B140}"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137770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Abstract or broad question: The first question, “Did you enjoy the mentoring program?” is rather broad and abstract, so responses may not be very meaningful. </a:t>
            </a:r>
          </a:p>
          <a:p>
            <a:pPr eaLnBrk="1" hangingPunct="1">
              <a:spcBef>
                <a:spcPct val="0"/>
              </a:spcBef>
            </a:pPr>
            <a:endParaRPr lang="en-US" altLang="en-US" sz="1100" dirty="0"/>
          </a:p>
          <a:p>
            <a:pPr eaLnBrk="1" hangingPunct="1">
              <a:spcBef>
                <a:spcPct val="0"/>
              </a:spcBef>
            </a:pPr>
            <a:r>
              <a:rPr lang="en-US" altLang="en-US" sz="1100" dirty="0"/>
              <a:t>A</a:t>
            </a:r>
            <a:r>
              <a:rPr lang="en-US" altLang="en-US" sz="1100" baseline="0" dirty="0"/>
              <a:t> better option would be</a:t>
            </a:r>
            <a:r>
              <a:rPr lang="en-US" altLang="en-US" sz="1100" dirty="0"/>
              <a:t>, “Would you recommend the mentoring program to other students?”  does a better job of gauging program enjoyment by posing the question in a concrete, action-oriented way.</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C2AAB973-5698-4670-8FF9-04DE5A52557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27861878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Not using structured responses: The first question asks respondents to write in their own answers. This open-ended response format increases the burden on respondents when a checkbox response would work just fine. It is also more likely to result in the question being left blank, and makes more work for program staff, who have to convert written responses to a standardized format for analysis. </a:t>
            </a:r>
          </a:p>
          <a:p>
            <a:pPr eaLnBrk="1" hangingPunct="1">
              <a:spcBef>
                <a:spcPct val="0"/>
              </a:spcBef>
            </a:pPr>
            <a:endParaRPr lang="en-US" altLang="en-US" sz="1100" dirty="0"/>
          </a:p>
          <a:p>
            <a:pPr eaLnBrk="1" hangingPunct="1">
              <a:spcBef>
                <a:spcPct val="0"/>
              </a:spcBef>
            </a:pPr>
            <a:r>
              <a:rPr lang="en-US" altLang="en-US" sz="1100" dirty="0"/>
              <a:t>The second question response options reduce the burden for the respondent and program staff by asking for responses in a standard format.</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ECD02598-8047-48CA-A823-6A806F008EA7}"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9239998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ea typeface="ＭＳ Ｐゴシック" panose="020B0600070205080204" pitchFamily="34" charset="-128"/>
              </a:rPr>
              <a:t>Here are some additional things to consider when selecting an outcome instrument.</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Is</a:t>
            </a:r>
            <a:r>
              <a:rPr lang="en-US" altLang="en-US" sz="1100" baseline="0" dirty="0">
                <a:ea typeface="ＭＳ Ｐゴシック" panose="020B0600070205080204" pitchFamily="34" charset="-128"/>
              </a:rPr>
              <a:t> the instrument age appropriate? At the right education level?</a:t>
            </a:r>
          </a:p>
          <a:p>
            <a:pPr eaLnBrk="1" hangingPunct="1">
              <a:spcBef>
                <a:spcPct val="0"/>
              </a:spcBef>
            </a:pPr>
            <a:r>
              <a:rPr lang="en-US" altLang="en-US" sz="1100" dirty="0">
                <a:ea typeface="ＭＳ Ｐゴシック" panose="020B0600070205080204" pitchFamily="34" charset="-128"/>
              </a:rPr>
              <a:t>program example</a:t>
            </a:r>
            <a:r>
              <a:rPr lang="en-US" altLang="en-US" sz="1100" baseline="0" dirty="0">
                <a:ea typeface="ＭＳ Ｐゴシック" panose="020B0600070205080204" pitchFamily="34" charset="-128"/>
              </a:rPr>
              <a:t> of a program that got k-2</a:t>
            </a:r>
            <a:r>
              <a:rPr lang="en-US" altLang="en-US" sz="1100" baseline="30000" dirty="0">
                <a:ea typeface="ＭＳ Ｐゴシック" panose="020B0600070205080204" pitchFamily="34" charset="-128"/>
              </a:rPr>
              <a:t>nd</a:t>
            </a:r>
            <a:r>
              <a:rPr lang="en-US" altLang="en-US" sz="1100" baseline="0" dirty="0">
                <a:ea typeface="ＭＳ Ｐゴシック" panose="020B0600070205080204" pitchFamily="34" charset="-128"/>
              </a:rPr>
              <a:t> graders engaged in science learning and activities. They used a written pre-post survey. Even though they used smiley faces, many of the students especially the kindergarteners couldn’t read and many students were ELL students but the survey was only in English.</a:t>
            </a:r>
            <a:endParaRPr lang="en-US" altLang="en-US" sz="1100" dirty="0">
              <a:ea typeface="ＭＳ Ｐゴシック" panose="020B0600070205080204" pitchFamily="3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8345ABE7-7829-48BA-934E-1387C0E92835}"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647621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Here is a summary of the key points covered in this module</a:t>
            </a:r>
            <a:r>
              <a:rPr lang="en-US" altLang="en-US" sz="1100" dirty="0">
                <a:ea typeface="ＭＳ Ｐゴシック" panose="020B0600070205080204" pitchFamily="34" charset="-128"/>
              </a:rPr>
              <a:t>:</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Performance measurement is a systematic process of measuring progress through outputs and outcomes. Remember, outputs are the amount of service completed (usually the number of people served unless you are doing environmental activities); outcomes are the change that occurred due to the service.</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Performance measurement does not seek to “prove” a causal relationship between the intervention and the outcome in the theory of change. Instead, it provides a snapshot of progress and shows that a change happened. Performance measurement data can show you if your intervention is having the intended effect.</a:t>
            </a:r>
          </a:p>
          <a:p>
            <a:pPr eaLnBrk="1" hangingPunct="1">
              <a:spcBef>
                <a:spcPct val="0"/>
              </a:spcBef>
            </a:pPr>
            <a:endParaRPr lang="en-US" altLang="en-US" sz="1100" dirty="0">
              <a:ea typeface="ＭＳ Ｐゴシック" panose="020B0600070205080204" pitchFamily="34" charset="-128"/>
            </a:endParaRPr>
          </a:p>
          <a:p>
            <a:pPr eaLnBrk="1" hangingPunct="1">
              <a:spcBef>
                <a:spcPct val="0"/>
              </a:spcBef>
            </a:pPr>
            <a:r>
              <a:rPr lang="en-US" altLang="en-US" sz="1100" dirty="0">
                <a:ea typeface="ＭＳ Ｐゴシック" panose="020B0600070205080204" pitchFamily="34" charset="-128"/>
              </a:rPr>
              <a:t>Impact evaluation, on the other hand, uses rigorous methodologies that can determine if outcomes occurred because of the intervention. Impact evaluation also can look at longer term outcomes than are possible within a one year timeframe. </a:t>
            </a:r>
          </a:p>
        </p:txBody>
      </p:sp>
      <p:sp>
        <p:nvSpPr>
          <p:cNvPr id="95236" name="Slide Number Placeholder 3"/>
          <p:cNvSpPr txBox="1">
            <a:spLocks noGrp="1"/>
          </p:cNvSpPr>
          <p:nvPr/>
        </p:nvSpPr>
        <p:spPr bwMode="auto">
          <a:xfrm>
            <a:off x="3970338"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1069975"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1069975"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1069975"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1069975"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1069975" rtl="0" eaLnBrk="1" fontAlgn="base" latinLnBrk="0" hangingPunct="1">
              <a:lnSpc>
                <a:spcPct val="100000"/>
              </a:lnSpc>
              <a:spcBef>
                <a:spcPct val="0"/>
              </a:spcBef>
              <a:spcAft>
                <a:spcPct val="0"/>
              </a:spcAft>
              <a:buClrTx/>
              <a:buSzTx/>
              <a:buFontTx/>
              <a:buNone/>
              <a:tabLst/>
              <a:defRPr/>
            </a:pPr>
            <a:fld id="{7F979F72-EFF9-4F81-8AFA-BF85B67A283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rPr>
              <a:pPr marL="0" marR="0" lvl="0" indent="0" algn="r" defTabSz="1069975"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0810383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a:lnSpc>
                <a:spcPct val="90000"/>
              </a:lnSpc>
              <a:defRPr/>
            </a:pPr>
            <a:endParaRPr lang="en-US" altLang="en-US" dirty="0"/>
          </a:p>
          <a:p>
            <a:pPr marL="171450" lvl="1" indent="-171450" eaLnBrk="1" hangingPunct="1">
              <a:lnSpc>
                <a:spcPct val="90000"/>
              </a:lnSpc>
              <a:spcBef>
                <a:spcPct val="0"/>
              </a:spcBef>
              <a:buFontTx/>
              <a:buChar char="-"/>
              <a:defRPr/>
            </a:pPr>
            <a:r>
              <a:rPr lang="en-US" altLang="en-US" dirty="0"/>
              <a:t>Last foundational element to be aware of starting now is the concept of learning organizations. Start to implement steps to becoming one.</a:t>
            </a:r>
          </a:p>
          <a:p>
            <a:pPr marL="171450" lvl="1" indent="-171450" eaLnBrk="1" hangingPunct="1">
              <a:lnSpc>
                <a:spcPct val="90000"/>
              </a:lnSpc>
              <a:spcBef>
                <a:spcPct val="0"/>
              </a:spcBef>
              <a:defRPr/>
            </a:pPr>
            <a:endParaRPr lang="en-US" altLang="en-US" dirty="0"/>
          </a:p>
          <a:p>
            <a:pPr marL="171450" lvl="1" indent="-171450">
              <a:lnSpc>
                <a:spcPct val="90000"/>
              </a:lnSpc>
              <a:buFontTx/>
              <a:buChar char="-"/>
              <a:defRPr/>
            </a:pPr>
            <a:r>
              <a:rPr lang="en-US" altLang="en-US" dirty="0"/>
              <a:t>Learning organizations create, acquire, and transfer knowledge, and modify</a:t>
            </a:r>
            <a:r>
              <a:rPr lang="en-US" altLang="en-US" baseline="0" dirty="0"/>
              <a:t> their</a:t>
            </a:r>
            <a:r>
              <a:rPr lang="en-US" altLang="en-US" dirty="0"/>
              <a:t> behavior to reflect new insights.</a:t>
            </a:r>
          </a:p>
          <a:p>
            <a:pPr marL="628650" lvl="2" indent="-171450">
              <a:lnSpc>
                <a:spcPct val="90000"/>
              </a:lnSpc>
              <a:buFontTx/>
              <a:buChar char="-"/>
              <a:defRPr/>
            </a:pPr>
            <a:r>
              <a:rPr lang="en-US" altLang="en-US" baseline="0" dirty="0"/>
              <a:t>Learning organizations r</a:t>
            </a:r>
            <a:r>
              <a:rPr lang="en-US" altLang="en-US" dirty="0"/>
              <a:t>emain relevant</a:t>
            </a:r>
            <a:r>
              <a:rPr lang="en-US" altLang="en-US" baseline="0" dirty="0"/>
              <a:t> and</a:t>
            </a:r>
            <a:r>
              <a:rPr lang="en-US" altLang="en-US" dirty="0"/>
              <a:t> effective because</a:t>
            </a:r>
            <a:r>
              <a:rPr lang="en-US" altLang="en-US" baseline="0" dirty="0"/>
              <a:t> they</a:t>
            </a:r>
            <a:r>
              <a:rPr lang="en-US" altLang="en-US" dirty="0"/>
              <a:t> can continuously improve their programs based on data</a:t>
            </a:r>
            <a:r>
              <a:rPr lang="en-US" altLang="en-US" baseline="0" dirty="0"/>
              <a:t> </a:t>
            </a:r>
            <a:r>
              <a:rPr lang="en-US" altLang="en-US" dirty="0"/>
              <a:t>available through performance measurement and program evaluation. </a:t>
            </a:r>
          </a:p>
          <a:p>
            <a:pPr marL="171450" lvl="1" indent="-171450" eaLnBrk="1" hangingPunct="1">
              <a:lnSpc>
                <a:spcPct val="90000"/>
              </a:lnSpc>
              <a:spcBef>
                <a:spcPct val="0"/>
              </a:spcBef>
              <a:buFontTx/>
              <a:buChar char="-"/>
              <a:defRPr/>
            </a:pPr>
            <a:endParaRPr lang="en-US" altLang="en-US" dirty="0"/>
          </a:p>
          <a:p>
            <a:pPr marL="171450" lvl="1" indent="-171450" eaLnBrk="1" hangingPunct="1">
              <a:lnSpc>
                <a:spcPct val="90000"/>
              </a:lnSpc>
              <a:spcBef>
                <a:spcPct val="0"/>
              </a:spcBef>
              <a:buFontTx/>
              <a:buChar char="-"/>
              <a:defRPr/>
            </a:pPr>
            <a:r>
              <a:rPr lang="en-US" altLang="en-US" dirty="0"/>
              <a:t>By engaging in performance</a:t>
            </a:r>
            <a:r>
              <a:rPr lang="en-US" altLang="en-US" baseline="0" dirty="0"/>
              <a:t> measurement</a:t>
            </a:r>
            <a:r>
              <a:rPr lang="en-US" altLang="en-US" dirty="0"/>
              <a:t> and strategic program evaluation, you can collect the data you need to </a:t>
            </a:r>
          </a:p>
          <a:p>
            <a:pPr marL="628650" lvl="2" indent="-171450">
              <a:lnSpc>
                <a:spcPct val="90000"/>
              </a:lnSpc>
              <a:buFontTx/>
              <a:buChar char="-"/>
              <a:defRPr/>
            </a:pPr>
            <a:r>
              <a:rPr lang="en-US" altLang="en-US" dirty="0"/>
              <a:t>Remain competitive, </a:t>
            </a:r>
          </a:p>
          <a:p>
            <a:pPr marL="628650" lvl="2" indent="-171450">
              <a:lnSpc>
                <a:spcPct val="90000"/>
              </a:lnSpc>
              <a:buFontTx/>
              <a:buChar char="-"/>
              <a:defRPr/>
            </a:pPr>
            <a:r>
              <a:rPr lang="en-US" altLang="en-US" dirty="0"/>
              <a:t>Justify increases in scale, scope, and reach, </a:t>
            </a:r>
          </a:p>
          <a:p>
            <a:pPr marL="628650" lvl="2" indent="-171450">
              <a:lnSpc>
                <a:spcPct val="90000"/>
              </a:lnSpc>
              <a:buFontTx/>
              <a:buChar char="-"/>
              <a:defRPr/>
            </a:pPr>
            <a:r>
              <a:rPr lang="en-US" altLang="en-US" dirty="0"/>
              <a:t>Demonstrate accountability to your stakeholders</a:t>
            </a:r>
          </a:p>
          <a:p>
            <a:pPr marL="628650" lvl="2" indent="-171450">
              <a:lnSpc>
                <a:spcPct val="90000"/>
              </a:lnSpc>
              <a:buFontTx/>
              <a:buChar char="-"/>
              <a:defRPr/>
            </a:pPr>
            <a:r>
              <a:rPr lang="en-US" altLang="en-US" dirty="0"/>
              <a:t>Build an evidence base demonstrating program efficacy</a:t>
            </a:r>
          </a:p>
          <a:p>
            <a:pPr marL="628650" lvl="2" indent="-171450">
              <a:lnSpc>
                <a:spcPct val="90000"/>
              </a:lnSpc>
              <a:defRPr/>
            </a:pPr>
            <a:endParaRPr lang="en-US" altLang="en-US" dirty="0"/>
          </a:p>
          <a:p>
            <a:pPr marL="628650" lvl="2" indent="-171450">
              <a:lnSpc>
                <a:spcPct val="90000"/>
              </a:lnSpc>
              <a:defRPr/>
            </a:pPr>
            <a:r>
              <a:rPr lang="en-US" altLang="en-US" dirty="0"/>
              <a:t>The key takeaway here is that by doing PM and evaluation, you are enhancing your capacity to make data driven decisions, with the goal of improving your services. </a:t>
            </a:r>
          </a:p>
          <a:p>
            <a:pPr>
              <a:lnSpc>
                <a:spcPct val="90000"/>
              </a:lnSpc>
              <a:defRPr/>
            </a:pPr>
            <a:endParaRPr lang="en-US" alt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CNCS Template 2013</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6FB24BF-70B2-4545-9099-749899985A61}"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263310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-We’ve covered the 6 foundational elements, and to recap, by the end of your first grant cycle you should have met these key milestones:</a:t>
            </a:r>
          </a:p>
          <a:p>
            <a:r>
              <a:rPr lang="en-US" altLang="en-US" dirty="0"/>
              <a:t>	-Refined your program and ensured it is being implemented effectively</a:t>
            </a:r>
          </a:p>
          <a:p>
            <a:r>
              <a:rPr lang="en-US" altLang="en-US" dirty="0"/>
              <a:t>	-Built, tested, and refined your data collection systems</a:t>
            </a:r>
          </a:p>
          <a:p>
            <a:r>
              <a:rPr lang="en-US" altLang="en-US" dirty="0"/>
              <a:t>	-Collected high-quality performance measure data and used that data for program 	</a:t>
            </a:r>
            <a:r>
              <a:rPr lang="en-US" altLang="en-US" baseline="0" dirty="0"/>
              <a:t>  </a:t>
            </a:r>
            <a:r>
              <a:rPr lang="en-US" altLang="en-US" dirty="0"/>
              <a:t>improvement </a:t>
            </a:r>
          </a:p>
          <a:p>
            <a:r>
              <a:rPr lang="en-US" altLang="en-US" dirty="0"/>
              <a:t>	-Developed staff capacity and assigned responsibilities for data tasks</a:t>
            </a:r>
          </a:p>
          <a:p>
            <a:r>
              <a:rPr lang="en-US" altLang="en-US" dirty="0"/>
              <a:t>	-Prepared your first evaluation plan</a:t>
            </a:r>
          </a:p>
          <a:p>
            <a:r>
              <a:rPr lang="en-US" altLang="en-US" dirty="0"/>
              <a:t>	-And begun the process of becoming a learning organization</a:t>
            </a:r>
          </a:p>
          <a:p>
            <a:endParaRPr lang="en-US" altLang="en-US" dirty="0"/>
          </a:p>
          <a:p>
            <a:r>
              <a:rPr lang="en-US" altLang="en-US" sz="1600" dirty="0"/>
              <a:t>If you’ve been able to make good progress on these foundational elements, you’ll be set up for success in coming grant cycles.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CNCS Template 2013</a:t>
            </a: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A1DD32-3B9C-41DC-B880-ECB836FFF65E}"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7389072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note, I took out review AmeriCorps performance measure instructions listed in the curriculum because based on this cohort there are specific measures for public health which Valley View will already come across naturally, and for the rest of you I didn’t see a good use of that traditional homework piece quite yet</a:t>
            </a:r>
          </a:p>
          <a:p>
            <a:endParaRPr lang="en-US" dirty="0"/>
          </a:p>
          <a:p>
            <a:r>
              <a:rPr lang="en-US" dirty="0"/>
              <a:t>Reminder…</a:t>
            </a:r>
            <a:r>
              <a:rPr lang="en-US" altLang="en-US" dirty="0"/>
              <a:t>Lots of information today.  Our curriculum is built with the most content up front.  The first few webinars</a:t>
            </a:r>
            <a:r>
              <a:rPr lang="en-US" altLang="en-US" baseline="0" dirty="0"/>
              <a:t> will be pretty heavy, mid-year you’ll start to see less content/shorter webinars, and closer to the end we won’t be introducing much NEW information.  </a:t>
            </a:r>
          </a:p>
          <a:p>
            <a:endParaRPr lang="en-US" altLang="en-US" baseline="0" dirty="0"/>
          </a:p>
          <a:p>
            <a:r>
              <a:rPr lang="en-US" altLang="en-US" baseline="0" dirty="0"/>
              <a:t>Introduce homework – these are listed on your curriculum. The homework pieces are always more substantial than what is actually submitted as a grant deliverable. </a:t>
            </a:r>
          </a:p>
          <a:p>
            <a:endParaRPr lang="en-US" altLang="en-US" baseline="0" dirty="0"/>
          </a:p>
          <a:p>
            <a:r>
              <a:rPr lang="en-US" altLang="en-US" baseline="0" dirty="0"/>
              <a:t>As for the </a:t>
            </a:r>
            <a:r>
              <a:rPr lang="en-US" altLang="en-US" baseline="0" dirty="0" err="1"/>
              <a:t>ToC</a:t>
            </a:r>
            <a:r>
              <a:rPr lang="en-US" altLang="en-US" baseline="0" dirty="0"/>
              <a:t>/LM in general, you will continue to tweak this potentially all year and/or up until you do your first operational application and in future applications – that’s great, a </a:t>
            </a:r>
            <a:r>
              <a:rPr lang="en-US" altLang="en-US" baseline="0" dirty="0" err="1"/>
              <a:t>ToC</a:t>
            </a:r>
            <a:r>
              <a:rPr lang="en-US" altLang="en-US" baseline="0" dirty="0"/>
              <a:t> is a living and evolutionary concept.  Think of this first </a:t>
            </a:r>
            <a:r>
              <a:rPr lang="en-US" altLang="en-US" baseline="0" dirty="0" err="1"/>
              <a:t>ToC</a:t>
            </a:r>
            <a:r>
              <a:rPr lang="en-US" altLang="en-US" baseline="0" dirty="0"/>
              <a:t>/LM as an initial draft.</a:t>
            </a:r>
            <a:endParaRPr lang="en-US" altLang="en-US" dirty="0"/>
          </a:p>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59</a:t>
            </a:fld>
            <a:endParaRPr lang="en-US" dirty="0"/>
          </a:p>
        </p:txBody>
      </p:sp>
    </p:spTree>
    <p:extLst>
      <p:ext uri="{BB962C8B-B14F-4D97-AF65-F5344CB8AC3E}">
        <p14:creationId xmlns:p14="http://schemas.microsoft.com/office/powerpoint/2010/main" val="2969508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2813" rtl="0" eaLnBrk="0" fontAlgn="base" latinLnBrk="0" hangingPunct="0">
              <a:lnSpc>
                <a:spcPct val="100000"/>
              </a:lnSpc>
              <a:spcBef>
                <a:spcPct val="30000"/>
              </a:spcBef>
              <a:spcAft>
                <a:spcPct val="0"/>
              </a:spcAft>
              <a:buClrTx/>
              <a:buSzTx/>
              <a:buFontTx/>
              <a:buNone/>
              <a:tabLst/>
              <a:defRPr/>
            </a:pPr>
            <a:r>
              <a:rPr lang="en-US" dirty="0"/>
              <a:t>TOC </a:t>
            </a:r>
            <a:r>
              <a:rPr lang="en-US" baseline="0" dirty="0"/>
              <a:t>template already sent, LM, PM and Data Plan templates available, or use your own.  Will be sent and posted.</a:t>
            </a:r>
          </a:p>
          <a:p>
            <a:pPr marL="0" marR="0" lvl="0" indent="0" algn="l" defTabSz="912813"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9CA4D-B437-4CC8-8C97-13BE905D52C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522754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u="sng" dirty="0"/>
              <a:t>Facilitator notes:</a:t>
            </a:r>
            <a:r>
              <a:rPr lang="en-US" dirty="0"/>
              <a:t> For this presentation, we have identified a number of learning objectives.  </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By the end of this presentation, you will be able to: </a:t>
            </a:r>
          </a:p>
          <a:p>
            <a:pPr marL="171450" indent="-171450" defTabSz="457200" eaLnBrk="1" fontAlgn="auto" hangingPunct="1">
              <a:spcBef>
                <a:spcPts val="0"/>
              </a:spcBef>
              <a:spcAft>
                <a:spcPts val="0"/>
              </a:spcAft>
              <a:buFontTx/>
              <a:buChar char="-"/>
              <a:defRPr/>
            </a:pPr>
            <a:r>
              <a:rPr lang="en-US" dirty="0"/>
              <a:t>Describe what a logic model is, and how it can be useful to your daily program operations</a:t>
            </a:r>
          </a:p>
          <a:p>
            <a:pPr marL="171450" indent="-171450" defTabSz="457200" eaLnBrk="1" fontAlgn="auto" hangingPunct="1">
              <a:spcBef>
                <a:spcPts val="0"/>
              </a:spcBef>
              <a:spcAft>
                <a:spcPts val="0"/>
              </a:spcAft>
              <a:buFontTx/>
              <a:buChar char="-"/>
              <a:defRPr/>
            </a:pPr>
            <a:r>
              <a:rPr lang="en-US" dirty="0"/>
              <a:t>Identify the key components of a logic model</a:t>
            </a:r>
          </a:p>
          <a:p>
            <a:pPr marL="171450" indent="-171450" defTabSz="457200" eaLnBrk="1" fontAlgn="auto" hangingPunct="1">
              <a:spcBef>
                <a:spcPts val="0"/>
              </a:spcBef>
              <a:spcAft>
                <a:spcPts val="0"/>
              </a:spcAft>
              <a:buFontTx/>
              <a:buChar char="-"/>
              <a:defRPr/>
            </a:pPr>
            <a:r>
              <a:rPr lang="en-US" dirty="0"/>
              <a:t>Develop a logic model for your program</a:t>
            </a:r>
          </a:p>
          <a:p>
            <a:pPr marL="171450" indent="-171450" defTabSz="457200" eaLnBrk="1" fontAlgn="auto" hangingPunct="1">
              <a:spcBef>
                <a:spcPts val="0"/>
              </a:spcBef>
              <a:spcAft>
                <a:spcPts val="0"/>
              </a:spcAft>
              <a:buFontTx/>
              <a:buChar char="-"/>
              <a:defRPr/>
            </a:pPr>
            <a:r>
              <a:rPr lang="en-US" dirty="0"/>
              <a:t>And the relationship between logic models and evaluation planning</a:t>
            </a:r>
          </a:p>
          <a:p>
            <a:pPr>
              <a:defRPr/>
            </a:pPr>
            <a:endParaRPr 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869DBC9-E1C6-4D8A-998E-8B9ED9E3CE92}"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79CA4D-B437-4CC8-8C97-13BE905D52C5}" type="slidenum">
              <a:rPr lang="en-US" smtClean="0"/>
              <a:t>61</a:t>
            </a:fld>
            <a:endParaRPr lang="en-US" dirty="0"/>
          </a:p>
        </p:txBody>
      </p:sp>
    </p:spTree>
    <p:extLst>
      <p:ext uri="{BB962C8B-B14F-4D97-AF65-F5344CB8AC3E}">
        <p14:creationId xmlns:p14="http://schemas.microsoft.com/office/powerpoint/2010/main" val="3352349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defTabSz="457200" eaLnBrk="1" fontAlgn="auto" hangingPunct="1">
              <a:spcBef>
                <a:spcPts val="0"/>
              </a:spcBef>
              <a:spcAft>
                <a:spcPts val="0"/>
              </a:spcAft>
              <a:defRPr/>
            </a:pPr>
            <a:r>
              <a:rPr lang="en-US" u="sng" dirty="0"/>
              <a:t>Facilitator notes</a:t>
            </a:r>
            <a:r>
              <a:rPr lang="en-US" dirty="0"/>
              <a:t>: Now that you have a general understanding of what a program’s theory of change is, we’re going to cover what a program logic model is and how it relates to a program’s theory of change. A logic model is visual representation of a program’s theory of change. Note that though the PowerPoints and the worksheet breaks up the </a:t>
            </a:r>
            <a:r>
              <a:rPr lang="en-US" dirty="0" err="1"/>
              <a:t>ToC</a:t>
            </a:r>
            <a:r>
              <a:rPr lang="en-US" dirty="0"/>
              <a:t> in very distinct sections/boxes, it will actually be a running narrative in your application. LM on the other hand is in the form of a chart.</a:t>
            </a:r>
          </a:p>
          <a:p>
            <a:pPr defTabSz="457200" eaLnBrk="1" fontAlgn="auto" hangingPunct="1">
              <a:spcBef>
                <a:spcPts val="0"/>
              </a:spcBef>
              <a:spcAft>
                <a:spcPts val="0"/>
              </a:spcAft>
              <a:defRPr/>
            </a:pPr>
            <a:r>
              <a:rPr lang="en-US" dirty="0"/>
              <a:t>Logic models communicate how a program works by depicting the intended relationships among the resources available to operate the program, the activities the program carries out, and the changes or results the program hopes to achieve which are referred to as outputs and outcomes. We will be talking more about each of these components shortly. </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We want to note that logic models come in many sizes and shapes and also vary in level of detail, ranging from basic/simple to complex. There is no one or “right” way to develop a logic model. It often depends upon your purpose, how you will use the logic model, who will use the logic model, and what your program entails. </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The four components outlined on this slide reflect a basic or simple logic model design which aligns with AmeriCorps’ logic model guidelines. For this presentation, we use this basic logic model format. </a:t>
            </a:r>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r>
              <a:rPr lang="en-US" dirty="0"/>
              <a:t>Also, some of you may be familiar with other terms that are used interchangeably with logic models, such as causal chain, conceptual map, idea map, logical framework, model of change, and roadmap. We use the term “logic model” throughout this presentation. Likewise, there are also a variety of terms for describing these four key components (inputs/resources, activities, outputs, and outcomes) of a logic model, but for this presentation we use the terms shown here on this slide. </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A1513DC-7F7C-4449-BD8E-999FE5CD9653}"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465887">
              <a:defRPr/>
            </a:pPr>
            <a:r>
              <a:rPr lang="en-US" u="sng" dirty="0"/>
              <a:t>Facilitator notes</a:t>
            </a:r>
            <a:r>
              <a:rPr lang="en-US" dirty="0"/>
              <a:t>: there will be a column to summarize your community problem/need. For whatever reason AC’s materials leave that out here. But you should be familiar with it from the </a:t>
            </a:r>
            <a:r>
              <a:rPr lang="en-US" dirty="0" err="1"/>
              <a:t>ToC</a:t>
            </a:r>
            <a:r>
              <a:rPr lang="en-US" dirty="0"/>
              <a:t>. </a:t>
            </a:r>
          </a:p>
          <a:p>
            <a:pPr defTabSz="465887">
              <a:defRPr/>
            </a:pPr>
            <a:r>
              <a:rPr lang="en-US" dirty="0"/>
              <a:t>So we will start on the left side of your logic model, we have a program’s inputs (sometimes called resources). Inputs or resources are considered essential for a program’s activities to occur. They may include any combination of human, financial, organizational, and community-based resources that are available to a program and used to carry out a program’s activities. </a:t>
            </a:r>
          </a:p>
          <a:p>
            <a:pPr defTabSz="465887">
              <a:defRPr/>
            </a:pPr>
            <a:endParaRPr lang="en-US" dirty="0"/>
          </a:p>
          <a:p>
            <a:pPr defTabSz="465887">
              <a:defRPr/>
            </a:pPr>
            <a:r>
              <a:rPr lang="en-US" dirty="0"/>
              <a:t>For example, inputs or resources for the hypothetical nutrition assistance program might include: </a:t>
            </a:r>
          </a:p>
          <a:p>
            <a:pPr marL="457200" indent="-457200" defTabSz="465887">
              <a:buFontTx/>
              <a:buChar char="-"/>
              <a:defRPr/>
            </a:pPr>
            <a:r>
              <a:rPr lang="en-US" dirty="0"/>
              <a:t>Funding (e.g., an AmeriCorps grant, a community-based grant)</a:t>
            </a:r>
          </a:p>
          <a:p>
            <a:pPr marL="457200" indent="-457200" defTabSz="465887">
              <a:buFontTx/>
              <a:buChar char="-"/>
              <a:defRPr/>
            </a:pPr>
            <a:r>
              <a:rPr lang="en-US" dirty="0"/>
              <a:t>Program staff</a:t>
            </a:r>
          </a:p>
          <a:p>
            <a:pPr marL="457200" indent="-457200" defTabSz="465887">
              <a:buFontTx/>
              <a:buChar char="-"/>
              <a:defRPr/>
            </a:pPr>
            <a:r>
              <a:rPr lang="en-US" dirty="0"/>
              <a:t>AmeriCorps members</a:t>
            </a:r>
          </a:p>
          <a:p>
            <a:pPr marL="457200" indent="-457200" defTabSz="465887">
              <a:buFontTx/>
              <a:buChar char="-"/>
              <a:defRPr/>
            </a:pPr>
            <a:r>
              <a:rPr lang="en-US" dirty="0"/>
              <a:t>Volunteers</a:t>
            </a:r>
          </a:p>
          <a:p>
            <a:pPr marL="457200" indent="-457200" defTabSz="465887">
              <a:buFontTx/>
              <a:buChar char="-"/>
              <a:defRPr/>
            </a:pPr>
            <a:r>
              <a:rPr lang="en-US" dirty="0"/>
              <a:t>Nutrition assistance research</a:t>
            </a:r>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B9DC227-4ED2-4947-810C-11B2C72853AA}"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u="sng" dirty="0"/>
              <a:t>Facilitator notes</a:t>
            </a:r>
            <a:r>
              <a:rPr lang="en-US" altLang="en-US" dirty="0"/>
              <a:t>: From inputs, we move to the activities component of your logic model. Activities are the specific actions that make up your program or intervention. They reflect processes, tools, events, and other actions that are used to bring about your program’s desired changes or results. </a:t>
            </a:r>
          </a:p>
          <a:p>
            <a:endParaRPr lang="en-US" altLang="en-US" dirty="0"/>
          </a:p>
          <a:p>
            <a:pPr eaLnBrk="1" hangingPunct="1">
              <a:spcBef>
                <a:spcPct val="0"/>
              </a:spcBef>
            </a:pPr>
            <a:r>
              <a:rPr lang="en-US" altLang="en-US" dirty="0"/>
              <a:t>For example, the hypothetical nutrition assistance program might use its specified resources to carry out the following activities: </a:t>
            </a:r>
          </a:p>
          <a:p>
            <a:pPr eaLnBrk="1" hangingPunct="1">
              <a:spcBef>
                <a:spcPct val="0"/>
              </a:spcBef>
              <a:buFontTx/>
              <a:buChar char="-"/>
            </a:pPr>
            <a:r>
              <a:rPr lang="en-US" altLang="en-US" dirty="0"/>
              <a:t>Workshops on healthy food options</a:t>
            </a:r>
          </a:p>
          <a:p>
            <a:pPr eaLnBrk="1" hangingPunct="1">
              <a:spcBef>
                <a:spcPct val="0"/>
              </a:spcBef>
              <a:buFontTx/>
              <a:buChar char="-"/>
            </a:pPr>
            <a:r>
              <a:rPr lang="en-US" altLang="en-US" dirty="0"/>
              <a:t>Food preparation counseling</a:t>
            </a:r>
          </a:p>
          <a:p>
            <a:pPr eaLnBrk="1" hangingPunct="1">
              <a:spcBef>
                <a:spcPct val="0"/>
              </a:spcBef>
              <a:buFontTx/>
              <a:buChar char="-"/>
            </a:pPr>
            <a:r>
              <a:rPr lang="en-US" altLang="en-US" dirty="0"/>
              <a:t>Referrals to food programs and resources</a:t>
            </a:r>
          </a:p>
          <a:p>
            <a:endParaRPr lang="en-US" altLang="en-US" dirty="0"/>
          </a:p>
        </p:txBody>
      </p:sp>
      <p:sp>
        <p:nvSpPr>
          <p:cNvPr id="4" name="Footer Placeholder 3"/>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2F0807B-EA3F-453B-B160-4185AE030155}" type="slidenum">
              <a:rPr kumimoji="0" lang="en-US"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2" name="Picture 5"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1235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1804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eaLnBrk="1" fontAlgn="auto" hangingPunct="1">
              <a:spcBef>
                <a:spcPts val="0"/>
              </a:spcBef>
              <a:spcAft>
                <a:spcPts val="0"/>
              </a:spcAft>
              <a:defRPr/>
            </a:pPr>
            <a:endParaRPr lang="en-US" sz="1421"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8727" y="320842"/>
            <a:ext cx="3176444" cy="12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1273" y="2045368"/>
            <a:ext cx="7481455" cy="1143000"/>
          </a:xfrm>
        </p:spPr>
        <p:txBody>
          <a:bodyPr/>
          <a:lstStyle>
            <a:lvl1pPr algn="ctr">
              <a:defRPr>
                <a:solidFill>
                  <a:srgbClr val="003597"/>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831273" y="3368842"/>
            <a:ext cx="7481455" cy="72189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3985489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only">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6373091" cy="1143000"/>
          </a:xfrm>
        </p:spPr>
        <p:txBody>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idx="12"/>
          </p:nvPr>
        </p:nvSpPr>
        <p:spPr>
          <a:xfrm>
            <a:off x="457200" y="1600201"/>
            <a:ext cx="8271164" cy="4716379"/>
          </a:xfrm>
          <a:prstGeom prst="rect">
            <a:avLst/>
          </a:prstGeom>
        </p:spPr>
        <p:txBody>
          <a:bodyPr rtlCol="0">
            <a:normAutofit/>
          </a:bodyPr>
          <a:lstStyle/>
          <a:p>
            <a:pPr lvl="0"/>
            <a:r>
              <a:rPr lang="en-US"/>
              <a:t>Click to edit Master text styles</a:t>
            </a:r>
          </a:p>
          <a:p>
            <a:pPr lvl="1"/>
            <a:r>
              <a:rPr lang="en-US"/>
              <a:t>Second level</a:t>
            </a:r>
          </a:p>
        </p:txBody>
      </p:sp>
      <p:sp>
        <p:nvSpPr>
          <p:cNvPr id="4" name="Slide Number Placeholder 5"/>
          <p:cNvSpPr>
            <a:spLocks noGrp="1"/>
          </p:cNvSpPr>
          <p:nvPr>
            <p:ph type="sldNum" sz="quarter" idx="13"/>
          </p:nvPr>
        </p:nvSpPr>
        <p:spPr/>
        <p:txBody>
          <a:bodyPr/>
          <a:lstStyle>
            <a:lvl1pPr>
              <a:defRPr/>
            </a:lvl1pPr>
          </a:lstStyle>
          <a:p>
            <a:pPr>
              <a:defRPr/>
            </a:pPr>
            <a:fld id="{5358DBC2-3458-43ED-BC02-971761C4CFE8}" type="slidenum">
              <a:rPr lang="en-US" altLang="en-US"/>
              <a:pPr>
                <a:defRPr/>
              </a:pPr>
              <a:t>‹#›</a:t>
            </a:fld>
            <a:endParaRPr lang="en-US" altLang="en-US"/>
          </a:p>
        </p:txBody>
      </p:sp>
    </p:spTree>
    <p:extLst>
      <p:ext uri="{BB962C8B-B14F-4D97-AF65-F5344CB8AC3E}">
        <p14:creationId xmlns:p14="http://schemas.microsoft.com/office/powerpoint/2010/main" val="2100326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lvl1pPr algn="l">
              <a:defRPr sz="2779"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85151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Title 1"/>
          <p:cNvSpPr>
            <a:spLocks noGrp="1"/>
          </p:cNvSpPr>
          <p:nvPr>
            <p:ph type="title"/>
          </p:nvPr>
        </p:nvSpPr>
        <p:spPr>
          <a:xfrm>
            <a:off x="457200" y="91443"/>
            <a:ext cx="8229600" cy="896322"/>
          </a:xfrm>
          <a:prstGeom prst="rect">
            <a:avLst/>
          </a:prstGeom>
        </p:spPr>
        <p:txBody>
          <a:bodyPr anchor="b"/>
          <a:lstStyle>
            <a:lvl1pPr algn="l">
              <a:defRPr sz="2779" b="1">
                <a:solidFill>
                  <a:schemeClr val="bg1"/>
                </a:solidFill>
              </a:defRPr>
            </a:lvl1pPr>
          </a:lstStyle>
          <a:p>
            <a:r>
              <a:rPr lang="en-US" dirty="0"/>
              <a:t>Click to edit Master title style</a:t>
            </a:r>
          </a:p>
        </p:txBody>
      </p:sp>
      <p:sp>
        <p:nvSpPr>
          <p:cNvPr id="11" name="Content Placeholder 2"/>
          <p:cNvSpPr>
            <a:spLocks noGrp="1"/>
          </p:cNvSpPr>
          <p:nvPr>
            <p:ph idx="1"/>
          </p:nvPr>
        </p:nvSpPr>
        <p:spPr>
          <a:xfrm>
            <a:off x="457200" y="1262065"/>
            <a:ext cx="8229600" cy="4864100"/>
          </a:xfrm>
          <a:prstGeom prst="rect">
            <a:avLst/>
          </a:prstGeom>
        </p:spPr>
        <p:txBody>
          <a:bodyPr/>
          <a:lstStyle>
            <a:lvl1pPr>
              <a:buClr>
                <a:srgbClr val="BC1611"/>
              </a:buClr>
              <a:defRPr sz="2432">
                <a:solidFill>
                  <a:schemeClr val="tx1">
                    <a:lumMod val="65000"/>
                    <a:lumOff val="35000"/>
                  </a:schemeClr>
                </a:solidFill>
              </a:defRPr>
            </a:lvl1pPr>
            <a:lvl2pPr>
              <a:buClr>
                <a:srgbClr val="BC1611"/>
              </a:buClr>
              <a:defRPr sz="2084">
                <a:solidFill>
                  <a:schemeClr val="tx1">
                    <a:lumMod val="65000"/>
                    <a:lumOff val="35000"/>
                  </a:schemeClr>
                </a:solidFill>
              </a:defRPr>
            </a:lvl2pPr>
            <a:lvl3pPr>
              <a:buClr>
                <a:srgbClr val="BC1611"/>
              </a:buClr>
              <a:defRPr sz="1737">
                <a:solidFill>
                  <a:schemeClr val="tx1">
                    <a:lumMod val="65000"/>
                    <a:lumOff val="35000"/>
                  </a:schemeClr>
                </a:solidFill>
              </a:defRPr>
            </a:lvl3pPr>
            <a:lvl4pPr>
              <a:buClr>
                <a:srgbClr val="BC1611"/>
              </a:buClr>
              <a:defRPr sz="1563">
                <a:solidFill>
                  <a:schemeClr val="tx1">
                    <a:lumMod val="65000"/>
                    <a:lumOff val="35000"/>
                  </a:schemeClr>
                </a:solidFill>
              </a:defRPr>
            </a:lvl4pPr>
            <a:lvl5pPr>
              <a:buClr>
                <a:srgbClr val="BC1611"/>
              </a:buClr>
              <a:defRPr sz="1563">
                <a:solidFill>
                  <a:schemeClr val="tx1">
                    <a:lumMod val="65000"/>
                    <a:lumOff val="3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24913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3"/>
            <a:ext cx="8229600" cy="896322"/>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262065"/>
            <a:ext cx="8229600" cy="486410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0"/>
          </p:nvPr>
        </p:nvSpPr>
        <p:spPr>
          <a:xfrm>
            <a:off x="67830" y="6449428"/>
            <a:ext cx="2134465" cy="364708"/>
          </a:xfrm>
        </p:spPr>
        <p:txBody>
          <a:bodyPr/>
          <a:lstStyle>
            <a:lvl1pPr>
              <a:defRPr/>
            </a:lvl1pPr>
          </a:lstStyle>
          <a:p>
            <a:pPr>
              <a:defRPr/>
            </a:pPr>
            <a:fld id="{2761C202-8CE8-4133-BA3F-AF9B64776965}" type="slidenum">
              <a:rPr lang="en-US"/>
              <a:pPr>
                <a:defRPr/>
              </a:pPr>
              <a:t>‹#›</a:t>
            </a:fld>
            <a:endParaRPr lang="en-US" dirty="0"/>
          </a:p>
        </p:txBody>
      </p:sp>
    </p:spTree>
    <p:extLst>
      <p:ext uri="{BB962C8B-B14F-4D97-AF65-F5344CB8AC3E}">
        <p14:creationId xmlns:p14="http://schemas.microsoft.com/office/powerpoint/2010/main" val="4118271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text only">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6373091" cy="1143000"/>
          </a:xfrm>
        </p:spPr>
        <p:txBody>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idx="12"/>
          </p:nvPr>
        </p:nvSpPr>
        <p:spPr>
          <a:xfrm>
            <a:off x="457200" y="1600201"/>
            <a:ext cx="8271164" cy="4716379"/>
          </a:xfrm>
          <a:prstGeom prst="rect">
            <a:avLst/>
          </a:prstGeom>
        </p:spPr>
        <p:txBody>
          <a:bodyPr rtlCol="0">
            <a:normAutofit/>
          </a:bodyPr>
          <a:lstStyle/>
          <a:p>
            <a:pPr lvl="0"/>
            <a:r>
              <a:rPr lang="en-US"/>
              <a:t>Click to edit Master text styles</a:t>
            </a:r>
          </a:p>
          <a:p>
            <a:pPr lvl="1"/>
            <a:r>
              <a:rPr lang="en-US"/>
              <a:t>Second level</a:t>
            </a:r>
          </a:p>
        </p:txBody>
      </p:sp>
      <p:sp>
        <p:nvSpPr>
          <p:cNvPr id="4" name="Slide Number Placeholder 5"/>
          <p:cNvSpPr>
            <a:spLocks noGrp="1"/>
          </p:cNvSpPr>
          <p:nvPr>
            <p:ph type="sldNum" sz="quarter" idx="13"/>
          </p:nvPr>
        </p:nvSpPr>
        <p:spPr/>
        <p:txBody>
          <a:bodyPr/>
          <a:lstStyle>
            <a:lvl1pPr>
              <a:defRPr/>
            </a:lvl1pPr>
          </a:lstStyle>
          <a:p>
            <a:pPr>
              <a:defRPr/>
            </a:pPr>
            <a:fld id="{5358DBC2-3458-43ED-BC02-971761C4CFE8}" type="slidenum">
              <a:rPr lang="en-US" altLang="en-US"/>
              <a:pPr>
                <a:defRPr/>
              </a:pPr>
              <a:t>‹#›</a:t>
            </a:fld>
            <a:endParaRPr lang="en-US" altLang="en-US"/>
          </a:p>
        </p:txBody>
      </p:sp>
    </p:spTree>
    <p:extLst>
      <p:ext uri="{BB962C8B-B14F-4D97-AF65-F5344CB8AC3E}">
        <p14:creationId xmlns:p14="http://schemas.microsoft.com/office/powerpoint/2010/main" val="823345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9" name="Text Placeholder 2"/>
          <p:cNvSpPr>
            <a:spLocks noGrp="1"/>
          </p:cNvSpPr>
          <p:nvPr>
            <p:ph idx="12"/>
          </p:nvPr>
        </p:nvSpPr>
        <p:spPr>
          <a:xfrm>
            <a:off x="457200" y="1600200"/>
            <a:ext cx="4807527" cy="4836694"/>
          </a:xfrm>
          <a:prstGeom prst="rect">
            <a:avLst/>
          </a:prstGeom>
        </p:spPr>
        <p:txBody>
          <a:bodyPr rtlCol="0">
            <a:normAutofit/>
          </a:bodyPr>
          <a:lstStyle/>
          <a:p>
            <a:pPr lvl="0"/>
            <a:r>
              <a:rPr lang="en-US"/>
              <a:t>Click to edit Master text styles</a:t>
            </a:r>
          </a:p>
          <a:p>
            <a:pPr lvl="1"/>
            <a:r>
              <a:rPr lang="en-US"/>
              <a:t>Second level</a:t>
            </a:r>
          </a:p>
        </p:txBody>
      </p:sp>
      <p:sp>
        <p:nvSpPr>
          <p:cNvPr id="13" name="Picture Placeholder 12"/>
          <p:cNvSpPr>
            <a:spLocks noGrp="1"/>
          </p:cNvSpPr>
          <p:nvPr>
            <p:ph type="pic" sz="quarter" idx="15"/>
          </p:nvPr>
        </p:nvSpPr>
        <p:spPr>
          <a:xfrm>
            <a:off x="5519351" y="1804737"/>
            <a:ext cx="3416831" cy="2707105"/>
          </a:xfrm>
        </p:spPr>
        <p:txBody>
          <a:bodyPr rtlCol="0">
            <a:normAutofit/>
          </a:bodyPr>
          <a:lstStyle/>
          <a:p>
            <a:pPr lvl="0"/>
            <a:r>
              <a:rPr lang="en-US" noProof="0" dirty="0"/>
              <a:t>Click icon to add picture</a:t>
            </a:r>
          </a:p>
        </p:txBody>
      </p:sp>
      <p:sp>
        <p:nvSpPr>
          <p:cNvPr id="20" name="Text Placeholder 19"/>
          <p:cNvSpPr>
            <a:spLocks noGrp="1"/>
          </p:cNvSpPr>
          <p:nvPr>
            <p:ph type="body" sz="quarter" idx="17"/>
          </p:nvPr>
        </p:nvSpPr>
        <p:spPr>
          <a:xfrm>
            <a:off x="5541818" y="4632158"/>
            <a:ext cx="3394364" cy="721895"/>
          </a:xfrm>
        </p:spPr>
        <p:txBody>
          <a:bodyPr>
            <a:normAutofit/>
          </a:bodyPr>
          <a:lstStyle>
            <a:lvl1pPr>
              <a:defRPr sz="1421" i="1"/>
            </a:lvl1pPr>
          </a:lstStyle>
          <a:p>
            <a:pPr lvl="0"/>
            <a:r>
              <a:rPr lang="en-US"/>
              <a:t>Click to edit Master text styles</a:t>
            </a:r>
          </a:p>
        </p:txBody>
      </p:sp>
      <p:sp>
        <p:nvSpPr>
          <p:cNvPr id="6" name="Slide Number Placeholder 5"/>
          <p:cNvSpPr>
            <a:spLocks noGrp="1"/>
          </p:cNvSpPr>
          <p:nvPr>
            <p:ph type="sldNum" sz="quarter" idx="18"/>
          </p:nvPr>
        </p:nvSpPr>
        <p:spPr/>
        <p:txBody>
          <a:bodyPr/>
          <a:lstStyle>
            <a:lvl1pPr>
              <a:defRPr/>
            </a:lvl1pPr>
          </a:lstStyle>
          <a:p>
            <a:pPr>
              <a:defRPr/>
            </a:pPr>
            <a:fld id="{A92220B3-DCA5-429D-8C7B-D9FCBFBA2215}" type="slidenum">
              <a:rPr lang="en-US" altLang="en-US"/>
              <a:pPr>
                <a:defRPr/>
              </a:pPr>
              <a:t>‹#›</a:t>
            </a:fld>
            <a:endParaRPr lang="en-US" altLang="en-US"/>
          </a:p>
        </p:txBody>
      </p:sp>
    </p:spTree>
    <p:extLst>
      <p:ext uri="{BB962C8B-B14F-4D97-AF65-F5344CB8AC3E}">
        <p14:creationId xmlns:p14="http://schemas.microsoft.com/office/powerpoint/2010/main" val="1938502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3"/>
          <p:cNvSpPr/>
          <p:nvPr userDrawn="1"/>
        </p:nvSpPr>
        <p:spPr>
          <a:xfrm>
            <a:off x="0" y="0"/>
            <a:ext cx="9144000" cy="1804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eaLnBrk="1" fontAlgn="auto" hangingPunct="1">
              <a:spcBef>
                <a:spcPts val="0"/>
              </a:spcBef>
              <a:spcAft>
                <a:spcPts val="0"/>
              </a:spcAft>
              <a:defRPr/>
            </a:pPr>
            <a:endParaRPr lang="en-US" sz="1421"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8727" y="320842"/>
            <a:ext cx="3176444" cy="12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1273" y="2045368"/>
            <a:ext cx="7481455" cy="1143000"/>
          </a:xfrm>
        </p:spPr>
        <p:txBody>
          <a:bodyPr/>
          <a:lstStyle>
            <a:lvl1pPr algn="ctr">
              <a:defRPr>
                <a:solidFill>
                  <a:srgbClr val="003597"/>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831273" y="3368842"/>
            <a:ext cx="7481455" cy="721895"/>
          </a:xfr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39474469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535114"/>
            <a:ext cx="4040188" cy="639762"/>
          </a:xfrm>
        </p:spPr>
        <p:txBody>
          <a:bodyPr anchor="b"/>
          <a:lstStyle>
            <a:lvl1pPr marL="0" indent="0">
              <a:buNone/>
              <a:defRPr sz="2211" b="1"/>
            </a:lvl1pPr>
            <a:lvl2pPr marL="422828" indent="0">
              <a:buNone/>
              <a:defRPr sz="1816" b="1"/>
            </a:lvl2pPr>
            <a:lvl3pPr marL="845656" indent="0">
              <a:buNone/>
              <a:defRPr sz="1658" b="1"/>
            </a:lvl3pPr>
            <a:lvl4pPr marL="1268483" indent="0">
              <a:buNone/>
              <a:defRPr sz="1500" b="1"/>
            </a:lvl4pPr>
            <a:lvl5pPr marL="1691311" indent="0">
              <a:buNone/>
              <a:defRPr sz="1500" b="1"/>
            </a:lvl5pPr>
            <a:lvl6pPr marL="2114139" indent="0">
              <a:buNone/>
              <a:defRPr sz="1500" b="1"/>
            </a:lvl6pPr>
            <a:lvl7pPr marL="2536967" indent="0">
              <a:buNone/>
              <a:defRPr sz="1500" b="1"/>
            </a:lvl7pPr>
            <a:lvl8pPr marL="2959795" indent="0">
              <a:buNone/>
              <a:defRPr sz="1500" b="1"/>
            </a:lvl8pPr>
            <a:lvl9pPr marL="3382623" indent="0">
              <a:buNone/>
              <a:defRPr sz="1500" b="1"/>
            </a:lvl9pPr>
          </a:lstStyle>
          <a:p>
            <a:pPr lvl="0"/>
            <a:r>
              <a:rPr lang="en-US" dirty="0"/>
              <a:t>Click to edit Master text styles</a:t>
            </a:r>
          </a:p>
        </p:txBody>
      </p:sp>
      <p:sp>
        <p:nvSpPr>
          <p:cNvPr id="4" name="Content Placeholder 3"/>
          <p:cNvSpPr>
            <a:spLocks noGrp="1"/>
          </p:cNvSpPr>
          <p:nvPr>
            <p:ph sz="half" idx="2"/>
          </p:nvPr>
        </p:nvSpPr>
        <p:spPr>
          <a:xfrm>
            <a:off x="457201" y="2174876"/>
            <a:ext cx="4040188" cy="3951288"/>
          </a:xfrm>
        </p:spPr>
        <p:txBody>
          <a:bodyPr/>
          <a:lstStyle>
            <a:lvl1pPr>
              <a:defRPr sz="2211"/>
            </a:lvl1pPr>
            <a:lvl2pPr>
              <a:defRPr sz="1816"/>
            </a:lvl2pPr>
            <a:lvl3pPr>
              <a:defRPr sz="165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211" b="1"/>
            </a:lvl1pPr>
            <a:lvl2pPr marL="422828" indent="0">
              <a:buNone/>
              <a:defRPr sz="1816" b="1"/>
            </a:lvl2pPr>
            <a:lvl3pPr marL="845656" indent="0">
              <a:buNone/>
              <a:defRPr sz="1658" b="1"/>
            </a:lvl3pPr>
            <a:lvl4pPr marL="1268483" indent="0">
              <a:buNone/>
              <a:defRPr sz="1500" b="1"/>
            </a:lvl4pPr>
            <a:lvl5pPr marL="1691311" indent="0">
              <a:buNone/>
              <a:defRPr sz="1500" b="1"/>
            </a:lvl5pPr>
            <a:lvl6pPr marL="2114139" indent="0">
              <a:buNone/>
              <a:defRPr sz="1500" b="1"/>
            </a:lvl6pPr>
            <a:lvl7pPr marL="2536967" indent="0">
              <a:buNone/>
              <a:defRPr sz="1500" b="1"/>
            </a:lvl7pPr>
            <a:lvl8pPr marL="2959795" indent="0">
              <a:buNone/>
              <a:defRPr sz="1500" b="1"/>
            </a:lvl8pPr>
            <a:lvl9pPr marL="3382623" indent="0">
              <a:buNone/>
              <a:defRPr sz="1500" b="1"/>
            </a:lvl9pPr>
          </a:lstStyle>
          <a:p>
            <a:pPr lvl="0"/>
            <a:r>
              <a:rPr lang="en-US" dirty="0"/>
              <a:t>Click to edit Master text styles</a:t>
            </a:r>
          </a:p>
        </p:txBody>
      </p:sp>
      <p:sp>
        <p:nvSpPr>
          <p:cNvPr id="6" name="Content Placeholder 5"/>
          <p:cNvSpPr>
            <a:spLocks noGrp="1"/>
          </p:cNvSpPr>
          <p:nvPr>
            <p:ph sz="quarter" idx="4"/>
          </p:nvPr>
        </p:nvSpPr>
        <p:spPr>
          <a:xfrm>
            <a:off x="4645026" y="2174876"/>
            <a:ext cx="4041775" cy="3951288"/>
          </a:xfrm>
        </p:spPr>
        <p:txBody>
          <a:bodyPr/>
          <a:lstStyle>
            <a:lvl1pPr>
              <a:defRPr sz="2211"/>
            </a:lvl1pPr>
            <a:lvl2pPr>
              <a:defRPr sz="1816"/>
            </a:lvl2pPr>
            <a:lvl3pPr>
              <a:defRPr sz="1658"/>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71521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1804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eaLnBrk="1" fontAlgn="auto" hangingPunct="1">
              <a:spcBef>
                <a:spcPts val="0"/>
              </a:spcBef>
              <a:spcAft>
                <a:spcPts val="0"/>
              </a:spcAft>
              <a:defRPr/>
            </a:pPr>
            <a:endParaRPr lang="en-US" sz="1421" dirty="0"/>
          </a:p>
        </p:txBody>
      </p:sp>
      <p:pic>
        <p:nvPicPr>
          <p:cNvPr id="6"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78727" y="320842"/>
            <a:ext cx="3176444" cy="1223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4"/>
          <p:cNvSpPr>
            <a:spLocks noGrp="1"/>
          </p:cNvSpPr>
          <p:nvPr>
            <p:ph type="title"/>
          </p:nvPr>
        </p:nvSpPr>
        <p:spPr>
          <a:xfrm>
            <a:off x="831273" y="2045368"/>
            <a:ext cx="7481455" cy="1143000"/>
          </a:xfrm>
          <a:prstGeom prst="rect">
            <a:avLst/>
          </a:prstGeom>
        </p:spPr>
        <p:txBody>
          <a:bodyPr/>
          <a:lstStyle>
            <a:lvl1pPr algn="ctr">
              <a:defRPr>
                <a:solidFill>
                  <a:srgbClr val="003597"/>
                </a:solidFill>
              </a:defRPr>
            </a:lvl1pPr>
          </a:lstStyle>
          <a:p>
            <a:r>
              <a:rPr lang="en-US"/>
              <a:t>Click to edit Master title style</a:t>
            </a:r>
            <a:endParaRPr lang="en-US" dirty="0"/>
          </a:p>
        </p:txBody>
      </p:sp>
      <p:sp>
        <p:nvSpPr>
          <p:cNvPr id="8" name="Text Placeholder 7"/>
          <p:cNvSpPr>
            <a:spLocks noGrp="1"/>
          </p:cNvSpPr>
          <p:nvPr>
            <p:ph type="body" sz="quarter" idx="10"/>
          </p:nvPr>
        </p:nvSpPr>
        <p:spPr>
          <a:xfrm>
            <a:off x="831273" y="3368842"/>
            <a:ext cx="7481455" cy="721895"/>
          </a:xfrm>
          <a:prstGeom prst="rect">
            <a:avLst/>
          </a:prstGeom>
        </p:spPr>
        <p:txBody>
          <a:bodyPr/>
          <a:lstStyle>
            <a:lvl1pPr algn="ctr">
              <a:defRPr/>
            </a:lvl1pPr>
          </a:lstStyle>
          <a:p>
            <a:pPr lvl="0"/>
            <a:r>
              <a:rPr lang="en-US"/>
              <a:t>Click to edit Master text styles</a:t>
            </a:r>
          </a:p>
        </p:txBody>
      </p:sp>
    </p:spTree>
    <p:extLst>
      <p:ext uri="{BB962C8B-B14F-4D97-AF65-F5344CB8AC3E}">
        <p14:creationId xmlns:p14="http://schemas.microsoft.com/office/powerpoint/2010/main" val="391552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77091" y="274471"/>
            <a:ext cx="6303818"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9" name="Text Placeholder 2"/>
          <p:cNvSpPr>
            <a:spLocks noGrp="1"/>
          </p:cNvSpPr>
          <p:nvPr>
            <p:ph idx="12"/>
          </p:nvPr>
        </p:nvSpPr>
        <p:spPr>
          <a:xfrm>
            <a:off x="457200" y="1600200"/>
            <a:ext cx="4807527" cy="4836694"/>
          </a:xfrm>
          <a:prstGeom prst="rect">
            <a:avLst/>
          </a:prstGeom>
        </p:spPr>
        <p:txBody>
          <a:bodyPr rtlCol="0">
            <a:normAutofit/>
          </a:bodyPr>
          <a:lstStyle/>
          <a:p>
            <a:pPr lvl="0"/>
            <a:r>
              <a:rPr lang="en-US"/>
              <a:t>Click to edit Master text styles</a:t>
            </a:r>
          </a:p>
          <a:p>
            <a:pPr lvl="1"/>
            <a:r>
              <a:rPr lang="en-US"/>
              <a:t>Second level</a:t>
            </a:r>
          </a:p>
        </p:txBody>
      </p:sp>
      <p:sp>
        <p:nvSpPr>
          <p:cNvPr id="13" name="Picture Placeholder 12"/>
          <p:cNvSpPr>
            <a:spLocks noGrp="1"/>
          </p:cNvSpPr>
          <p:nvPr>
            <p:ph type="pic" sz="quarter" idx="15"/>
          </p:nvPr>
        </p:nvSpPr>
        <p:spPr>
          <a:xfrm>
            <a:off x="5519351" y="1804737"/>
            <a:ext cx="3416831" cy="2707105"/>
          </a:xfrm>
          <a:prstGeom prst="rect">
            <a:avLst/>
          </a:prstGeom>
        </p:spPr>
        <p:txBody>
          <a:bodyPr rtlCol="0">
            <a:normAutofit/>
          </a:bodyPr>
          <a:lstStyle/>
          <a:p>
            <a:pPr lvl="0"/>
            <a:r>
              <a:rPr lang="en-US" noProof="0" dirty="0"/>
              <a:t>Click icon to add picture</a:t>
            </a:r>
          </a:p>
        </p:txBody>
      </p:sp>
      <p:sp>
        <p:nvSpPr>
          <p:cNvPr id="20" name="Text Placeholder 19"/>
          <p:cNvSpPr>
            <a:spLocks noGrp="1"/>
          </p:cNvSpPr>
          <p:nvPr>
            <p:ph type="body" sz="quarter" idx="17"/>
          </p:nvPr>
        </p:nvSpPr>
        <p:spPr>
          <a:xfrm>
            <a:off x="5541818" y="4632158"/>
            <a:ext cx="3394364" cy="721895"/>
          </a:xfrm>
          <a:prstGeom prst="rect">
            <a:avLst/>
          </a:prstGeom>
        </p:spPr>
        <p:txBody>
          <a:bodyPr>
            <a:normAutofit/>
          </a:bodyPr>
          <a:lstStyle>
            <a:lvl1pPr>
              <a:defRPr sz="1421" i="1"/>
            </a:lvl1pPr>
          </a:lstStyle>
          <a:p>
            <a:pPr lvl="0"/>
            <a:r>
              <a:rPr lang="en-US"/>
              <a:t>Click to edit Master text styles</a:t>
            </a:r>
          </a:p>
        </p:txBody>
      </p:sp>
      <p:sp>
        <p:nvSpPr>
          <p:cNvPr id="6" name="Slide Number Placeholder 5"/>
          <p:cNvSpPr>
            <a:spLocks noGrp="1"/>
          </p:cNvSpPr>
          <p:nvPr>
            <p:ph type="sldNum" sz="quarter" idx="18"/>
          </p:nvPr>
        </p:nvSpPr>
        <p:spPr/>
        <p:txBody>
          <a:bodyPr/>
          <a:lstStyle>
            <a:lvl1pPr>
              <a:defRPr/>
            </a:lvl1pPr>
          </a:lstStyle>
          <a:p>
            <a:pPr>
              <a:defRPr/>
            </a:pPr>
            <a:fld id="{A92220B3-DCA5-429D-8C7B-D9FCBFBA2215}" type="slidenum">
              <a:rPr lang="en-US" altLang="en-US"/>
              <a:pPr>
                <a:defRPr/>
              </a:pPr>
              <a:t>‹#›</a:t>
            </a:fld>
            <a:endParaRPr lang="en-US" altLang="en-US"/>
          </a:p>
        </p:txBody>
      </p:sp>
    </p:spTree>
    <p:extLst>
      <p:ext uri="{BB962C8B-B14F-4D97-AF65-F5344CB8AC3E}">
        <p14:creationId xmlns:p14="http://schemas.microsoft.com/office/powerpoint/2010/main" val="2690713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text only">
    <p:spTree>
      <p:nvGrpSpPr>
        <p:cNvPr id="1" name=""/>
        <p:cNvGrpSpPr/>
        <p:nvPr/>
      </p:nvGrpSpPr>
      <p:grpSpPr>
        <a:xfrm>
          <a:off x="0" y="0"/>
          <a:ext cx="0" cy="0"/>
          <a:chOff x="0" y="0"/>
          <a:chExt cx="0" cy="0"/>
        </a:xfrm>
      </p:grpSpPr>
      <p:sp>
        <p:nvSpPr>
          <p:cNvPr id="2" name="Title 1"/>
          <p:cNvSpPr>
            <a:spLocks noGrp="1"/>
          </p:cNvSpPr>
          <p:nvPr>
            <p:ph type="title"/>
          </p:nvPr>
        </p:nvSpPr>
        <p:spPr>
          <a:xfrm>
            <a:off x="277091" y="274638"/>
            <a:ext cx="6373091" cy="1143000"/>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5" name="Text Placeholder 2"/>
          <p:cNvSpPr>
            <a:spLocks noGrp="1"/>
          </p:cNvSpPr>
          <p:nvPr>
            <p:ph idx="12"/>
          </p:nvPr>
        </p:nvSpPr>
        <p:spPr>
          <a:xfrm>
            <a:off x="457200" y="1600201"/>
            <a:ext cx="8271164" cy="4716379"/>
          </a:xfrm>
          <a:prstGeom prst="rect">
            <a:avLst/>
          </a:prstGeom>
        </p:spPr>
        <p:txBody>
          <a:bodyPr rtlCol="0">
            <a:normAutofit/>
          </a:bodyPr>
          <a:lstStyle/>
          <a:p>
            <a:pPr lvl="0"/>
            <a:r>
              <a:rPr lang="en-US"/>
              <a:t>Click to edit Master text styles</a:t>
            </a:r>
          </a:p>
          <a:p>
            <a:pPr lvl="1"/>
            <a:r>
              <a:rPr lang="en-US"/>
              <a:t>Second level</a:t>
            </a:r>
          </a:p>
        </p:txBody>
      </p:sp>
      <p:sp>
        <p:nvSpPr>
          <p:cNvPr id="4" name="Slide Number Placeholder 5"/>
          <p:cNvSpPr>
            <a:spLocks noGrp="1"/>
          </p:cNvSpPr>
          <p:nvPr>
            <p:ph type="sldNum" sz="quarter" idx="13"/>
          </p:nvPr>
        </p:nvSpPr>
        <p:spPr/>
        <p:txBody>
          <a:bodyPr/>
          <a:lstStyle>
            <a:lvl1pPr>
              <a:defRPr/>
            </a:lvl1pPr>
          </a:lstStyle>
          <a:p>
            <a:pPr>
              <a:defRPr/>
            </a:pPr>
            <a:fld id="{5358DBC2-3458-43ED-BC02-971761C4CFE8}" type="slidenum">
              <a:rPr lang="en-US" altLang="en-US"/>
              <a:pPr>
                <a:defRPr/>
              </a:pPr>
              <a:t>‹#›</a:t>
            </a:fld>
            <a:endParaRPr lang="en-US" altLang="en-US"/>
          </a:p>
        </p:txBody>
      </p:sp>
    </p:spTree>
    <p:extLst>
      <p:ext uri="{BB962C8B-B14F-4D97-AF65-F5344CB8AC3E}">
        <p14:creationId xmlns:p14="http://schemas.microsoft.com/office/powerpoint/2010/main" val="31552942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4" name="Picture 10"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ac.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47603" y="5869155"/>
            <a:ext cx="881784"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cncs-(1)LG.png"/>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90864" y="169195"/>
            <a:ext cx="1538432" cy="683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249364"/>
            <a:ext cx="8077200" cy="939800"/>
          </a:xfrm>
        </p:spPr>
        <p:txBody>
          <a:bodyPr/>
          <a:lstStyle>
            <a:lvl1pPr>
              <a:defRPr sz="3126">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12964"/>
            <a:ext cx="8077200" cy="520700"/>
          </a:xfrm>
        </p:spPr>
        <p:txBody>
          <a:bodyPr/>
          <a:lstStyle>
            <a:lvl1pPr marL="0" indent="0" algn="l">
              <a:buNone/>
              <a:defRPr sz="1737">
                <a:solidFill>
                  <a:schemeClr val="accent1"/>
                </a:solidFill>
              </a:defRPr>
            </a:lvl1pPr>
            <a:lvl2pPr marL="397055" indent="0" algn="ctr">
              <a:buNone/>
              <a:defRPr>
                <a:solidFill>
                  <a:schemeClr val="tx1">
                    <a:tint val="75000"/>
                  </a:schemeClr>
                </a:solidFill>
              </a:defRPr>
            </a:lvl2pPr>
            <a:lvl3pPr marL="794111" indent="0" algn="ctr">
              <a:buNone/>
              <a:defRPr>
                <a:solidFill>
                  <a:schemeClr val="tx1">
                    <a:tint val="75000"/>
                  </a:schemeClr>
                </a:solidFill>
              </a:defRPr>
            </a:lvl3pPr>
            <a:lvl4pPr marL="1191166" indent="0" algn="ctr">
              <a:buNone/>
              <a:defRPr>
                <a:solidFill>
                  <a:schemeClr val="tx1">
                    <a:tint val="75000"/>
                  </a:schemeClr>
                </a:solidFill>
              </a:defRPr>
            </a:lvl4pPr>
            <a:lvl5pPr marL="1588221" indent="0" algn="ctr">
              <a:buNone/>
              <a:defRPr>
                <a:solidFill>
                  <a:schemeClr val="tx1">
                    <a:tint val="75000"/>
                  </a:schemeClr>
                </a:solidFill>
              </a:defRPr>
            </a:lvl5pPr>
            <a:lvl6pPr marL="1985277" indent="0" algn="ctr">
              <a:buNone/>
              <a:defRPr>
                <a:solidFill>
                  <a:schemeClr val="tx1">
                    <a:tint val="75000"/>
                  </a:schemeClr>
                </a:solidFill>
              </a:defRPr>
            </a:lvl6pPr>
            <a:lvl7pPr marL="2382332" indent="0" algn="ctr">
              <a:buNone/>
              <a:defRPr>
                <a:solidFill>
                  <a:schemeClr val="tx1">
                    <a:tint val="75000"/>
                  </a:schemeClr>
                </a:solidFill>
              </a:defRPr>
            </a:lvl7pPr>
            <a:lvl8pPr marL="2779387" indent="0" algn="ctr">
              <a:buNone/>
              <a:defRPr>
                <a:solidFill>
                  <a:schemeClr val="tx1">
                    <a:tint val="75000"/>
                  </a:schemeClr>
                </a:solidFill>
              </a:defRPr>
            </a:lvl8pPr>
            <a:lvl9pPr marL="3176443"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3132065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2852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6177074" cy="1755775"/>
          </a:xfrm>
        </p:spPr>
        <p:txBody>
          <a:bodyPr/>
          <a:lstStyle>
            <a:lvl1pPr>
              <a:defRPr sz="2779">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1"/>
            <a:ext cx="6177074" cy="1026495"/>
          </a:xfrm>
        </p:spPr>
        <p:txBody>
          <a:bodyPr/>
          <a:lstStyle>
            <a:lvl1pPr marL="0" indent="0" algn="l">
              <a:buNone/>
              <a:defRPr sz="1737">
                <a:solidFill>
                  <a:schemeClr val="tx1">
                    <a:tint val="75000"/>
                  </a:schemeClr>
                </a:solidFill>
              </a:defRPr>
            </a:lvl1pPr>
            <a:lvl2pPr marL="397055" indent="0" algn="ctr">
              <a:buNone/>
              <a:defRPr>
                <a:solidFill>
                  <a:schemeClr val="tx1">
                    <a:tint val="75000"/>
                  </a:schemeClr>
                </a:solidFill>
              </a:defRPr>
            </a:lvl2pPr>
            <a:lvl3pPr marL="794111" indent="0" algn="ctr">
              <a:buNone/>
              <a:defRPr>
                <a:solidFill>
                  <a:schemeClr val="tx1">
                    <a:tint val="75000"/>
                  </a:schemeClr>
                </a:solidFill>
              </a:defRPr>
            </a:lvl3pPr>
            <a:lvl4pPr marL="1191166" indent="0" algn="ctr">
              <a:buNone/>
              <a:defRPr>
                <a:solidFill>
                  <a:schemeClr val="tx1">
                    <a:tint val="75000"/>
                  </a:schemeClr>
                </a:solidFill>
              </a:defRPr>
            </a:lvl4pPr>
            <a:lvl5pPr marL="1588221" indent="0" algn="ctr">
              <a:buNone/>
              <a:defRPr>
                <a:solidFill>
                  <a:schemeClr val="tx1">
                    <a:tint val="75000"/>
                  </a:schemeClr>
                </a:solidFill>
              </a:defRPr>
            </a:lvl5pPr>
            <a:lvl6pPr marL="1985277" indent="0" algn="ctr">
              <a:buNone/>
              <a:defRPr>
                <a:solidFill>
                  <a:schemeClr val="tx1">
                    <a:tint val="75000"/>
                  </a:schemeClr>
                </a:solidFill>
              </a:defRPr>
            </a:lvl6pPr>
            <a:lvl7pPr marL="2382332" indent="0" algn="ctr">
              <a:buNone/>
              <a:defRPr>
                <a:solidFill>
                  <a:schemeClr val="tx1">
                    <a:tint val="75000"/>
                  </a:schemeClr>
                </a:solidFill>
              </a:defRPr>
            </a:lvl7pPr>
            <a:lvl8pPr marL="2779387" indent="0" algn="ctr">
              <a:buNone/>
              <a:defRPr>
                <a:solidFill>
                  <a:schemeClr val="tx1">
                    <a:tint val="75000"/>
                  </a:schemeClr>
                </a:solidFill>
              </a:defRPr>
            </a:lvl8pPr>
            <a:lvl9pPr marL="3176443"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5973309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5"/>
            <a:ext cx="4038600" cy="4864100"/>
          </a:xfrm>
        </p:spPr>
        <p:txBody>
          <a:bodyPr/>
          <a:lstStyle>
            <a:lvl1pPr>
              <a:defRPr sz="2084"/>
            </a:lvl1pPr>
            <a:lvl2pPr>
              <a:defRPr sz="1737"/>
            </a:lvl2pPr>
            <a:lvl3pPr>
              <a:defRPr sz="1563"/>
            </a:lvl3pPr>
            <a:lvl4pPr>
              <a:defRPr sz="1390"/>
            </a:lvl4pPr>
            <a:lvl5pPr>
              <a:defRPr sz="1390"/>
            </a:lvl5pPr>
            <a:lvl6pPr>
              <a:defRPr sz="1563"/>
            </a:lvl6pPr>
            <a:lvl7pPr>
              <a:defRPr sz="1563"/>
            </a:lvl7pPr>
            <a:lvl8pPr>
              <a:defRPr sz="1563"/>
            </a:lvl8pPr>
            <a:lvl9pPr>
              <a:defRPr sz="156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5"/>
            <a:ext cx="4038600" cy="4864100"/>
          </a:xfrm>
        </p:spPr>
        <p:txBody>
          <a:bodyPr/>
          <a:lstStyle>
            <a:lvl1pPr>
              <a:defRPr sz="2084"/>
            </a:lvl1pPr>
            <a:lvl2pPr>
              <a:defRPr sz="1737"/>
            </a:lvl2pPr>
            <a:lvl3pPr>
              <a:defRPr sz="1563"/>
            </a:lvl3pPr>
            <a:lvl4pPr>
              <a:defRPr sz="1390"/>
            </a:lvl4pPr>
            <a:lvl5pPr>
              <a:defRPr sz="1390"/>
            </a:lvl5pPr>
            <a:lvl6pPr>
              <a:defRPr sz="1563"/>
            </a:lvl6pPr>
            <a:lvl7pPr>
              <a:defRPr sz="1563"/>
            </a:lvl7pPr>
            <a:lvl8pPr>
              <a:defRPr sz="1563"/>
            </a:lvl8pPr>
            <a:lvl9pPr>
              <a:defRPr sz="156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13597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1" y="1262063"/>
            <a:ext cx="4040188" cy="639762"/>
          </a:xfrm>
        </p:spPr>
        <p:txBody>
          <a:bodyPr anchor="ctr"/>
          <a:lstStyle>
            <a:lvl1pPr marL="0" indent="0">
              <a:buNone/>
              <a:defRPr sz="1737" b="1">
                <a:solidFill>
                  <a:schemeClr val="tx1">
                    <a:lumMod val="50000"/>
                    <a:lumOff val="50000"/>
                  </a:schemeClr>
                </a:solidFill>
              </a:defRPr>
            </a:lvl1pPr>
            <a:lvl2pPr marL="397055" indent="0">
              <a:buNone/>
              <a:defRPr sz="1737" b="1"/>
            </a:lvl2pPr>
            <a:lvl3pPr marL="794111" indent="0">
              <a:buNone/>
              <a:defRPr sz="1563" b="1"/>
            </a:lvl3pPr>
            <a:lvl4pPr marL="1191166" indent="0">
              <a:buNone/>
              <a:defRPr sz="1390" b="1"/>
            </a:lvl4pPr>
            <a:lvl5pPr marL="1588221" indent="0">
              <a:buNone/>
              <a:defRPr sz="1390" b="1"/>
            </a:lvl5pPr>
            <a:lvl6pPr marL="1985277" indent="0">
              <a:buNone/>
              <a:defRPr sz="1390" b="1"/>
            </a:lvl6pPr>
            <a:lvl7pPr marL="2382332" indent="0">
              <a:buNone/>
              <a:defRPr sz="1390" b="1"/>
            </a:lvl7pPr>
            <a:lvl8pPr marL="2779387" indent="0">
              <a:buNone/>
              <a:defRPr sz="1390" b="1"/>
            </a:lvl8pPr>
            <a:lvl9pPr marL="3176443" indent="0">
              <a:buNone/>
              <a:defRPr sz="1390" b="1"/>
            </a:lvl9pPr>
          </a:lstStyle>
          <a:p>
            <a:pPr lvl="0"/>
            <a:r>
              <a:rPr lang="en-US" dirty="0"/>
              <a:t>Click to edit Master text styles</a:t>
            </a:r>
          </a:p>
        </p:txBody>
      </p:sp>
      <p:sp>
        <p:nvSpPr>
          <p:cNvPr id="4" name="Content Placeholder 3"/>
          <p:cNvSpPr>
            <a:spLocks noGrp="1"/>
          </p:cNvSpPr>
          <p:nvPr>
            <p:ph sz="half" idx="2"/>
          </p:nvPr>
        </p:nvSpPr>
        <p:spPr>
          <a:xfrm>
            <a:off x="457201" y="1901825"/>
            <a:ext cx="4040188" cy="3943840"/>
          </a:xfrm>
        </p:spPr>
        <p:txBody>
          <a:bodyPr/>
          <a:lstStyle>
            <a:lvl1pPr>
              <a:defRPr sz="2084"/>
            </a:lvl1pPr>
            <a:lvl2pPr>
              <a:defRPr sz="1737"/>
            </a:lvl2pPr>
            <a:lvl3pPr>
              <a:defRPr sz="1563"/>
            </a:lvl3pPr>
            <a:lvl4pPr>
              <a:defRPr sz="1390"/>
            </a:lvl4pPr>
            <a:lvl5pPr>
              <a:defRPr sz="1390"/>
            </a:lvl5pPr>
            <a:lvl6pPr>
              <a:defRPr sz="1390"/>
            </a:lvl6pPr>
            <a:lvl7pPr>
              <a:defRPr sz="1390"/>
            </a:lvl7pPr>
            <a:lvl8pPr>
              <a:defRPr sz="1390"/>
            </a:lvl8pPr>
            <a:lvl9pPr>
              <a:defRPr sz="139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62063"/>
            <a:ext cx="4041775" cy="639762"/>
          </a:xfrm>
        </p:spPr>
        <p:txBody>
          <a:bodyPr anchor="ctr"/>
          <a:lstStyle>
            <a:lvl1pPr marL="0" indent="0">
              <a:buNone/>
              <a:defRPr sz="1737" b="1">
                <a:solidFill>
                  <a:schemeClr val="tx1">
                    <a:lumMod val="50000"/>
                    <a:lumOff val="50000"/>
                  </a:schemeClr>
                </a:solidFill>
              </a:defRPr>
            </a:lvl1pPr>
            <a:lvl2pPr marL="397055" indent="0">
              <a:buNone/>
              <a:defRPr sz="1737" b="1"/>
            </a:lvl2pPr>
            <a:lvl3pPr marL="794111" indent="0">
              <a:buNone/>
              <a:defRPr sz="1563" b="1"/>
            </a:lvl3pPr>
            <a:lvl4pPr marL="1191166" indent="0">
              <a:buNone/>
              <a:defRPr sz="1390" b="1"/>
            </a:lvl4pPr>
            <a:lvl5pPr marL="1588221" indent="0">
              <a:buNone/>
              <a:defRPr sz="1390" b="1"/>
            </a:lvl5pPr>
            <a:lvl6pPr marL="1985277" indent="0">
              <a:buNone/>
              <a:defRPr sz="1390" b="1"/>
            </a:lvl6pPr>
            <a:lvl7pPr marL="2382332" indent="0">
              <a:buNone/>
              <a:defRPr sz="1390" b="1"/>
            </a:lvl7pPr>
            <a:lvl8pPr marL="2779387" indent="0">
              <a:buNone/>
              <a:defRPr sz="1390" b="1"/>
            </a:lvl8pPr>
            <a:lvl9pPr marL="3176443" indent="0">
              <a:buNone/>
              <a:defRPr sz="1390" b="1"/>
            </a:lvl9pPr>
          </a:lstStyle>
          <a:p>
            <a:pPr lvl="0"/>
            <a:r>
              <a:rPr lang="en-US"/>
              <a:t>Click to edit Master text styles</a:t>
            </a:r>
          </a:p>
        </p:txBody>
      </p:sp>
      <p:sp>
        <p:nvSpPr>
          <p:cNvPr id="6" name="Content Placeholder 5"/>
          <p:cNvSpPr>
            <a:spLocks noGrp="1"/>
          </p:cNvSpPr>
          <p:nvPr>
            <p:ph sz="quarter" idx="4"/>
          </p:nvPr>
        </p:nvSpPr>
        <p:spPr>
          <a:xfrm>
            <a:off x="4645026" y="1901825"/>
            <a:ext cx="4041775" cy="3943840"/>
          </a:xfrm>
        </p:spPr>
        <p:txBody>
          <a:bodyPr/>
          <a:lstStyle>
            <a:lvl1pPr>
              <a:defRPr sz="2084"/>
            </a:lvl1pPr>
            <a:lvl2pPr>
              <a:defRPr sz="1737"/>
            </a:lvl2pPr>
            <a:lvl3pPr>
              <a:defRPr sz="1563"/>
            </a:lvl3pPr>
            <a:lvl4pPr>
              <a:defRPr sz="1390"/>
            </a:lvl4pPr>
            <a:lvl5pPr>
              <a:defRPr sz="1390"/>
            </a:lvl5pPr>
            <a:lvl6pPr>
              <a:defRPr sz="1390"/>
            </a:lvl6pPr>
            <a:lvl7pPr>
              <a:defRPr sz="1390"/>
            </a:lvl7pPr>
            <a:lvl8pPr>
              <a:defRPr sz="1390"/>
            </a:lvl8pPr>
            <a:lvl9pPr>
              <a:defRPr sz="139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349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521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8131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1_Title Only">
    <p:spTree>
      <p:nvGrpSpPr>
        <p:cNvPr id="1" name=""/>
        <p:cNvGrpSpPr/>
        <p:nvPr/>
      </p:nvGrpSpPr>
      <p:grpSpPr>
        <a:xfrm>
          <a:off x="0" y="0"/>
          <a:ext cx="0" cy="0"/>
          <a:chOff x="0" y="0"/>
          <a:chExt cx="0" cy="0"/>
        </a:xfrm>
      </p:grpSpPr>
      <p:pic>
        <p:nvPicPr>
          <p:cNvPr id="3" name="Picture 10"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1214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pic>
        <p:nvPicPr>
          <p:cNvPr id="2" name="Picture 10" descr="CNCSTemplate_B-rev-2.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3954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1D8BD707-D9CF-40AE-B4C6-C98DA3205C09}" type="datetimeFigureOut">
              <a:rPr lang="en-US" smtClean="0"/>
              <a:pPr/>
              <a:t>11/9/2023</a:t>
            </a:fld>
            <a:endParaRPr lang="en-US" dirty="0"/>
          </a:p>
        </p:txBody>
      </p:sp>
      <p:sp>
        <p:nvSpPr>
          <p:cNvPr id="9" name="Slide Number Placeholder 8"/>
          <p:cNvSpPr>
            <a:spLocks noGrp="1"/>
          </p:cNvSpPr>
          <p:nvPr>
            <p:ph type="sldNum" sz="quarter" idx="11"/>
          </p:nvPr>
        </p:nvSpPr>
        <p:spPr/>
        <p:txBody>
          <a:bodyPr/>
          <a:lstStyle/>
          <a:p>
            <a:fld id="{B6F15528-21DE-4FAA-801E-634DDDAF4B2B}"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4.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2.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6.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image" Target="../media/image5.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image" Target="../media/image4.jpeg"/><Relationship Id="rId5" Type="http://schemas.openxmlformats.org/officeDocument/2006/relationships/slideLayout" Target="../slideLayouts/slideLayout29.xml"/><Relationship Id="rId10" Type="http://schemas.openxmlformats.org/officeDocument/2006/relationships/theme" Target="../theme/theme3.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6F15528-21DE-4FAA-801E-634DDDAF4B2B}" type="slidenum">
              <a:rPr lang="en-US" smtClean="0"/>
              <a:pPr/>
              <a:t>‹#›</a:t>
            </a:fld>
            <a:endParaRPr lang="en-US" dirty="0"/>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1D8BD707-D9CF-40AE-B4C6-C98DA3205C09}" type="datetimeFigureOut">
              <a:rPr lang="en-US" smtClean="0"/>
              <a:pPr/>
              <a:t>11/9/2023</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94" r:id="rId12"/>
    <p:sldLayoutId id="2147483705" r:id="rId13"/>
    <p:sldLayoutId id="2147483706" r:id="rId14"/>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489" y="6356684"/>
            <a:ext cx="2133023" cy="364708"/>
          </a:xfrm>
          <a:prstGeom prst="rect">
            <a:avLst/>
          </a:prstGeom>
        </p:spPr>
        <p:txBody>
          <a:bodyPr vert="horz" lIns="91440" tIns="45720" rIns="91440" bIns="45720" rtlCol="0" anchor="ctr"/>
          <a:lstStyle>
            <a:lvl1pPr algn="l">
              <a:defRPr sz="1042">
                <a:solidFill>
                  <a:schemeClr val="tx1">
                    <a:tint val="75000"/>
                  </a:schemeClr>
                </a:solidFill>
              </a:defRPr>
            </a:lvl1pPr>
          </a:lstStyle>
          <a:p>
            <a:pPr>
              <a:defRPr/>
            </a:pPr>
            <a:fld id="{AEE67B52-D07E-4EB6-BDD5-881D64CC074B}" type="datetimeFigureOut">
              <a:rPr lang="en-US"/>
              <a:pPr>
                <a:defRPr/>
              </a:pPr>
              <a:t>11/9/2023</a:t>
            </a:fld>
            <a:endParaRPr lang="en-US"/>
          </a:p>
        </p:txBody>
      </p:sp>
      <p:sp>
        <p:nvSpPr>
          <p:cNvPr id="5" name="Footer Placeholder 4"/>
          <p:cNvSpPr>
            <a:spLocks noGrp="1"/>
          </p:cNvSpPr>
          <p:nvPr>
            <p:ph type="ftr" sz="quarter" idx="3"/>
          </p:nvPr>
        </p:nvSpPr>
        <p:spPr>
          <a:xfrm>
            <a:off x="3124489" y="6356684"/>
            <a:ext cx="2895023" cy="364708"/>
          </a:xfrm>
          <a:prstGeom prst="rect">
            <a:avLst/>
          </a:prstGeom>
        </p:spPr>
        <p:txBody>
          <a:bodyPr vert="horz" lIns="91440" tIns="45720" rIns="91440" bIns="45720" rtlCol="0" anchor="ctr"/>
          <a:lstStyle>
            <a:lvl1pPr algn="ctr">
              <a:defRPr sz="1042">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489" y="6356684"/>
            <a:ext cx="2133023" cy="364708"/>
          </a:xfrm>
          <a:prstGeom prst="rect">
            <a:avLst/>
          </a:prstGeom>
        </p:spPr>
        <p:txBody>
          <a:bodyPr vert="horz" lIns="91440" tIns="45720" rIns="91440" bIns="45720" rtlCol="0" anchor="ctr"/>
          <a:lstStyle>
            <a:lvl1pPr algn="r">
              <a:defRPr sz="1042">
                <a:solidFill>
                  <a:schemeClr val="tx1">
                    <a:tint val="75000"/>
                  </a:schemeClr>
                </a:solidFill>
              </a:defRPr>
            </a:lvl1pPr>
          </a:lstStyle>
          <a:p>
            <a:pPr>
              <a:defRPr/>
            </a:pPr>
            <a:fld id="{F5742BC5-A113-41B1-965A-95EBC965B23F}" type="slidenum">
              <a:rPr lang="en-US"/>
              <a:pPr>
                <a:defRPr/>
              </a:pPr>
              <a:t>‹#›</a:t>
            </a:fld>
            <a:endParaRPr lang="en-US"/>
          </a:p>
        </p:txBody>
      </p:sp>
      <p:pic>
        <p:nvPicPr>
          <p:cNvPr id="2053" name="Picture 6" descr="CNCSTemplate_B-rev-2.jp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3151940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707" r:id="rId4"/>
    <p:sldLayoutId id="2147483708" r:id="rId5"/>
    <p:sldLayoutId id="2147483709" r:id="rId6"/>
    <p:sldLayoutId id="2147483710" r:id="rId7"/>
    <p:sldLayoutId id="2147483673" r:id="rId8"/>
    <p:sldLayoutId id="2147483674" r:id="rId9"/>
    <p:sldLayoutId id="2147483675" r:id="rId10"/>
  </p:sldLayoutIdLst>
  <p:txStyles>
    <p:titleStyle>
      <a:lvl1pPr algn="ctr" defTabSz="793359" rtl="0" eaLnBrk="0" fontAlgn="base" hangingPunct="0">
        <a:spcBef>
          <a:spcPct val="0"/>
        </a:spcBef>
        <a:spcAft>
          <a:spcPct val="0"/>
        </a:spcAft>
        <a:defRPr sz="3790" kern="1200">
          <a:solidFill>
            <a:schemeClr val="tx1"/>
          </a:solidFill>
          <a:latin typeface="+mj-lt"/>
          <a:ea typeface="+mj-ea"/>
          <a:cs typeface="+mj-cs"/>
        </a:defRPr>
      </a:lvl1pPr>
      <a:lvl2pPr algn="ctr" defTabSz="793359" rtl="0" eaLnBrk="0" fontAlgn="base" hangingPunct="0">
        <a:spcBef>
          <a:spcPct val="0"/>
        </a:spcBef>
        <a:spcAft>
          <a:spcPct val="0"/>
        </a:spcAft>
        <a:defRPr sz="3790">
          <a:solidFill>
            <a:schemeClr val="tx1"/>
          </a:solidFill>
          <a:latin typeface="Arial" panose="020B0604020202020204" pitchFamily="34" charset="0"/>
        </a:defRPr>
      </a:lvl2pPr>
      <a:lvl3pPr algn="ctr" defTabSz="793359" rtl="0" eaLnBrk="0" fontAlgn="base" hangingPunct="0">
        <a:spcBef>
          <a:spcPct val="0"/>
        </a:spcBef>
        <a:spcAft>
          <a:spcPct val="0"/>
        </a:spcAft>
        <a:defRPr sz="3790">
          <a:solidFill>
            <a:schemeClr val="tx1"/>
          </a:solidFill>
          <a:latin typeface="Arial" panose="020B0604020202020204" pitchFamily="34" charset="0"/>
        </a:defRPr>
      </a:lvl3pPr>
      <a:lvl4pPr algn="ctr" defTabSz="793359" rtl="0" eaLnBrk="0" fontAlgn="base" hangingPunct="0">
        <a:spcBef>
          <a:spcPct val="0"/>
        </a:spcBef>
        <a:spcAft>
          <a:spcPct val="0"/>
        </a:spcAft>
        <a:defRPr sz="3790">
          <a:solidFill>
            <a:schemeClr val="tx1"/>
          </a:solidFill>
          <a:latin typeface="Arial" panose="020B0604020202020204" pitchFamily="34" charset="0"/>
        </a:defRPr>
      </a:lvl4pPr>
      <a:lvl5pPr algn="ctr" defTabSz="793359" rtl="0" eaLnBrk="0" fontAlgn="base" hangingPunct="0">
        <a:spcBef>
          <a:spcPct val="0"/>
        </a:spcBef>
        <a:spcAft>
          <a:spcPct val="0"/>
        </a:spcAft>
        <a:defRPr sz="3790">
          <a:solidFill>
            <a:schemeClr val="tx1"/>
          </a:solidFill>
          <a:latin typeface="Arial" panose="020B0604020202020204" pitchFamily="34" charset="0"/>
        </a:defRPr>
      </a:lvl5pPr>
      <a:lvl6pPr marL="360959" algn="ctr" defTabSz="793359" rtl="0" fontAlgn="base">
        <a:spcBef>
          <a:spcPct val="0"/>
        </a:spcBef>
        <a:spcAft>
          <a:spcPct val="0"/>
        </a:spcAft>
        <a:defRPr sz="3790">
          <a:solidFill>
            <a:schemeClr val="tx1"/>
          </a:solidFill>
          <a:latin typeface="Arial" panose="020B0604020202020204" pitchFamily="34" charset="0"/>
        </a:defRPr>
      </a:lvl6pPr>
      <a:lvl7pPr marL="721919" algn="ctr" defTabSz="793359" rtl="0" fontAlgn="base">
        <a:spcBef>
          <a:spcPct val="0"/>
        </a:spcBef>
        <a:spcAft>
          <a:spcPct val="0"/>
        </a:spcAft>
        <a:defRPr sz="3790">
          <a:solidFill>
            <a:schemeClr val="tx1"/>
          </a:solidFill>
          <a:latin typeface="Arial" panose="020B0604020202020204" pitchFamily="34" charset="0"/>
        </a:defRPr>
      </a:lvl7pPr>
      <a:lvl8pPr marL="1082878" algn="ctr" defTabSz="793359" rtl="0" fontAlgn="base">
        <a:spcBef>
          <a:spcPct val="0"/>
        </a:spcBef>
        <a:spcAft>
          <a:spcPct val="0"/>
        </a:spcAft>
        <a:defRPr sz="3790">
          <a:solidFill>
            <a:schemeClr val="tx1"/>
          </a:solidFill>
          <a:latin typeface="Arial" panose="020B0604020202020204" pitchFamily="34" charset="0"/>
        </a:defRPr>
      </a:lvl8pPr>
      <a:lvl9pPr marL="1443838" algn="ctr" defTabSz="793359" rtl="0" fontAlgn="base">
        <a:spcBef>
          <a:spcPct val="0"/>
        </a:spcBef>
        <a:spcAft>
          <a:spcPct val="0"/>
        </a:spcAft>
        <a:defRPr sz="3790">
          <a:solidFill>
            <a:schemeClr val="tx1"/>
          </a:solidFill>
          <a:latin typeface="Arial" panose="020B0604020202020204" pitchFamily="34" charset="0"/>
        </a:defRPr>
      </a:lvl9pPr>
    </p:titleStyle>
    <p:bodyStyle>
      <a:lvl1pPr marL="297040" indent="-297040" algn="l" defTabSz="793359" rtl="0" eaLnBrk="0" fontAlgn="base" hangingPunct="0">
        <a:spcBef>
          <a:spcPct val="20000"/>
        </a:spcBef>
        <a:spcAft>
          <a:spcPct val="0"/>
        </a:spcAft>
        <a:buFont typeface="Arial" panose="020B0604020202020204" pitchFamily="34" charset="0"/>
        <a:buChar char="•"/>
        <a:defRPr sz="2763" kern="1200">
          <a:solidFill>
            <a:schemeClr val="tx1"/>
          </a:solidFill>
          <a:latin typeface="+mn-lt"/>
          <a:ea typeface="+mn-ea"/>
          <a:cs typeface="+mn-cs"/>
        </a:defRPr>
      </a:lvl1pPr>
      <a:lvl2pPr marL="644212" indent="-248160" algn="l" defTabSz="793359" rtl="0" eaLnBrk="0" fontAlgn="base" hangingPunct="0">
        <a:spcBef>
          <a:spcPct val="20000"/>
        </a:spcBef>
        <a:spcAft>
          <a:spcPct val="0"/>
        </a:spcAft>
        <a:buFont typeface="Arial" panose="020B0604020202020204" pitchFamily="34" charset="0"/>
        <a:buChar char="–"/>
        <a:defRPr sz="2369" kern="1200">
          <a:solidFill>
            <a:schemeClr val="tx1"/>
          </a:solidFill>
          <a:latin typeface="+mn-lt"/>
          <a:ea typeface="+mn-ea"/>
          <a:cs typeface="+mn-cs"/>
        </a:defRPr>
      </a:lvl2pPr>
      <a:lvl3pPr marL="992638" indent="-198026" algn="l" defTabSz="793359" rtl="0" eaLnBrk="0" fontAlgn="base" hangingPunct="0">
        <a:spcBef>
          <a:spcPct val="20000"/>
        </a:spcBef>
        <a:spcAft>
          <a:spcPct val="0"/>
        </a:spcAft>
        <a:buFont typeface="Arial" panose="020B0604020202020204" pitchFamily="34" charset="0"/>
        <a:buChar char="•"/>
        <a:defRPr sz="2053" kern="1200">
          <a:solidFill>
            <a:schemeClr val="tx1"/>
          </a:solidFill>
          <a:latin typeface="+mn-lt"/>
          <a:ea typeface="+mn-ea"/>
          <a:cs typeface="+mn-cs"/>
        </a:defRPr>
      </a:lvl3pPr>
      <a:lvl4pPr marL="1388691" indent="-198026" algn="l" defTabSz="793359" rtl="0" eaLnBrk="0" fontAlgn="base" hangingPunct="0">
        <a:spcBef>
          <a:spcPct val="20000"/>
        </a:spcBef>
        <a:spcAft>
          <a:spcPct val="0"/>
        </a:spcAft>
        <a:buFont typeface="Arial" panose="020B0604020202020204" pitchFamily="34" charset="0"/>
        <a:buChar char="–"/>
        <a:defRPr sz="1737" kern="1200">
          <a:solidFill>
            <a:schemeClr val="tx1"/>
          </a:solidFill>
          <a:latin typeface="+mn-lt"/>
          <a:ea typeface="+mn-ea"/>
          <a:cs typeface="+mn-cs"/>
        </a:defRPr>
      </a:lvl4pPr>
      <a:lvl5pPr marL="1785997" indent="-198026" algn="l" defTabSz="793359" rtl="0" eaLnBrk="0" fontAlgn="base" hangingPunct="0">
        <a:spcBef>
          <a:spcPct val="20000"/>
        </a:spcBef>
        <a:spcAft>
          <a:spcPct val="0"/>
        </a:spcAft>
        <a:buFont typeface="Arial" panose="020B0604020202020204" pitchFamily="34" charset="0"/>
        <a:buChar char="»"/>
        <a:defRPr sz="1737" kern="1200">
          <a:solidFill>
            <a:schemeClr val="tx1"/>
          </a:solidFill>
          <a:latin typeface="+mn-lt"/>
          <a:ea typeface="+mn-ea"/>
          <a:cs typeface="+mn-cs"/>
        </a:defRPr>
      </a:lvl5pPr>
      <a:lvl6pPr marL="2183804" indent="-198528" algn="l" defTabSz="794111" rtl="0" eaLnBrk="1" latinLnBrk="0" hangingPunct="1">
        <a:spcBef>
          <a:spcPct val="20000"/>
        </a:spcBef>
        <a:buFont typeface="Arial" panose="020B0604020202020204" pitchFamily="34" charset="0"/>
        <a:buChar char="•"/>
        <a:defRPr sz="1737" kern="1200">
          <a:solidFill>
            <a:schemeClr val="tx1"/>
          </a:solidFill>
          <a:latin typeface="+mn-lt"/>
          <a:ea typeface="+mn-ea"/>
          <a:cs typeface="+mn-cs"/>
        </a:defRPr>
      </a:lvl6pPr>
      <a:lvl7pPr marL="2580860" indent="-198528" algn="l" defTabSz="794111" rtl="0" eaLnBrk="1" latinLnBrk="0" hangingPunct="1">
        <a:spcBef>
          <a:spcPct val="20000"/>
        </a:spcBef>
        <a:buFont typeface="Arial" panose="020B0604020202020204" pitchFamily="34" charset="0"/>
        <a:buChar char="•"/>
        <a:defRPr sz="1737" kern="1200">
          <a:solidFill>
            <a:schemeClr val="tx1"/>
          </a:solidFill>
          <a:latin typeface="+mn-lt"/>
          <a:ea typeface="+mn-ea"/>
          <a:cs typeface="+mn-cs"/>
        </a:defRPr>
      </a:lvl7pPr>
      <a:lvl8pPr marL="2977915" indent="-198528" algn="l" defTabSz="794111" rtl="0" eaLnBrk="1" latinLnBrk="0" hangingPunct="1">
        <a:spcBef>
          <a:spcPct val="20000"/>
        </a:spcBef>
        <a:buFont typeface="Arial" panose="020B0604020202020204" pitchFamily="34" charset="0"/>
        <a:buChar char="•"/>
        <a:defRPr sz="1737" kern="1200">
          <a:solidFill>
            <a:schemeClr val="tx1"/>
          </a:solidFill>
          <a:latin typeface="+mn-lt"/>
          <a:ea typeface="+mn-ea"/>
          <a:cs typeface="+mn-cs"/>
        </a:defRPr>
      </a:lvl8pPr>
      <a:lvl9pPr marL="3374970" indent="-198528" algn="l" defTabSz="794111" rtl="0" eaLnBrk="1" latinLnBrk="0" hangingPunct="1">
        <a:spcBef>
          <a:spcPct val="20000"/>
        </a:spcBef>
        <a:buFont typeface="Arial" panose="020B0604020202020204" pitchFamily="34" charset="0"/>
        <a:buChar char="•"/>
        <a:defRPr sz="1737" kern="1200">
          <a:solidFill>
            <a:schemeClr val="tx1"/>
          </a:solidFill>
          <a:latin typeface="+mn-lt"/>
          <a:ea typeface="+mn-ea"/>
          <a:cs typeface="+mn-cs"/>
        </a:defRPr>
      </a:lvl9pPr>
    </p:bodyStyle>
    <p:otherStyle>
      <a:defPPr>
        <a:defRPr lang="en-US"/>
      </a:defPPr>
      <a:lvl1pPr marL="0" algn="l" defTabSz="794111" rtl="0" eaLnBrk="1" latinLnBrk="0" hangingPunct="1">
        <a:defRPr sz="1563" kern="1200">
          <a:solidFill>
            <a:schemeClr val="tx1"/>
          </a:solidFill>
          <a:latin typeface="+mn-lt"/>
          <a:ea typeface="+mn-ea"/>
          <a:cs typeface="+mn-cs"/>
        </a:defRPr>
      </a:lvl1pPr>
      <a:lvl2pPr marL="397055" algn="l" defTabSz="794111" rtl="0" eaLnBrk="1" latinLnBrk="0" hangingPunct="1">
        <a:defRPr sz="1563" kern="1200">
          <a:solidFill>
            <a:schemeClr val="tx1"/>
          </a:solidFill>
          <a:latin typeface="+mn-lt"/>
          <a:ea typeface="+mn-ea"/>
          <a:cs typeface="+mn-cs"/>
        </a:defRPr>
      </a:lvl2pPr>
      <a:lvl3pPr marL="794111" algn="l" defTabSz="794111" rtl="0" eaLnBrk="1" latinLnBrk="0" hangingPunct="1">
        <a:defRPr sz="1563" kern="1200">
          <a:solidFill>
            <a:schemeClr val="tx1"/>
          </a:solidFill>
          <a:latin typeface="+mn-lt"/>
          <a:ea typeface="+mn-ea"/>
          <a:cs typeface="+mn-cs"/>
        </a:defRPr>
      </a:lvl3pPr>
      <a:lvl4pPr marL="1191166" algn="l" defTabSz="794111" rtl="0" eaLnBrk="1" latinLnBrk="0" hangingPunct="1">
        <a:defRPr sz="1563" kern="1200">
          <a:solidFill>
            <a:schemeClr val="tx1"/>
          </a:solidFill>
          <a:latin typeface="+mn-lt"/>
          <a:ea typeface="+mn-ea"/>
          <a:cs typeface="+mn-cs"/>
        </a:defRPr>
      </a:lvl4pPr>
      <a:lvl5pPr marL="1588221" algn="l" defTabSz="794111" rtl="0" eaLnBrk="1" latinLnBrk="0" hangingPunct="1">
        <a:defRPr sz="1563" kern="1200">
          <a:solidFill>
            <a:schemeClr val="tx1"/>
          </a:solidFill>
          <a:latin typeface="+mn-lt"/>
          <a:ea typeface="+mn-ea"/>
          <a:cs typeface="+mn-cs"/>
        </a:defRPr>
      </a:lvl5pPr>
      <a:lvl6pPr marL="1985277" algn="l" defTabSz="794111" rtl="0" eaLnBrk="1" latinLnBrk="0" hangingPunct="1">
        <a:defRPr sz="1563" kern="1200">
          <a:solidFill>
            <a:schemeClr val="tx1"/>
          </a:solidFill>
          <a:latin typeface="+mn-lt"/>
          <a:ea typeface="+mn-ea"/>
          <a:cs typeface="+mn-cs"/>
        </a:defRPr>
      </a:lvl6pPr>
      <a:lvl7pPr marL="2382332" algn="l" defTabSz="794111" rtl="0" eaLnBrk="1" latinLnBrk="0" hangingPunct="1">
        <a:defRPr sz="1563" kern="1200">
          <a:solidFill>
            <a:schemeClr val="tx1"/>
          </a:solidFill>
          <a:latin typeface="+mn-lt"/>
          <a:ea typeface="+mn-ea"/>
          <a:cs typeface="+mn-cs"/>
        </a:defRPr>
      </a:lvl7pPr>
      <a:lvl8pPr marL="2779387" algn="l" defTabSz="794111" rtl="0" eaLnBrk="1" latinLnBrk="0" hangingPunct="1">
        <a:defRPr sz="1563" kern="1200">
          <a:solidFill>
            <a:schemeClr val="tx1"/>
          </a:solidFill>
          <a:latin typeface="+mn-lt"/>
          <a:ea typeface="+mn-ea"/>
          <a:cs typeface="+mn-cs"/>
        </a:defRPr>
      </a:lvl8pPr>
      <a:lvl9pPr marL="3176443" algn="l" defTabSz="794111" rtl="0" eaLnBrk="1" latinLnBrk="0" hangingPunct="1">
        <a:defRPr sz="156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13" descr="CNCSTemplate_B-rev-2.jp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itle Placeholder 1"/>
          <p:cNvSpPr>
            <a:spLocks noGrp="1"/>
          </p:cNvSpPr>
          <p:nvPr userDrawn="1">
            <p:ph type="title"/>
          </p:nvPr>
        </p:nvSpPr>
        <p:spPr bwMode="auto">
          <a:xfrm>
            <a:off x="457489" y="91490"/>
            <a:ext cx="8229023" cy="89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Text Placeholder 2"/>
          <p:cNvSpPr>
            <a:spLocks noGrp="1"/>
          </p:cNvSpPr>
          <p:nvPr userDrawn="1">
            <p:ph type="body" idx="1"/>
          </p:nvPr>
        </p:nvSpPr>
        <p:spPr bwMode="auto">
          <a:xfrm>
            <a:off x="457489" y="1262063"/>
            <a:ext cx="8229023" cy="4864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grpSp>
        <p:nvGrpSpPr>
          <p:cNvPr id="4101" name="Group 7"/>
          <p:cNvGrpSpPr>
            <a:grpSpLocks noChangeAspect="1"/>
          </p:cNvGrpSpPr>
          <p:nvPr userDrawn="1"/>
        </p:nvGrpSpPr>
        <p:grpSpPr bwMode="auto">
          <a:xfrm>
            <a:off x="6803160" y="6163678"/>
            <a:ext cx="2138795" cy="612859"/>
            <a:chOff x="7068874" y="5909560"/>
            <a:chExt cx="1915158" cy="548683"/>
          </a:xfrm>
        </p:grpSpPr>
        <p:pic>
          <p:nvPicPr>
            <p:cNvPr id="4102" name="Picture 8" descr="cncs-(1)LG.png"/>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068874" y="5909560"/>
              <a:ext cx="1187067" cy="52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9" descr="ac.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442438" y="5916650"/>
              <a:ext cx="541594" cy="54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6145767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Lst>
  <p:hf hdr="0" ftr="0" dt="0"/>
  <p:txStyles>
    <p:titleStyle>
      <a:lvl1pPr algn="l" defTabSz="396053" rtl="0" eaLnBrk="0" fontAlgn="base" hangingPunct="0">
        <a:lnSpc>
          <a:spcPct val="90000"/>
        </a:lnSpc>
        <a:spcBef>
          <a:spcPct val="0"/>
        </a:spcBef>
        <a:spcAft>
          <a:spcPts val="780"/>
        </a:spcAft>
        <a:defRPr sz="2763" b="1" kern="1200">
          <a:solidFill>
            <a:schemeClr val="bg1"/>
          </a:solidFill>
          <a:latin typeface="Arial"/>
          <a:ea typeface="+mj-ea"/>
          <a:cs typeface="Arial"/>
        </a:defRPr>
      </a:lvl1pPr>
      <a:lvl2pPr algn="l" defTabSz="396053" rtl="0" eaLnBrk="0" fontAlgn="base" hangingPunct="0">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2pPr>
      <a:lvl3pPr algn="l" defTabSz="396053" rtl="0" eaLnBrk="0" fontAlgn="base" hangingPunct="0">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3pPr>
      <a:lvl4pPr algn="l" defTabSz="396053" rtl="0" eaLnBrk="0" fontAlgn="base" hangingPunct="0">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4pPr>
      <a:lvl5pPr algn="l" defTabSz="396053" rtl="0" eaLnBrk="0" fontAlgn="base" hangingPunct="0">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5pPr>
      <a:lvl6pPr marL="360959" algn="l" defTabSz="396053" rtl="0" fontAlgn="base">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6pPr>
      <a:lvl7pPr marL="721919" algn="l" defTabSz="396053" rtl="0" fontAlgn="base">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7pPr>
      <a:lvl8pPr marL="1082878" algn="l" defTabSz="396053" rtl="0" fontAlgn="base">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8pPr>
      <a:lvl9pPr marL="1443838" algn="l" defTabSz="396053" rtl="0" fontAlgn="base">
        <a:lnSpc>
          <a:spcPct val="90000"/>
        </a:lnSpc>
        <a:spcBef>
          <a:spcPct val="0"/>
        </a:spcBef>
        <a:spcAft>
          <a:spcPts val="780"/>
        </a:spcAft>
        <a:defRPr sz="2763" b="1">
          <a:solidFill>
            <a:schemeClr val="bg1"/>
          </a:solidFill>
          <a:latin typeface="Arial" panose="020B0604020202020204" pitchFamily="34" charset="0"/>
          <a:cs typeface="Arial" panose="020B0604020202020204" pitchFamily="34" charset="0"/>
        </a:defRPr>
      </a:lvl9pPr>
    </p:titleStyle>
    <p:bodyStyle>
      <a:lvl1pPr marL="198026" indent="-198026" algn="l" defTabSz="396053" rtl="0" eaLnBrk="0" fontAlgn="base" hangingPunct="0">
        <a:lnSpc>
          <a:spcPct val="90000"/>
        </a:lnSpc>
        <a:spcBef>
          <a:spcPct val="0"/>
        </a:spcBef>
        <a:spcAft>
          <a:spcPts val="780"/>
        </a:spcAft>
        <a:buClr>
          <a:schemeClr val="accent1"/>
        </a:buClr>
        <a:buFont typeface="Arial" panose="020B0604020202020204" pitchFamily="34" charset="0"/>
        <a:buChar char="•"/>
        <a:defRPr sz="2369" kern="1200">
          <a:solidFill>
            <a:srgbClr val="595959"/>
          </a:solidFill>
          <a:latin typeface="Arial"/>
          <a:ea typeface="+mn-ea"/>
          <a:cs typeface="Arial"/>
        </a:defRPr>
      </a:lvl1pPr>
      <a:lvl2pPr marL="396053" indent="-198026" algn="l" defTabSz="396053" rtl="0" eaLnBrk="0" fontAlgn="base" hangingPunct="0">
        <a:lnSpc>
          <a:spcPct val="90000"/>
        </a:lnSpc>
        <a:spcBef>
          <a:spcPct val="0"/>
        </a:spcBef>
        <a:spcAft>
          <a:spcPts val="780"/>
        </a:spcAft>
        <a:buClr>
          <a:schemeClr val="accent1"/>
        </a:buClr>
        <a:buFont typeface="Arial" panose="020B0604020202020204" pitchFamily="34" charset="0"/>
        <a:buChar char="–"/>
        <a:tabLst>
          <a:tab pos="396053" algn="l"/>
        </a:tabLst>
        <a:defRPr sz="2053" kern="1200">
          <a:solidFill>
            <a:srgbClr val="595959"/>
          </a:solidFill>
          <a:latin typeface="Arial"/>
          <a:ea typeface="+mn-ea"/>
          <a:cs typeface="Arial"/>
        </a:defRPr>
      </a:lvl2pPr>
      <a:lvl3pPr marL="992638" indent="-198026" algn="l" defTabSz="396053" rtl="0" eaLnBrk="0" fontAlgn="base" hangingPunct="0">
        <a:lnSpc>
          <a:spcPct val="90000"/>
        </a:lnSpc>
        <a:spcBef>
          <a:spcPct val="0"/>
        </a:spcBef>
        <a:spcAft>
          <a:spcPts val="780"/>
        </a:spcAft>
        <a:buClr>
          <a:schemeClr val="accent1"/>
        </a:buClr>
        <a:buFont typeface="Arial" panose="020B0604020202020204" pitchFamily="34" charset="0"/>
        <a:buChar char="•"/>
        <a:defRPr sz="1737" kern="1200">
          <a:solidFill>
            <a:srgbClr val="595959"/>
          </a:solidFill>
          <a:latin typeface="Arial"/>
          <a:ea typeface="+mn-ea"/>
          <a:cs typeface="Arial"/>
        </a:defRPr>
      </a:lvl3pPr>
      <a:lvl4pPr marL="1388691" indent="-198026" algn="l" defTabSz="396053" rtl="0" eaLnBrk="0" fontAlgn="base" hangingPunct="0">
        <a:lnSpc>
          <a:spcPct val="90000"/>
        </a:lnSpc>
        <a:spcBef>
          <a:spcPct val="0"/>
        </a:spcBef>
        <a:spcAft>
          <a:spcPts val="780"/>
        </a:spcAft>
        <a:buClr>
          <a:schemeClr val="accent1"/>
        </a:buClr>
        <a:buFont typeface="Arial" panose="020B0604020202020204" pitchFamily="34" charset="0"/>
        <a:buChar char="–"/>
        <a:defRPr sz="1500" kern="1200">
          <a:solidFill>
            <a:srgbClr val="595959"/>
          </a:solidFill>
          <a:latin typeface="Arial"/>
          <a:ea typeface="+mn-ea"/>
          <a:cs typeface="Arial"/>
        </a:defRPr>
      </a:lvl4pPr>
      <a:lvl5pPr marL="1785997" indent="-198026" algn="l" defTabSz="396053" rtl="0" eaLnBrk="0" fontAlgn="base" hangingPunct="0">
        <a:lnSpc>
          <a:spcPct val="90000"/>
        </a:lnSpc>
        <a:spcBef>
          <a:spcPct val="0"/>
        </a:spcBef>
        <a:spcAft>
          <a:spcPts val="780"/>
        </a:spcAft>
        <a:buClr>
          <a:schemeClr val="accent1"/>
        </a:buClr>
        <a:buFont typeface="Arial" panose="020B0604020202020204" pitchFamily="34" charset="0"/>
        <a:buChar char="»"/>
        <a:defRPr sz="1500" kern="1200">
          <a:solidFill>
            <a:srgbClr val="595959"/>
          </a:solidFill>
          <a:latin typeface="Arial"/>
          <a:ea typeface="+mn-ea"/>
          <a:cs typeface="Arial"/>
        </a:defRPr>
      </a:lvl5pPr>
      <a:lvl6pPr marL="2183804" indent="-198528" algn="l" defTabSz="397055" rtl="0" eaLnBrk="1" latinLnBrk="0" hangingPunct="1">
        <a:spcBef>
          <a:spcPct val="20000"/>
        </a:spcBef>
        <a:buFont typeface="Arial"/>
        <a:buChar char="•"/>
        <a:defRPr sz="1737" kern="1200">
          <a:solidFill>
            <a:schemeClr val="tx1"/>
          </a:solidFill>
          <a:latin typeface="+mn-lt"/>
          <a:ea typeface="+mn-ea"/>
          <a:cs typeface="+mn-cs"/>
        </a:defRPr>
      </a:lvl6pPr>
      <a:lvl7pPr marL="2580860" indent="-198528" algn="l" defTabSz="397055" rtl="0" eaLnBrk="1" latinLnBrk="0" hangingPunct="1">
        <a:spcBef>
          <a:spcPct val="20000"/>
        </a:spcBef>
        <a:buFont typeface="Arial"/>
        <a:buChar char="•"/>
        <a:defRPr sz="1737" kern="1200">
          <a:solidFill>
            <a:schemeClr val="tx1"/>
          </a:solidFill>
          <a:latin typeface="+mn-lt"/>
          <a:ea typeface="+mn-ea"/>
          <a:cs typeface="+mn-cs"/>
        </a:defRPr>
      </a:lvl7pPr>
      <a:lvl8pPr marL="2977915" indent="-198528" algn="l" defTabSz="397055" rtl="0" eaLnBrk="1" latinLnBrk="0" hangingPunct="1">
        <a:spcBef>
          <a:spcPct val="20000"/>
        </a:spcBef>
        <a:buFont typeface="Arial"/>
        <a:buChar char="•"/>
        <a:defRPr sz="1737" kern="1200">
          <a:solidFill>
            <a:schemeClr val="tx1"/>
          </a:solidFill>
          <a:latin typeface="+mn-lt"/>
          <a:ea typeface="+mn-ea"/>
          <a:cs typeface="+mn-cs"/>
        </a:defRPr>
      </a:lvl8pPr>
      <a:lvl9pPr marL="3374970" indent="-198528" algn="l" defTabSz="397055" rtl="0" eaLnBrk="1" latinLnBrk="0" hangingPunct="1">
        <a:spcBef>
          <a:spcPct val="20000"/>
        </a:spcBef>
        <a:buFont typeface="Arial"/>
        <a:buChar char="•"/>
        <a:defRPr sz="1737" kern="1200">
          <a:solidFill>
            <a:schemeClr val="tx1"/>
          </a:solidFill>
          <a:latin typeface="+mn-lt"/>
          <a:ea typeface="+mn-ea"/>
          <a:cs typeface="+mn-cs"/>
        </a:defRPr>
      </a:lvl9pPr>
    </p:bodyStyle>
    <p:otherStyle>
      <a:defPPr>
        <a:defRPr lang="en-US"/>
      </a:defPPr>
      <a:lvl1pPr marL="0" algn="l" defTabSz="397055" rtl="0" eaLnBrk="1" latinLnBrk="0" hangingPunct="1">
        <a:defRPr sz="1563" kern="1200">
          <a:solidFill>
            <a:schemeClr val="tx1"/>
          </a:solidFill>
          <a:latin typeface="+mn-lt"/>
          <a:ea typeface="+mn-ea"/>
          <a:cs typeface="+mn-cs"/>
        </a:defRPr>
      </a:lvl1pPr>
      <a:lvl2pPr marL="397055" algn="l" defTabSz="397055" rtl="0" eaLnBrk="1" latinLnBrk="0" hangingPunct="1">
        <a:defRPr sz="1563" kern="1200">
          <a:solidFill>
            <a:schemeClr val="tx1"/>
          </a:solidFill>
          <a:latin typeface="+mn-lt"/>
          <a:ea typeface="+mn-ea"/>
          <a:cs typeface="+mn-cs"/>
        </a:defRPr>
      </a:lvl2pPr>
      <a:lvl3pPr marL="794111" algn="l" defTabSz="397055" rtl="0" eaLnBrk="1" latinLnBrk="0" hangingPunct="1">
        <a:defRPr sz="1563" kern="1200">
          <a:solidFill>
            <a:schemeClr val="tx1"/>
          </a:solidFill>
          <a:latin typeface="+mn-lt"/>
          <a:ea typeface="+mn-ea"/>
          <a:cs typeface="+mn-cs"/>
        </a:defRPr>
      </a:lvl3pPr>
      <a:lvl4pPr marL="1191166" algn="l" defTabSz="397055" rtl="0" eaLnBrk="1" latinLnBrk="0" hangingPunct="1">
        <a:defRPr sz="1563" kern="1200">
          <a:solidFill>
            <a:schemeClr val="tx1"/>
          </a:solidFill>
          <a:latin typeface="+mn-lt"/>
          <a:ea typeface="+mn-ea"/>
          <a:cs typeface="+mn-cs"/>
        </a:defRPr>
      </a:lvl4pPr>
      <a:lvl5pPr marL="1588221" algn="l" defTabSz="397055" rtl="0" eaLnBrk="1" latinLnBrk="0" hangingPunct="1">
        <a:defRPr sz="1563" kern="1200">
          <a:solidFill>
            <a:schemeClr val="tx1"/>
          </a:solidFill>
          <a:latin typeface="+mn-lt"/>
          <a:ea typeface="+mn-ea"/>
          <a:cs typeface="+mn-cs"/>
        </a:defRPr>
      </a:lvl5pPr>
      <a:lvl6pPr marL="1985277" algn="l" defTabSz="397055" rtl="0" eaLnBrk="1" latinLnBrk="0" hangingPunct="1">
        <a:defRPr sz="1563" kern="1200">
          <a:solidFill>
            <a:schemeClr val="tx1"/>
          </a:solidFill>
          <a:latin typeface="+mn-lt"/>
          <a:ea typeface="+mn-ea"/>
          <a:cs typeface="+mn-cs"/>
        </a:defRPr>
      </a:lvl6pPr>
      <a:lvl7pPr marL="2382332" algn="l" defTabSz="397055" rtl="0" eaLnBrk="1" latinLnBrk="0" hangingPunct="1">
        <a:defRPr sz="1563" kern="1200">
          <a:solidFill>
            <a:schemeClr val="tx1"/>
          </a:solidFill>
          <a:latin typeface="+mn-lt"/>
          <a:ea typeface="+mn-ea"/>
          <a:cs typeface="+mn-cs"/>
        </a:defRPr>
      </a:lvl7pPr>
      <a:lvl8pPr marL="2779387" algn="l" defTabSz="397055" rtl="0" eaLnBrk="1" latinLnBrk="0" hangingPunct="1">
        <a:defRPr sz="1563" kern="1200">
          <a:solidFill>
            <a:schemeClr val="tx1"/>
          </a:solidFill>
          <a:latin typeface="+mn-lt"/>
          <a:ea typeface="+mn-ea"/>
          <a:cs typeface="+mn-cs"/>
        </a:defRPr>
      </a:lvl8pPr>
      <a:lvl9pPr marL="3176443" algn="l" defTabSz="397055" rtl="0" eaLnBrk="1" latinLnBrk="0" hangingPunct="1">
        <a:defRPr sz="15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kkf.org/resource-directory/resource/2006/02/wk-kellogg-foundation-logic-model-development-guid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www.innonet.org/client_docs/File/logic_model_workbook.pdf"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www.uwex.edu/ces/pdande/evaluation/evallogicmodel.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www.cdc.gov/evaL/resources/index.ht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1.xml"/><Relationship Id="rId1" Type="http://schemas.openxmlformats.org/officeDocument/2006/relationships/slideLayout" Target="../slideLayouts/slideLayout18.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7.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1.xml"/></Relationships>
</file>

<file path=ppt/slides/_rels/slide4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6.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americorps.gov/grantees-sponsors/evaluation-resource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americorps.gov/grantees-sponsors/national-performance-measurement-core-curriculum"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mailto:lou.thompson@ofm.wa.gov" TargetMode="Externa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543800" cy="2593975"/>
          </a:xfrm>
        </p:spPr>
        <p:txBody>
          <a:bodyPr/>
          <a:lstStyle/>
          <a:p>
            <a:r>
              <a:rPr lang="en-US" sz="5400" dirty="0"/>
              <a:t>Planning Grants – </a:t>
            </a:r>
            <a:br>
              <a:rPr lang="en-US" sz="5400" dirty="0"/>
            </a:br>
            <a:r>
              <a:rPr lang="en-US" sz="4000" dirty="0"/>
              <a:t>Logic Model, Performance Measures, Data Collection</a:t>
            </a:r>
          </a:p>
        </p:txBody>
      </p:sp>
      <p:sp>
        <p:nvSpPr>
          <p:cNvPr id="5" name="Subtitle 2"/>
          <p:cNvSpPr txBox="1">
            <a:spLocks/>
          </p:cNvSpPr>
          <p:nvPr/>
        </p:nvSpPr>
        <p:spPr>
          <a:xfrm>
            <a:off x="685800" y="4495800"/>
            <a:ext cx="7086600" cy="2032283"/>
          </a:xfrm>
          <a:prstGeom prst="rect">
            <a:avLst/>
          </a:prstGeom>
        </p:spPr>
        <p:txBody>
          <a:bodyPr vert="horz" lIns="91440" tIns="45720" rIns="91440" bIns="45720" rtlCol="0" anchor="t">
            <a:normAutofit fontScale="92500" lnSpcReduction="10000"/>
          </a:bodyPr>
          <a:lstStyle>
            <a:lvl1pPr marL="0" indent="0" algn="l" defTabSz="914400" rtl="0" eaLnBrk="1" latinLnBrk="0" hangingPunct="1">
              <a:spcBef>
                <a:spcPct val="20000"/>
              </a:spcBef>
              <a:buClr>
                <a:schemeClr val="accent1"/>
              </a:buClr>
              <a:buFont typeface="Arial" pitchFamily="34" charset="0"/>
              <a:buNone/>
              <a:defRPr sz="2000" kern="1200">
                <a:solidFill>
                  <a:schemeClr val="tx1">
                    <a:tint val="75000"/>
                  </a:schemeClr>
                </a:solidFill>
                <a:latin typeface="+mn-lt"/>
                <a:ea typeface="+mn-ea"/>
                <a:cs typeface="+mn-cs"/>
              </a:defRPr>
            </a:lvl1pPr>
            <a:lvl2pPr marL="457200" indent="0" algn="ctr" defTabSz="914400" rtl="0" eaLnBrk="1" latinLnBrk="0" hangingPunct="1">
              <a:spcBef>
                <a:spcPct val="20000"/>
              </a:spcBef>
              <a:buClr>
                <a:schemeClr val="accent2"/>
              </a:buClr>
              <a:buFont typeface="Arial" pitchFamily="34" charset="0"/>
              <a:buNone/>
              <a:defRPr sz="20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Arial" pitchFamily="34" charset="0"/>
              <a:buNone/>
              <a:defRPr sz="16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5"/>
              </a:buClr>
              <a:buFont typeface="Arial" pitchFamily="34" charset="0"/>
              <a:buNone/>
              <a:defRPr sz="14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Arial" pitchFamily="34" charset="0"/>
              <a:buNone/>
              <a:defRPr sz="1400" kern="1200" baseline="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Arial" pitchFamily="34" charset="0"/>
              <a:buNone/>
              <a:defRPr sz="14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Arial" pitchFamily="34" charset="0"/>
              <a:buNone/>
              <a:defRPr sz="14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4"/>
              </a:buClr>
              <a:buFont typeface="Arial" pitchFamily="34" charset="0"/>
              <a:buNone/>
              <a:defRPr sz="1400" kern="1200">
                <a:solidFill>
                  <a:schemeClr val="tx1">
                    <a:tint val="75000"/>
                  </a:schemeClr>
                </a:solidFill>
                <a:latin typeface="+mn-lt"/>
                <a:ea typeface="+mn-ea"/>
                <a:cs typeface="+mn-cs"/>
              </a:defRPr>
            </a:lvl9pPr>
          </a:lstStyle>
          <a:p>
            <a:pPr>
              <a:defRPr/>
            </a:pPr>
            <a:r>
              <a:rPr lang="en-US" dirty="0"/>
              <a:t>November 9 – 10am</a:t>
            </a:r>
          </a:p>
          <a:p>
            <a:pPr>
              <a:defRPr/>
            </a:pPr>
            <a:endParaRPr lang="en-US" dirty="0"/>
          </a:p>
          <a:p>
            <a:pPr>
              <a:defRPr/>
            </a:pPr>
            <a:r>
              <a:rPr lang="en-US" dirty="0">
                <a:solidFill>
                  <a:schemeClr val="tx1"/>
                </a:solidFill>
              </a:rPr>
              <a:t>Please sign-in via the chat box:</a:t>
            </a:r>
          </a:p>
          <a:p>
            <a:pPr marL="297792" indent="-297792">
              <a:buFont typeface="Arial" pitchFamily="34" charset="0"/>
              <a:buChar char="•"/>
              <a:defRPr/>
            </a:pPr>
            <a:r>
              <a:rPr lang="en-US" dirty="0">
                <a:solidFill>
                  <a:schemeClr val="tx1"/>
                </a:solidFill>
              </a:rPr>
              <a:t>Organization/Program</a:t>
            </a:r>
          </a:p>
          <a:p>
            <a:pPr marL="297792" indent="-297792">
              <a:buFont typeface="Arial" pitchFamily="34" charset="0"/>
              <a:buChar char="•"/>
              <a:defRPr/>
            </a:pPr>
            <a:r>
              <a:rPr lang="en-US" dirty="0">
                <a:solidFill>
                  <a:schemeClr val="tx1"/>
                </a:solidFill>
              </a:rPr>
              <a:t>Name(s)</a:t>
            </a:r>
          </a:p>
          <a:p>
            <a:pPr marL="297792" indent="-297792">
              <a:buFont typeface="Arial" pitchFamily="34" charset="0"/>
              <a:buChar char="•"/>
              <a:defRPr/>
            </a:pPr>
            <a:r>
              <a:rPr lang="en-US" dirty="0">
                <a:solidFill>
                  <a:schemeClr val="tx1"/>
                </a:solidFill>
              </a:rPr>
              <a:t>What is your best self-care tip?</a:t>
            </a:r>
          </a:p>
        </p:txBody>
      </p:sp>
      <p:pic>
        <p:nvPicPr>
          <p:cNvPr id="6" name="Picture 5" descr="Logo&#10;&#10;Description automatically generated">
            <a:extLst>
              <a:ext uri="{FF2B5EF4-FFF2-40B4-BE49-F238E27FC236}">
                <a16:creationId xmlns:a16="http://schemas.microsoft.com/office/drawing/2014/main" id="{B5243F8B-DCFF-44E0-8AA4-1A11E4BC7C8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332375"/>
            <a:ext cx="7086600" cy="1937585"/>
          </a:xfrm>
          <a:prstGeom prst="rect">
            <a:avLst/>
          </a:prstGeom>
        </p:spPr>
      </p:pic>
      <p:pic>
        <p:nvPicPr>
          <p:cNvPr id="3" name="Picture 2">
            <a:extLst>
              <a:ext uri="{FF2B5EF4-FFF2-40B4-BE49-F238E27FC236}">
                <a16:creationId xmlns:a16="http://schemas.microsoft.com/office/drawing/2014/main" id="{7E3A0E06-8E3D-0E13-D3A8-198434BECC82}"/>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1527015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Key components of a logic model</a:t>
            </a:r>
          </a:p>
        </p:txBody>
      </p:sp>
      <p:sp>
        <p:nvSpPr>
          <p:cNvPr id="3" name="Content Placeholder 2"/>
          <p:cNvSpPr>
            <a:spLocks noGrp="1"/>
          </p:cNvSpPr>
          <p:nvPr>
            <p:ph idx="1"/>
          </p:nvPr>
        </p:nvSpPr>
        <p:spPr>
          <a:xfrm>
            <a:off x="998872" y="1699460"/>
            <a:ext cx="7146257" cy="4252412"/>
          </a:xfrm>
        </p:spPr>
        <p:txBody>
          <a:bodyPr rtlCol="0">
            <a:normAutofit/>
          </a:bodyPr>
          <a:lstStyle/>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1042"/>
              </a:spcAft>
              <a:buFont typeface="Arial"/>
              <a:buChar char="•"/>
              <a:defRPr/>
            </a:pPr>
            <a:r>
              <a:rPr lang="en-US" sz="2084" b="1" dirty="0">
                <a:solidFill>
                  <a:schemeClr val="accent4">
                    <a:lumMod val="90000"/>
                    <a:lumOff val="10000"/>
                  </a:schemeClr>
                </a:solidFill>
              </a:rPr>
              <a:t>Activities</a:t>
            </a:r>
            <a:r>
              <a:rPr lang="en-US" sz="2084" dirty="0">
                <a:solidFill>
                  <a:schemeClr val="accent4">
                    <a:lumMod val="90000"/>
                    <a:lumOff val="10000"/>
                  </a:schemeClr>
                </a:solidFill>
              </a:rPr>
              <a:t> </a:t>
            </a:r>
            <a:r>
              <a:rPr lang="en-US" sz="2084" dirty="0">
                <a:solidFill>
                  <a:schemeClr val="tx1">
                    <a:lumMod val="65000"/>
                    <a:lumOff val="35000"/>
                  </a:schemeClr>
                </a:solidFill>
              </a:rPr>
              <a:t>are the processes, tools, events, and actions that are used to bring about a program’s intended changes or results. </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Examples: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Workshops on healthy food options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Food preparation counseling</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Referrals to food programs and resources</a:t>
            </a: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1303" dirty="0">
                <a:solidFill>
                  <a:schemeClr val="tx1">
                    <a:lumMod val="65000"/>
                    <a:lumOff val="35000"/>
                  </a:schemeClr>
                </a:solidFill>
              </a:rPr>
              <a:t>     Source: W.K. Kellogg Foundation Evaluation Handbook (2004)</a:t>
            </a:r>
          </a:p>
          <a:p>
            <a:pPr marL="198528" indent="-198528" defTabSz="397055" eaLnBrk="1" fontAlgn="auto" hangingPunct="1">
              <a:spcBef>
                <a:spcPts val="0"/>
              </a:spcBef>
              <a:spcAft>
                <a:spcPts val="782"/>
              </a:spcAft>
              <a:buFont typeface="Arial"/>
              <a:buChar char="•"/>
              <a:defRPr/>
            </a:pPr>
            <a:endParaRPr lang="en-US" sz="2432" dirty="0">
              <a:solidFill>
                <a:schemeClr val="tx1">
                  <a:lumMod val="65000"/>
                  <a:lumOff val="35000"/>
                </a:schemeClr>
              </a:solidFill>
            </a:endParaRPr>
          </a:p>
        </p:txBody>
      </p:sp>
      <p:pic>
        <p:nvPicPr>
          <p:cNvPr id="1126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9566" y="1762125"/>
            <a:ext cx="5664868" cy="521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Key components of a logic model</a:t>
            </a:r>
          </a:p>
        </p:txBody>
      </p:sp>
      <p:sp>
        <p:nvSpPr>
          <p:cNvPr id="3" name="Content Placeholder 2"/>
          <p:cNvSpPr>
            <a:spLocks noGrp="1"/>
          </p:cNvSpPr>
          <p:nvPr>
            <p:ph idx="1"/>
          </p:nvPr>
        </p:nvSpPr>
        <p:spPr>
          <a:xfrm>
            <a:off x="998872" y="1688182"/>
            <a:ext cx="7146257" cy="4263691"/>
          </a:xfrm>
        </p:spPr>
        <p:txBody>
          <a:bodyPr rtlCol="0">
            <a:normAutofit/>
          </a:bodyPr>
          <a:lstStyle/>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1042"/>
              </a:spcAft>
              <a:buFont typeface="Arial"/>
              <a:buChar char="•"/>
              <a:defRPr/>
            </a:pPr>
            <a:r>
              <a:rPr lang="en-US" sz="2084" b="1" dirty="0">
                <a:solidFill>
                  <a:schemeClr val="accent4">
                    <a:lumMod val="90000"/>
                    <a:lumOff val="10000"/>
                  </a:schemeClr>
                </a:solidFill>
              </a:rPr>
              <a:t>Outputs </a:t>
            </a:r>
            <a:r>
              <a:rPr lang="en-US" sz="2084" dirty="0">
                <a:solidFill>
                  <a:schemeClr val="tx1">
                    <a:lumMod val="65000"/>
                    <a:lumOff val="35000"/>
                  </a:schemeClr>
                </a:solidFill>
              </a:rPr>
              <a:t>are the direct products of a program’s activities and may include types, levels and targets of services to be delivered by the program.</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Examples: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 individuals attending workshops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 individuals receiving services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 individuals receiving referrals</a:t>
            </a:r>
          </a:p>
          <a:p>
            <a:pPr marL="397055" lvl="1" indent="-198528" defTabSz="397055" eaLnBrk="1" fontAlgn="auto" hangingPunct="1">
              <a:spcBef>
                <a:spcPts val="0"/>
              </a:spcBef>
              <a:spcAft>
                <a:spcPts val="782"/>
              </a:spcAft>
              <a:buFont typeface="Arial"/>
              <a:buChar char="–"/>
              <a:tabLst>
                <a:tab pos="397055" algn="l"/>
              </a:tabLst>
              <a:defRPr/>
            </a:pPr>
            <a:endParaRPr lang="en-US" sz="1737" dirty="0">
              <a:solidFill>
                <a:schemeClr val="tx1">
                  <a:lumMod val="65000"/>
                  <a:lumOff val="35000"/>
                </a:schemeClr>
              </a:solidFill>
            </a:endParaRPr>
          </a:p>
          <a:p>
            <a:pPr marL="198528" lvl="1" indent="0" defTabSz="397055" eaLnBrk="1" fontAlgn="auto" hangingPunct="1">
              <a:spcBef>
                <a:spcPts val="0"/>
              </a:spcBef>
              <a:spcAft>
                <a:spcPts val="782"/>
              </a:spcAft>
              <a:buNone/>
              <a:tabLst>
                <a:tab pos="397055" algn="l"/>
              </a:tabLst>
              <a:defRPr/>
            </a:pPr>
            <a:r>
              <a:rPr lang="en-US" sz="1390" dirty="0">
                <a:solidFill>
                  <a:schemeClr val="tx1">
                    <a:lumMod val="65000"/>
                    <a:lumOff val="35000"/>
                  </a:schemeClr>
                </a:solidFill>
              </a:rPr>
              <a:t>Source: W.K. Kellogg Foundation Evaluation Handbook (2004), Adapted</a:t>
            </a:r>
          </a:p>
          <a:p>
            <a:pPr marL="397055" lvl="1" indent="-198528" defTabSz="397055" eaLnBrk="1" fontAlgn="auto" hangingPunct="1">
              <a:spcBef>
                <a:spcPts val="0"/>
              </a:spcBef>
              <a:spcAft>
                <a:spcPts val="782"/>
              </a:spcAft>
              <a:buFont typeface="Arial"/>
              <a:buChar char="–"/>
              <a:tabLst>
                <a:tab pos="397055" algn="l"/>
              </a:tabLst>
              <a:defRPr/>
            </a:pPr>
            <a:endParaRPr lang="en-US" sz="1737" dirty="0">
              <a:solidFill>
                <a:schemeClr val="tx1">
                  <a:lumMod val="65000"/>
                  <a:lumOff val="35000"/>
                </a:schemeClr>
              </a:solidFill>
            </a:endParaRPr>
          </a:p>
          <a:p>
            <a:pPr marL="198528" indent="-198528" defTabSz="397055" eaLnBrk="1" fontAlgn="auto" hangingPunct="1">
              <a:spcBef>
                <a:spcPts val="0"/>
              </a:spcBef>
              <a:spcAft>
                <a:spcPts val="782"/>
              </a:spcAft>
              <a:buFont typeface="Arial"/>
              <a:buChar char="•"/>
              <a:defRPr/>
            </a:pPr>
            <a:endParaRPr lang="en-US" sz="2432" dirty="0">
              <a:solidFill>
                <a:schemeClr val="tx1">
                  <a:lumMod val="65000"/>
                  <a:lumOff val="35000"/>
                </a:schemeClr>
              </a:solidFill>
            </a:endParaRPr>
          </a:p>
        </p:txBody>
      </p:sp>
      <p:pic>
        <p:nvPicPr>
          <p:cNvPr id="1146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340" y="1727033"/>
            <a:ext cx="5647322" cy="545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Key components of a logic model</a:t>
            </a:r>
          </a:p>
        </p:txBody>
      </p:sp>
      <p:sp>
        <p:nvSpPr>
          <p:cNvPr id="116739" name="Content Placeholder 2"/>
          <p:cNvSpPr>
            <a:spLocks noGrp="1"/>
          </p:cNvSpPr>
          <p:nvPr>
            <p:ph idx="1"/>
          </p:nvPr>
        </p:nvSpPr>
        <p:spPr>
          <a:xfrm>
            <a:off x="998872" y="1641810"/>
            <a:ext cx="7235240" cy="4310063"/>
          </a:xfrm>
        </p:spPr>
        <p:txBody>
          <a:bodyPr/>
          <a:lstStyle/>
          <a:p>
            <a:pPr eaLnBrk="1" hangingPunct="1">
              <a:lnSpc>
                <a:spcPct val="80000"/>
              </a:lnSpc>
            </a:pPr>
            <a:endParaRPr lang="en-US" altLang="en-US" sz="2053" b="1" dirty="0">
              <a:solidFill>
                <a:srgbClr val="003780"/>
              </a:solidFill>
              <a:latin typeface="Arial" panose="020B0604020202020204" pitchFamily="34" charset="0"/>
              <a:cs typeface="Arial" panose="020B0604020202020204" pitchFamily="34" charset="0"/>
            </a:endParaRPr>
          </a:p>
          <a:p>
            <a:pPr eaLnBrk="1" hangingPunct="1">
              <a:lnSpc>
                <a:spcPct val="80000"/>
              </a:lnSpc>
            </a:pPr>
            <a:endParaRPr lang="en-US" altLang="en-US" sz="2053" b="1" dirty="0">
              <a:solidFill>
                <a:srgbClr val="003780"/>
              </a:solidFill>
              <a:latin typeface="Arial" panose="020B0604020202020204" pitchFamily="34" charset="0"/>
              <a:cs typeface="Arial" panose="020B0604020202020204" pitchFamily="34" charset="0"/>
            </a:endParaRPr>
          </a:p>
          <a:p>
            <a:pPr eaLnBrk="1" hangingPunct="1">
              <a:lnSpc>
                <a:spcPct val="80000"/>
              </a:lnSpc>
              <a:spcAft>
                <a:spcPts val="1046"/>
              </a:spcAft>
            </a:pPr>
            <a:r>
              <a:rPr lang="en-US" altLang="en-US" sz="2053" b="1" dirty="0">
                <a:solidFill>
                  <a:srgbClr val="003780"/>
                </a:solidFill>
                <a:latin typeface="Arial" panose="020B0604020202020204" pitchFamily="34" charset="0"/>
                <a:cs typeface="Arial" panose="020B0604020202020204" pitchFamily="34" charset="0"/>
              </a:rPr>
              <a:t>Outcomes </a:t>
            </a:r>
            <a:r>
              <a:rPr lang="en-US" altLang="en-US" sz="2053" dirty="0">
                <a:latin typeface="Arial" panose="020B0604020202020204" pitchFamily="34" charset="0"/>
                <a:cs typeface="Arial" panose="020B0604020202020204" pitchFamily="34" charset="0"/>
              </a:rPr>
              <a:t>are the expected changes in the population served that result from a program’s activities and fall along a continuum, ranging from short to long term results: </a:t>
            </a:r>
          </a:p>
          <a:p>
            <a:pPr lvl="1" eaLnBrk="1" hangingPunct="1">
              <a:lnSpc>
                <a:spcPct val="100000"/>
              </a:lnSpc>
            </a:pPr>
            <a:r>
              <a:rPr lang="en-US" altLang="en-US" sz="1737" b="1" dirty="0">
                <a:latin typeface="Arial" panose="020B0604020202020204" pitchFamily="34" charset="0"/>
                <a:cs typeface="Arial" panose="020B0604020202020204" pitchFamily="34" charset="0"/>
              </a:rPr>
              <a:t>A</a:t>
            </a:r>
            <a:r>
              <a:rPr lang="en-US" altLang="en-US" sz="1737" dirty="0">
                <a:latin typeface="Arial" panose="020B0604020202020204" pitchFamily="34" charset="0"/>
                <a:cs typeface="Arial" panose="020B0604020202020204" pitchFamily="34" charset="0"/>
              </a:rPr>
              <a:t> – </a:t>
            </a:r>
            <a:r>
              <a:rPr lang="en-US" altLang="en-US" sz="1737" b="1" dirty="0">
                <a:latin typeface="Arial" panose="020B0604020202020204" pitchFamily="34" charset="0"/>
                <a:cs typeface="Arial" panose="020B0604020202020204" pitchFamily="34" charset="0"/>
              </a:rPr>
              <a:t>KSA</a:t>
            </a:r>
            <a:r>
              <a:rPr lang="en-US" altLang="en-US" sz="1737" dirty="0">
                <a:latin typeface="Arial" panose="020B0604020202020204" pitchFamily="34" charset="0"/>
                <a:cs typeface="Arial" panose="020B0604020202020204" pitchFamily="34" charset="0"/>
              </a:rPr>
              <a:t>. Short-term: changes in </a:t>
            </a:r>
            <a:r>
              <a:rPr lang="en-US" altLang="en-US" sz="1737" b="1" dirty="0">
                <a:latin typeface="Arial" panose="020B0604020202020204" pitchFamily="34" charset="0"/>
                <a:cs typeface="Arial" panose="020B0604020202020204" pitchFamily="34" charset="0"/>
              </a:rPr>
              <a:t>k</a:t>
            </a:r>
            <a:r>
              <a:rPr lang="en-US" altLang="en-US" sz="1737" dirty="0">
                <a:latin typeface="Arial" panose="020B0604020202020204" pitchFamily="34" charset="0"/>
                <a:cs typeface="Arial" panose="020B0604020202020204" pitchFamily="34" charset="0"/>
              </a:rPr>
              <a:t>nowledge, </a:t>
            </a:r>
            <a:r>
              <a:rPr lang="en-US" altLang="en-US" sz="1737" b="1" dirty="0">
                <a:latin typeface="Arial" panose="020B0604020202020204" pitchFamily="34" charset="0"/>
                <a:cs typeface="Arial" panose="020B0604020202020204" pitchFamily="34" charset="0"/>
              </a:rPr>
              <a:t>s</a:t>
            </a:r>
            <a:r>
              <a:rPr lang="en-US" altLang="en-US" sz="1737" dirty="0">
                <a:latin typeface="Arial" panose="020B0604020202020204" pitchFamily="34" charset="0"/>
                <a:cs typeface="Arial" panose="020B0604020202020204" pitchFamily="34" charset="0"/>
              </a:rPr>
              <a:t>kills, and/or </a:t>
            </a:r>
            <a:r>
              <a:rPr lang="en-US" altLang="en-US" sz="1737" b="1" dirty="0">
                <a:latin typeface="Arial" panose="020B0604020202020204" pitchFamily="34" charset="0"/>
                <a:cs typeface="Arial" panose="020B0604020202020204" pitchFamily="34" charset="0"/>
              </a:rPr>
              <a:t>a</a:t>
            </a:r>
            <a:r>
              <a:rPr lang="en-US" altLang="en-US" sz="1737" dirty="0">
                <a:latin typeface="Arial" panose="020B0604020202020204" pitchFamily="34" charset="0"/>
                <a:cs typeface="Arial" panose="020B0604020202020204" pitchFamily="34" charset="0"/>
              </a:rPr>
              <a:t>ttitudes </a:t>
            </a:r>
            <a:r>
              <a:rPr lang="en-US" altLang="en-US" sz="1737" dirty="0">
                <a:solidFill>
                  <a:srgbClr val="555053"/>
                </a:solidFill>
                <a:latin typeface="Arial" panose="020B0604020202020204" pitchFamily="34" charset="0"/>
                <a:cs typeface="Arial" panose="020B0604020202020204" pitchFamily="34" charset="0"/>
              </a:rPr>
              <a:t>(e.g., </a:t>
            </a:r>
            <a:r>
              <a:rPr lang="en-US" altLang="en-US" sz="1737" dirty="0">
                <a:solidFill>
                  <a:srgbClr val="555053"/>
                </a:solidFill>
                <a:latin typeface="Arial" panose="020B0604020202020204" pitchFamily="34" charset="0"/>
                <a:ea typeface="Calibri" panose="020F0502020204030204" pitchFamily="34" charset="0"/>
                <a:cs typeface="Times New Roman" panose="02020603050405020304" pitchFamily="18" charset="0"/>
              </a:rPr>
              <a:t>↑ knowledge healthy choices</a:t>
            </a:r>
            <a:r>
              <a:rPr lang="en-US" altLang="en-US" sz="1737" dirty="0">
                <a:solidFill>
                  <a:srgbClr val="555053"/>
                </a:solidFill>
                <a:latin typeface="Arial" panose="020B0604020202020204" pitchFamily="34" charset="0"/>
                <a:cs typeface="Arial" panose="020B0604020202020204" pitchFamily="34" charset="0"/>
              </a:rPr>
              <a:t>) </a:t>
            </a:r>
          </a:p>
          <a:p>
            <a:pPr lvl="1" eaLnBrk="1" hangingPunct="1">
              <a:lnSpc>
                <a:spcPct val="100000"/>
              </a:lnSpc>
            </a:pPr>
            <a:r>
              <a:rPr lang="en-US" altLang="en-US" sz="1737" b="1" dirty="0">
                <a:latin typeface="Arial" panose="020B0604020202020204" pitchFamily="34" charset="0"/>
                <a:cs typeface="Arial" panose="020B0604020202020204" pitchFamily="34" charset="0"/>
              </a:rPr>
              <a:t>B</a:t>
            </a:r>
            <a:r>
              <a:rPr lang="en-US" altLang="en-US" sz="1737" dirty="0">
                <a:latin typeface="Arial" panose="020B0604020202020204" pitchFamily="34" charset="0"/>
                <a:cs typeface="Arial" panose="020B0604020202020204" pitchFamily="34" charset="0"/>
              </a:rPr>
              <a:t>. Medium-term: changes in </a:t>
            </a:r>
            <a:r>
              <a:rPr lang="en-US" altLang="en-US" sz="1737" b="1" dirty="0">
                <a:latin typeface="Arial" panose="020B0604020202020204" pitchFamily="34" charset="0"/>
                <a:cs typeface="Arial" panose="020B0604020202020204" pitchFamily="34" charset="0"/>
              </a:rPr>
              <a:t>b</a:t>
            </a:r>
            <a:r>
              <a:rPr lang="en-US" altLang="en-US" sz="1737" dirty="0">
                <a:latin typeface="Arial" panose="020B0604020202020204" pitchFamily="34" charset="0"/>
                <a:cs typeface="Arial" panose="020B0604020202020204" pitchFamily="34" charset="0"/>
              </a:rPr>
              <a:t>ehavior or action (</a:t>
            </a:r>
            <a:r>
              <a:rPr lang="en-US" altLang="en-US" sz="1737" dirty="0">
                <a:solidFill>
                  <a:srgbClr val="555053"/>
                </a:solidFill>
                <a:latin typeface="Arial" panose="020B0604020202020204" pitchFamily="34" charset="0"/>
                <a:cs typeface="Arial" panose="020B0604020202020204" pitchFamily="34" charset="0"/>
              </a:rPr>
              <a:t>e.g., </a:t>
            </a:r>
            <a:r>
              <a:rPr lang="en-US" altLang="en-US" sz="1737" dirty="0">
                <a:solidFill>
                  <a:srgbClr val="555053"/>
                </a:solidFill>
                <a:latin typeface="Arial" panose="020B0604020202020204" pitchFamily="34" charset="0"/>
                <a:cs typeface="Calibri" panose="020F0502020204030204" pitchFamily="34" charset="0"/>
              </a:rPr>
              <a:t>↑ adoption of healthy food practices</a:t>
            </a:r>
            <a:r>
              <a:rPr lang="en-US" altLang="en-US" sz="1737" dirty="0">
                <a:latin typeface="Arial" panose="020B0604020202020204" pitchFamily="34" charset="0"/>
                <a:cs typeface="Arial" panose="020B0604020202020204" pitchFamily="34" charset="0"/>
              </a:rPr>
              <a:t>)</a:t>
            </a:r>
          </a:p>
          <a:p>
            <a:pPr lvl="1" eaLnBrk="1" hangingPunct="1">
              <a:lnSpc>
                <a:spcPct val="100000"/>
              </a:lnSpc>
            </a:pPr>
            <a:r>
              <a:rPr lang="en-US" altLang="en-US" sz="1737" b="1" dirty="0">
                <a:latin typeface="Arial" panose="020B0604020202020204" pitchFamily="34" charset="0"/>
                <a:cs typeface="Arial" panose="020B0604020202020204" pitchFamily="34" charset="0"/>
              </a:rPr>
              <a:t>C</a:t>
            </a:r>
            <a:r>
              <a:rPr lang="en-US" altLang="en-US" sz="1737" dirty="0">
                <a:latin typeface="Arial" panose="020B0604020202020204" pitchFamily="34" charset="0"/>
                <a:cs typeface="Arial" panose="020B0604020202020204" pitchFamily="34" charset="0"/>
              </a:rPr>
              <a:t>. Long-term: changes in </a:t>
            </a:r>
            <a:r>
              <a:rPr lang="en-US" altLang="en-US" sz="1737" b="1" dirty="0">
                <a:latin typeface="Arial" panose="020B0604020202020204" pitchFamily="34" charset="0"/>
                <a:cs typeface="Arial" panose="020B0604020202020204" pitchFamily="34" charset="0"/>
              </a:rPr>
              <a:t>c</a:t>
            </a:r>
            <a:r>
              <a:rPr lang="en-US" altLang="en-US" sz="1737" dirty="0">
                <a:latin typeface="Arial" panose="020B0604020202020204" pitchFamily="34" charset="0"/>
                <a:cs typeface="Arial" panose="020B0604020202020204" pitchFamily="34" charset="0"/>
              </a:rPr>
              <a:t>ondition or status in life (e.g., </a:t>
            </a:r>
            <a:r>
              <a:rPr lang="en-US" altLang="en-US" sz="1737" dirty="0">
                <a:solidFill>
                  <a:srgbClr val="555053"/>
                </a:solidFill>
                <a:latin typeface="Arial" panose="020B0604020202020204" pitchFamily="34" charset="0"/>
                <a:cs typeface="Calibri" panose="020F0502020204030204" pitchFamily="34" charset="0"/>
              </a:rPr>
              <a:t>↑ food security</a:t>
            </a:r>
            <a:r>
              <a:rPr lang="en-US" altLang="en-US" sz="1737" dirty="0">
                <a:latin typeface="Arial" panose="020B0604020202020204" pitchFamily="34" charset="0"/>
                <a:cs typeface="Arial" panose="020B0604020202020204" pitchFamily="34" charset="0"/>
              </a:rPr>
              <a:t>)</a:t>
            </a:r>
          </a:p>
          <a:p>
            <a:pPr lvl="1" eaLnBrk="1" hangingPunct="1">
              <a:lnSpc>
                <a:spcPct val="80000"/>
              </a:lnSpc>
              <a:buFont typeface="Arial" panose="020B0604020202020204" pitchFamily="34" charset="0"/>
              <a:buNone/>
            </a:pPr>
            <a:endParaRPr lang="en-US" altLang="en-US" sz="1342" dirty="0">
              <a:latin typeface="Arial" panose="020B0604020202020204" pitchFamily="34" charset="0"/>
              <a:cs typeface="Arial" panose="020B0604020202020204" pitchFamily="34" charset="0"/>
            </a:endParaRPr>
          </a:p>
          <a:p>
            <a:pPr lvl="1" eaLnBrk="1" hangingPunct="1">
              <a:lnSpc>
                <a:spcPct val="80000"/>
              </a:lnSpc>
              <a:buFont typeface="Arial" panose="020B0604020202020204" pitchFamily="34" charset="0"/>
              <a:buNone/>
            </a:pPr>
            <a:r>
              <a:rPr lang="en-US" altLang="en-US" sz="1342" dirty="0">
                <a:latin typeface="Arial" panose="020B0604020202020204" pitchFamily="34" charset="0"/>
                <a:cs typeface="Arial" panose="020B0604020202020204" pitchFamily="34" charset="0"/>
              </a:rPr>
              <a:t>Source: W.K. Kellogg Foundation Evaluation Handbook (2004), Adapted</a:t>
            </a:r>
          </a:p>
          <a:p>
            <a:pPr lvl="1" eaLnBrk="1" hangingPunct="1">
              <a:lnSpc>
                <a:spcPct val="80000"/>
              </a:lnSpc>
            </a:pPr>
            <a:endParaRPr lang="en-US" altLang="en-US" sz="1737" dirty="0">
              <a:latin typeface="Arial" panose="020B0604020202020204" pitchFamily="34" charset="0"/>
              <a:cs typeface="Arial" panose="020B0604020202020204" pitchFamily="34" charset="0"/>
            </a:endParaRPr>
          </a:p>
          <a:p>
            <a:pPr eaLnBrk="1" hangingPunct="1">
              <a:lnSpc>
                <a:spcPct val="80000"/>
              </a:lnSpc>
            </a:pPr>
            <a:endParaRPr lang="en-US" altLang="en-US" dirty="0">
              <a:latin typeface="Arial" panose="020B0604020202020204" pitchFamily="34" charset="0"/>
              <a:cs typeface="Arial" panose="020B0604020202020204" pitchFamily="34" charset="0"/>
            </a:endParaRPr>
          </a:p>
        </p:txBody>
      </p:sp>
      <p:pic>
        <p:nvPicPr>
          <p:cNvPr id="11674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340" y="1711994"/>
            <a:ext cx="5647322" cy="530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Difference between outputs and outcomes</a:t>
            </a:r>
          </a:p>
        </p:txBody>
      </p:sp>
      <p:sp>
        <p:nvSpPr>
          <p:cNvPr id="3" name="Content Placeholder 2"/>
          <p:cNvSpPr>
            <a:spLocks noGrp="1"/>
          </p:cNvSpPr>
          <p:nvPr>
            <p:ph idx="1"/>
          </p:nvPr>
        </p:nvSpPr>
        <p:spPr>
          <a:xfrm>
            <a:off x="1372353" y="1778418"/>
            <a:ext cx="6579770" cy="3482891"/>
          </a:xfrm>
        </p:spPr>
        <p:txBody>
          <a:bodyPr rtlCol="0">
            <a:normAutofit/>
          </a:bodyPr>
          <a:lstStyle/>
          <a:p>
            <a:pPr marL="0" indent="0" defTabSz="397055" eaLnBrk="1" fontAlgn="auto" hangingPunct="1">
              <a:spcBef>
                <a:spcPts val="0"/>
              </a:spcBef>
              <a:spcAft>
                <a:spcPts val="782"/>
              </a:spcAft>
              <a:buNone/>
              <a:defRPr/>
            </a:pPr>
            <a:endParaRPr lang="en-US" sz="2432" dirty="0">
              <a:solidFill>
                <a:schemeClr val="tx1">
                  <a:lumMod val="65000"/>
                  <a:lumOff val="35000"/>
                </a:schemeClr>
              </a:solidFill>
            </a:endParaRPr>
          </a:p>
        </p:txBody>
      </p:sp>
      <p:graphicFrame>
        <p:nvGraphicFramePr>
          <p:cNvPr id="6" name="Table 5"/>
          <p:cNvGraphicFramePr>
            <a:graphicFrameLocks noGrp="1"/>
          </p:cNvGraphicFramePr>
          <p:nvPr/>
        </p:nvGraphicFramePr>
        <p:xfrm>
          <a:off x="896103" y="1596691"/>
          <a:ext cx="7374356" cy="3959342"/>
        </p:xfrm>
        <a:graphic>
          <a:graphicData uri="http://schemas.openxmlformats.org/drawingml/2006/table">
            <a:tbl>
              <a:tblPr/>
              <a:tblGrid>
                <a:gridCol w="3693444">
                  <a:extLst>
                    <a:ext uri="{9D8B030D-6E8A-4147-A177-3AD203B41FA5}">
                      <a16:colId xmlns:a16="http://schemas.microsoft.com/office/drawing/2014/main" val="869565384"/>
                    </a:ext>
                  </a:extLst>
                </a:gridCol>
                <a:gridCol w="3680912">
                  <a:extLst>
                    <a:ext uri="{9D8B030D-6E8A-4147-A177-3AD203B41FA5}">
                      <a16:colId xmlns:a16="http://schemas.microsoft.com/office/drawing/2014/main" val="1239812135"/>
                    </a:ext>
                  </a:extLst>
                </a:gridCol>
              </a:tblGrid>
              <a:tr h="374734">
                <a:tc>
                  <a:txBody>
                    <a:bodyPr/>
                    <a:lstStyle>
                      <a:lvl1pPr defTabSz="501650">
                        <a:lnSpc>
                          <a:spcPct val="90000"/>
                        </a:lnSpc>
                        <a:spcAft>
                          <a:spcPts val="988"/>
                        </a:spcAft>
                        <a:buClr>
                          <a:schemeClr val="accent1"/>
                        </a:buClr>
                        <a:buFont typeface="Arial" panose="020B0604020202020204" pitchFamily="34" charset="0"/>
                        <a:defRPr sz="2600">
                          <a:solidFill>
                            <a:srgbClr val="595959"/>
                          </a:solidFill>
                          <a:latin typeface="Arial" panose="020B0604020202020204" pitchFamily="34" charset="0"/>
                          <a:cs typeface="Arial" panose="020B0604020202020204" pitchFamily="34" charset="0"/>
                        </a:defRPr>
                      </a:lvl1pPr>
                      <a:lvl2pPr marL="501650" defTabSz="501650">
                        <a:lnSpc>
                          <a:spcPct val="90000"/>
                        </a:lnSpc>
                        <a:spcAft>
                          <a:spcPts val="988"/>
                        </a:spcAft>
                        <a:buClr>
                          <a:schemeClr val="accent1"/>
                        </a:buClr>
                        <a:buFont typeface="Arial" panose="020B0604020202020204" pitchFamily="34" charset="0"/>
                        <a:tabLst>
                          <a:tab pos="501650" algn="l"/>
                        </a:tabLst>
                        <a:defRPr sz="2200">
                          <a:solidFill>
                            <a:srgbClr val="595959"/>
                          </a:solidFill>
                          <a:latin typeface="Arial" panose="020B0604020202020204" pitchFamily="34" charset="0"/>
                          <a:cs typeface="Arial" panose="020B0604020202020204" pitchFamily="34" charset="0"/>
                        </a:defRPr>
                      </a:lvl2pPr>
                      <a:lvl3pPr marL="1004888" defTabSz="501650">
                        <a:lnSpc>
                          <a:spcPct val="90000"/>
                        </a:lnSpc>
                        <a:spcAft>
                          <a:spcPts val="988"/>
                        </a:spcAft>
                        <a:buClr>
                          <a:schemeClr val="accent1"/>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3pPr>
                      <a:lvl4pPr marL="1508125"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4pPr>
                      <a:lvl5pPr marL="2011363"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5pPr>
                      <a:lvl6pPr marL="24685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6pPr>
                      <a:lvl7pPr marL="29257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7pPr>
                      <a:lvl8pPr marL="33829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8pPr>
                      <a:lvl9pPr marL="38401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9pPr>
                    </a:lstStyle>
                    <a:p>
                      <a:pPr marL="0" marR="0" lvl="0" indent="0" algn="ctr" defTabSz="50165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Arial" panose="020B0604020202020204" pitchFamily="34" charset="0"/>
                          <a:cs typeface="Arial" panose="020B0604020202020204" pitchFamily="34" charset="0"/>
                        </a:rPr>
                        <a:t>Outputs</a:t>
                      </a:r>
                    </a:p>
                  </a:txBody>
                  <a:tcPr marL="79408" marR="79408" marT="39704" marB="39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5053"/>
                    </a:solidFill>
                  </a:tcPr>
                </a:tc>
                <a:tc>
                  <a:txBody>
                    <a:bodyPr/>
                    <a:lstStyle>
                      <a:lvl1pPr defTabSz="501650">
                        <a:lnSpc>
                          <a:spcPct val="90000"/>
                        </a:lnSpc>
                        <a:spcAft>
                          <a:spcPts val="988"/>
                        </a:spcAft>
                        <a:buClr>
                          <a:schemeClr val="accent1"/>
                        </a:buClr>
                        <a:buFont typeface="Arial" panose="020B0604020202020204" pitchFamily="34" charset="0"/>
                        <a:defRPr sz="2600">
                          <a:solidFill>
                            <a:srgbClr val="595959"/>
                          </a:solidFill>
                          <a:latin typeface="Arial" panose="020B0604020202020204" pitchFamily="34" charset="0"/>
                          <a:cs typeface="Arial" panose="020B0604020202020204" pitchFamily="34" charset="0"/>
                        </a:defRPr>
                      </a:lvl1pPr>
                      <a:lvl2pPr marL="501650" defTabSz="501650">
                        <a:lnSpc>
                          <a:spcPct val="90000"/>
                        </a:lnSpc>
                        <a:spcAft>
                          <a:spcPts val="988"/>
                        </a:spcAft>
                        <a:buClr>
                          <a:schemeClr val="accent1"/>
                        </a:buClr>
                        <a:buFont typeface="Arial" panose="020B0604020202020204" pitchFamily="34" charset="0"/>
                        <a:tabLst>
                          <a:tab pos="501650" algn="l"/>
                        </a:tabLst>
                        <a:defRPr sz="2200">
                          <a:solidFill>
                            <a:srgbClr val="595959"/>
                          </a:solidFill>
                          <a:latin typeface="Arial" panose="020B0604020202020204" pitchFamily="34" charset="0"/>
                          <a:cs typeface="Arial" panose="020B0604020202020204" pitchFamily="34" charset="0"/>
                        </a:defRPr>
                      </a:lvl2pPr>
                      <a:lvl3pPr marL="1004888" defTabSz="501650">
                        <a:lnSpc>
                          <a:spcPct val="90000"/>
                        </a:lnSpc>
                        <a:spcAft>
                          <a:spcPts val="988"/>
                        </a:spcAft>
                        <a:buClr>
                          <a:schemeClr val="accent1"/>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3pPr>
                      <a:lvl4pPr marL="1508125"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4pPr>
                      <a:lvl5pPr marL="2011363"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5pPr>
                      <a:lvl6pPr marL="24685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6pPr>
                      <a:lvl7pPr marL="29257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7pPr>
                      <a:lvl8pPr marL="33829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8pPr>
                      <a:lvl9pPr marL="38401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9pPr>
                    </a:lstStyle>
                    <a:p>
                      <a:pPr marL="0" marR="0" lvl="0" indent="0" algn="ctr" defTabSz="501650" rtl="0" eaLnBrk="1" fontAlgn="base" latinLnBrk="0" hangingPunct="1">
                        <a:lnSpc>
                          <a:spcPct val="100000"/>
                        </a:lnSpc>
                        <a:spcBef>
                          <a:spcPct val="0"/>
                        </a:spcBef>
                        <a:spcAft>
                          <a:spcPct val="0"/>
                        </a:spcAft>
                        <a:buClrTx/>
                        <a:buSzTx/>
                        <a:buFontTx/>
                        <a:buNone/>
                        <a:tabLst/>
                      </a:pPr>
                      <a:r>
                        <a:rPr kumimoji="0" lang="en-US" altLang="en-US" sz="1900" b="1" i="0" u="none" strike="noStrike" cap="none" normalizeH="0" baseline="0">
                          <a:ln>
                            <a:noFill/>
                          </a:ln>
                          <a:solidFill>
                            <a:srgbClr val="FFFFFF"/>
                          </a:solidFill>
                          <a:effectLst/>
                          <a:latin typeface="Arial" panose="020B0604020202020204" pitchFamily="34" charset="0"/>
                          <a:cs typeface="Arial" panose="020B0604020202020204" pitchFamily="34" charset="0"/>
                        </a:rPr>
                        <a:t>Outcomes</a:t>
                      </a:r>
                    </a:p>
                  </a:txBody>
                  <a:tcPr marL="79408" marR="79408" marT="39704" marB="39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555053"/>
                    </a:solidFill>
                  </a:tcPr>
                </a:tc>
                <a:extLst>
                  <a:ext uri="{0D108BD9-81ED-4DB2-BD59-A6C34878D82A}">
                    <a16:rowId xmlns:a16="http://schemas.microsoft.com/office/drawing/2014/main" val="1779346463"/>
                  </a:ext>
                </a:extLst>
              </a:tr>
              <a:tr h="3568566">
                <a:tc>
                  <a:txBody>
                    <a:bodyPr/>
                    <a:lstStyle>
                      <a:lvl1pPr marL="285750" indent="-285750" defTabSz="457200">
                        <a:lnSpc>
                          <a:spcPct val="90000"/>
                        </a:lnSpc>
                        <a:spcAft>
                          <a:spcPts val="988"/>
                        </a:spcAft>
                        <a:buClr>
                          <a:schemeClr val="accent1"/>
                        </a:buClr>
                        <a:buFont typeface="Arial" panose="020B0604020202020204" pitchFamily="34" charset="0"/>
                        <a:defRPr sz="2600">
                          <a:solidFill>
                            <a:srgbClr val="595959"/>
                          </a:solidFill>
                          <a:latin typeface="Arial" panose="020B0604020202020204" pitchFamily="34" charset="0"/>
                          <a:cs typeface="Arial" panose="020B0604020202020204" pitchFamily="34" charset="0"/>
                        </a:defRPr>
                      </a:lvl1pPr>
                      <a:lvl2pPr marL="501650" defTabSz="457200">
                        <a:lnSpc>
                          <a:spcPct val="90000"/>
                        </a:lnSpc>
                        <a:spcAft>
                          <a:spcPts val="988"/>
                        </a:spcAft>
                        <a:buClr>
                          <a:schemeClr val="accent1"/>
                        </a:buClr>
                        <a:buFont typeface="Arial" panose="020B0604020202020204" pitchFamily="34" charset="0"/>
                        <a:tabLst>
                          <a:tab pos="501650" algn="l"/>
                        </a:tabLst>
                        <a:defRPr sz="2200">
                          <a:solidFill>
                            <a:srgbClr val="595959"/>
                          </a:solidFill>
                          <a:latin typeface="Arial" panose="020B0604020202020204" pitchFamily="34" charset="0"/>
                          <a:cs typeface="Arial" panose="020B0604020202020204" pitchFamily="34" charset="0"/>
                        </a:defRPr>
                      </a:lvl2pPr>
                      <a:lvl3pPr marL="1004888" defTabSz="457200">
                        <a:lnSpc>
                          <a:spcPct val="90000"/>
                        </a:lnSpc>
                        <a:spcAft>
                          <a:spcPts val="988"/>
                        </a:spcAft>
                        <a:buClr>
                          <a:schemeClr val="accent1"/>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3pPr>
                      <a:lvl4pPr marL="1508125" defTabSz="45720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4pPr>
                      <a:lvl5pPr marL="2011363" defTabSz="45720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5pPr>
                      <a:lvl6pPr marL="2468563" indent="-312738" defTabSz="45720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6pPr>
                      <a:lvl7pPr marL="2925763" indent="-312738" defTabSz="45720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7pPr>
                      <a:lvl8pPr marL="3382963" indent="-312738" defTabSz="45720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8pPr>
                      <a:lvl9pPr marL="3840163" indent="-312738" defTabSz="45720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9pPr>
                    </a:lstStyle>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Direct products of a program’s activities/services</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Often expressed numerically or quantified in some way</a:t>
                      </a: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endParaRPr>
                    </a:p>
                    <a:p>
                      <a:pPr marL="285750" marR="0" lvl="0" indent="-285750" algn="l" defTabSz="4572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Examples: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attending workshops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receiving services</a:t>
                      </a:r>
                    </a:p>
                    <a:p>
                      <a:pPr marL="285750" marR="0" lvl="0" indent="-285750" algn="l" defTabSz="457200" rtl="0" eaLnBrk="1" fontAlgn="base" latinLnBrk="0" hangingPunct="1">
                        <a:lnSpc>
                          <a:spcPct val="100000"/>
                        </a:lnSpc>
                        <a:spcBef>
                          <a:spcPct val="0"/>
                        </a:spcBef>
                        <a:spcAft>
                          <a:spcPct val="0"/>
                        </a:spcAft>
                        <a:buClrTx/>
                        <a:buSzTx/>
                        <a:buFont typeface="Wingdings" panose="05000000000000000000" pitchFamily="2" charset="2"/>
                        <a:buNone/>
                        <a:tabLst/>
                      </a:pPr>
                      <a:r>
                        <a:rPr kumimoji="0" lang="en-US" altLang="en-US" sz="1900" b="0" i="0" u="none" strike="noStrike" cap="none" normalizeH="0" baseline="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receiving referrals</a:t>
                      </a:r>
                      <a:endParaRPr kumimoji="0" lang="en-US" altLang="en-US" sz="1900" b="0" i="0" u="none" strike="noStrike" cap="none" normalizeH="0" baseline="0">
                        <a:ln>
                          <a:noFill/>
                        </a:ln>
                        <a:solidFill>
                          <a:srgbClr val="000000"/>
                        </a:solidFill>
                        <a:effectLst/>
                        <a:latin typeface="Arial" panose="020B0604020202020204" pitchFamily="34" charset="0"/>
                        <a:ea typeface="Calibri" panose="020F0502020204030204" pitchFamily="34" charset="0"/>
                        <a:cs typeface="Arial" panose="020B0604020202020204" pitchFamily="34" charset="0"/>
                      </a:endParaRPr>
                    </a:p>
                  </a:txBody>
                  <a:tcPr marL="79408" marR="79408" marT="39704" marB="39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0D1"/>
                    </a:solidFill>
                  </a:tcPr>
                </a:tc>
                <a:tc>
                  <a:txBody>
                    <a:bodyPr/>
                    <a:lstStyle>
                      <a:lvl1pPr marL="285750" indent="-285750" defTabSz="501650">
                        <a:lnSpc>
                          <a:spcPct val="90000"/>
                        </a:lnSpc>
                        <a:spcAft>
                          <a:spcPts val="988"/>
                        </a:spcAft>
                        <a:buClr>
                          <a:schemeClr val="accent1"/>
                        </a:buClr>
                        <a:buFont typeface="Arial" panose="020B0604020202020204" pitchFamily="34" charset="0"/>
                        <a:defRPr sz="2600">
                          <a:solidFill>
                            <a:srgbClr val="595959"/>
                          </a:solidFill>
                          <a:latin typeface="Arial" panose="020B0604020202020204" pitchFamily="34" charset="0"/>
                          <a:cs typeface="Arial" panose="020B0604020202020204" pitchFamily="34" charset="0"/>
                        </a:defRPr>
                      </a:lvl1pPr>
                      <a:lvl2pPr marL="501650" defTabSz="501650">
                        <a:lnSpc>
                          <a:spcPct val="90000"/>
                        </a:lnSpc>
                        <a:spcAft>
                          <a:spcPts val="988"/>
                        </a:spcAft>
                        <a:buClr>
                          <a:schemeClr val="accent1"/>
                        </a:buClr>
                        <a:buFont typeface="Arial" panose="020B0604020202020204" pitchFamily="34" charset="0"/>
                        <a:tabLst>
                          <a:tab pos="501650" algn="l"/>
                        </a:tabLst>
                        <a:defRPr sz="2200">
                          <a:solidFill>
                            <a:srgbClr val="595959"/>
                          </a:solidFill>
                          <a:latin typeface="Arial" panose="020B0604020202020204" pitchFamily="34" charset="0"/>
                          <a:cs typeface="Arial" panose="020B0604020202020204" pitchFamily="34" charset="0"/>
                        </a:defRPr>
                      </a:lvl2pPr>
                      <a:lvl3pPr marL="1004888" defTabSz="501650">
                        <a:lnSpc>
                          <a:spcPct val="90000"/>
                        </a:lnSpc>
                        <a:spcAft>
                          <a:spcPts val="988"/>
                        </a:spcAft>
                        <a:buClr>
                          <a:schemeClr val="accent1"/>
                        </a:buClr>
                        <a:buFont typeface="Arial" panose="020B0604020202020204" pitchFamily="34" charset="0"/>
                        <a:defRPr sz="2000">
                          <a:solidFill>
                            <a:srgbClr val="595959"/>
                          </a:solidFill>
                          <a:latin typeface="Arial" panose="020B0604020202020204" pitchFamily="34" charset="0"/>
                          <a:cs typeface="Arial" panose="020B0604020202020204" pitchFamily="34" charset="0"/>
                        </a:defRPr>
                      </a:lvl3pPr>
                      <a:lvl4pPr marL="1508125"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4pPr>
                      <a:lvl5pPr marL="2011363" defTabSz="501650">
                        <a:lnSpc>
                          <a:spcPct val="90000"/>
                        </a:lnSpc>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5pPr>
                      <a:lvl6pPr marL="24685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6pPr>
                      <a:lvl7pPr marL="29257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7pPr>
                      <a:lvl8pPr marL="33829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8pPr>
                      <a:lvl9pPr marL="3840163" indent="-312738" defTabSz="501650" fontAlgn="base">
                        <a:lnSpc>
                          <a:spcPct val="90000"/>
                        </a:lnSpc>
                        <a:spcBef>
                          <a:spcPct val="0"/>
                        </a:spcBef>
                        <a:spcAft>
                          <a:spcPts val="988"/>
                        </a:spcAft>
                        <a:buClr>
                          <a:schemeClr val="accent1"/>
                        </a:buClr>
                        <a:buFont typeface="Arial" panose="020B0604020202020204" pitchFamily="34" charset="0"/>
                        <a:defRPr sz="1700">
                          <a:solidFill>
                            <a:srgbClr val="595959"/>
                          </a:solidFill>
                          <a:latin typeface="Arial" panose="020B0604020202020204" pitchFamily="34" charset="0"/>
                          <a:cs typeface="Arial" panose="020B0604020202020204" pitchFamily="34" charset="0"/>
                        </a:defRPr>
                      </a:lvl9pPr>
                    </a:lstStyle>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Changes resulting from a program’s activities/services</a:t>
                      </a: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Quantify changes in knowledge, attitude, behavior, or condition</a:t>
                      </a: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None/>
                        <a:tabLst/>
                      </a:pPr>
                      <a:endPar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Examples:</a:t>
                      </a: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2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t>
                      </a:r>
                      <a:r>
                        <a:rPr kumimoji="0" lang="en-US" altLang="en-US" sz="1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knowledge more environmental choices</a:t>
                      </a: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adoption green practices</a:t>
                      </a:r>
                    </a:p>
                    <a:p>
                      <a:pPr marL="285750" marR="0" lvl="0" indent="-285750" algn="l" defTabSz="50165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en-US" sz="19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climate resiliency  </a:t>
                      </a:r>
                      <a:endParaRPr kumimoji="0" lang="en-US" altLang="en-US" sz="1900" b="0" i="0" u="none" strike="noStrike" cap="none" normalizeH="0" baseline="0" dirty="0">
                        <a:ln>
                          <a:noFill/>
                        </a:ln>
                        <a:solidFill>
                          <a:srgbClr val="000000"/>
                        </a:solidFill>
                        <a:effectLst/>
                        <a:latin typeface="Arial" panose="020B0604020202020204" pitchFamily="34" charset="0"/>
                        <a:cs typeface="Arial" panose="020B0604020202020204" pitchFamily="34" charset="0"/>
                      </a:endParaRPr>
                    </a:p>
                  </a:txBody>
                  <a:tcPr marL="79408" marR="79408" marT="39704" marB="3970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0D1"/>
                    </a:solidFill>
                  </a:tcPr>
                </a:tc>
                <a:extLst>
                  <a:ext uri="{0D108BD9-81ED-4DB2-BD59-A6C34878D82A}">
                    <a16:rowId xmlns:a16="http://schemas.microsoft.com/office/drawing/2014/main" val="91932498"/>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How to read a logic model </a:t>
            </a:r>
          </a:p>
        </p:txBody>
      </p:sp>
      <p:sp>
        <p:nvSpPr>
          <p:cNvPr id="3" name="Content Placeholder 2"/>
          <p:cNvSpPr>
            <a:spLocks noGrp="1"/>
          </p:cNvSpPr>
          <p:nvPr>
            <p:ph idx="1"/>
          </p:nvPr>
        </p:nvSpPr>
        <p:spPr/>
        <p:txBody>
          <a:bodyPr rtlCol="0">
            <a:normAutofit/>
          </a:bodyPr>
          <a:lstStyle/>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Read from left to right</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Two “sides” to a logic model - a process side and an outcomes side</a:t>
            </a: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432" dirty="0">
              <a:solidFill>
                <a:schemeClr val="tx1">
                  <a:lumMod val="65000"/>
                  <a:lumOff val="35000"/>
                </a:schemeClr>
              </a:solidFill>
            </a:endParaRPr>
          </a:p>
        </p:txBody>
      </p:sp>
      <p:pic>
        <p:nvPicPr>
          <p:cNvPr id="120836" name="Picture 4" descr="P:\DTP\SURVEY\ECON\AmeriCorps Grantee Evaluation Monitoring &amp; Guidance Project\Kim Nguyen_graphics\logic model_evaluation domains_2 sid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148" y="3094373"/>
            <a:ext cx="6149891" cy="1320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3" cstate="print">
            <a:duotone>
              <a:schemeClr val="accent1">
                <a:shade val="45000"/>
                <a:satMod val="135000"/>
              </a:schemeClr>
              <a:prstClr val="white"/>
            </a:duotone>
          </a:blip>
          <a:srcRect/>
          <a:stretch>
            <a:fillRect/>
          </a:stretch>
        </p:blipFill>
        <p:spPr bwMode="auto">
          <a:xfrm>
            <a:off x="998621" y="649705"/>
            <a:ext cx="7345279" cy="1020065"/>
          </a:xfrm>
          <a:prstGeom prst="rect">
            <a:avLst/>
          </a:prstGeom>
          <a:noFill/>
          <a:ln w="9525">
            <a:noFill/>
            <a:miter lim="800000"/>
            <a:headEnd/>
            <a:tailEnd/>
          </a:ln>
        </p:spPr>
      </p:pic>
      <p:sp>
        <p:nvSpPr>
          <p:cNvPr id="5" name="Title 4"/>
          <p:cNvSpPr>
            <a:spLocks noGrp="1"/>
          </p:cNvSpPr>
          <p:nvPr>
            <p:ph type="title"/>
          </p:nvPr>
        </p:nvSpPr>
        <p:spPr>
          <a:xfrm>
            <a:off x="998621" y="649705"/>
            <a:ext cx="7345279" cy="926432"/>
          </a:xfrm>
        </p:spPr>
        <p:txBody>
          <a:bodyPr/>
          <a:lstStyle/>
          <a:p>
            <a:r>
              <a:rPr lang="en-US" sz="4342" dirty="0"/>
              <a:t>Logic Model</a:t>
            </a:r>
          </a:p>
        </p:txBody>
      </p:sp>
      <p:pic>
        <p:nvPicPr>
          <p:cNvPr id="307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tretch>
            <a:fillRect/>
          </a:stretch>
        </p:blipFill>
        <p:spPr bwMode="auto">
          <a:xfrm>
            <a:off x="457200" y="3331975"/>
            <a:ext cx="7620000" cy="1337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defTabSz="844745" eaLnBrk="0" fontAlgn="base" hangingPunct="0">
              <a:spcBef>
                <a:spcPct val="0"/>
              </a:spcBef>
              <a:spcAft>
                <a:spcPct val="0"/>
              </a:spcAft>
            </a:pPr>
            <a:fld id="{BD131273-6116-4852-ACFE-01361A155A53}" type="slidenum">
              <a:rPr lang="en-US" sz="1658">
                <a:solidFill>
                  <a:srgbClr val="000000"/>
                </a:solidFill>
                <a:latin typeface="Arial" panose="020B0604020202020204" pitchFamily="34" charset="0"/>
                <a:cs typeface="Arial" panose="020B0604020202020204" pitchFamily="34" charset="0"/>
              </a:rPr>
              <a:pPr defTabSz="844745" eaLnBrk="0" fontAlgn="base" hangingPunct="0">
                <a:spcBef>
                  <a:spcPct val="0"/>
                </a:spcBef>
                <a:spcAft>
                  <a:spcPct val="0"/>
                </a:spcAft>
              </a:pPr>
              <a:t>15</a:t>
            </a:fld>
            <a:endParaRPr lang="en-US" sz="1658">
              <a:solidFill>
                <a:srgbClr val="000000"/>
              </a:solidFill>
              <a:latin typeface="Arial" panose="020B0604020202020204" pitchFamily="34" charset="0"/>
              <a:cs typeface="Arial" panose="020B0604020202020204" pitchFamily="34" charset="0"/>
            </a:endParaRPr>
          </a:p>
        </p:txBody>
      </p:sp>
      <p:sp>
        <p:nvSpPr>
          <p:cNvPr id="3" name="TextBox 2"/>
          <p:cNvSpPr txBox="1"/>
          <p:nvPr/>
        </p:nvSpPr>
        <p:spPr>
          <a:xfrm>
            <a:off x="1194668" y="2502569"/>
            <a:ext cx="1178528" cy="373051"/>
          </a:xfrm>
          <a:prstGeom prst="rect">
            <a:avLst/>
          </a:prstGeom>
          <a:noFill/>
        </p:spPr>
        <p:txBody>
          <a:bodyPr wrap="none" rtlCol="0">
            <a:spAutoFit/>
          </a:bodyPr>
          <a:lstStyle/>
          <a:p>
            <a:pPr defTabSz="844745" eaLnBrk="0" fontAlgn="base" hangingPunct="0">
              <a:spcBef>
                <a:spcPct val="0"/>
              </a:spcBef>
              <a:spcAft>
                <a:spcPct val="0"/>
              </a:spcAft>
            </a:pPr>
            <a:r>
              <a:rPr lang="en-US" sz="1824" i="1" dirty="0">
                <a:solidFill>
                  <a:srgbClr val="000000"/>
                </a:solidFill>
                <a:latin typeface="Calibri"/>
                <a:cs typeface="Arial" panose="020B0604020202020204" pitchFamily="34" charset="0"/>
              </a:rPr>
              <a:t>If…Then</a:t>
            </a:r>
            <a:r>
              <a:rPr lang="en-US" sz="1824" i="1" dirty="0">
                <a:solidFill>
                  <a:srgbClr val="000000"/>
                </a:solidFill>
                <a:latin typeface="Arial" panose="020B0604020202020204" pitchFamily="34" charset="0"/>
                <a:cs typeface="Arial" panose="020B0604020202020204" pitchFamily="34" charset="0"/>
              </a:rPr>
              <a:t>…</a:t>
            </a:r>
          </a:p>
        </p:txBody>
      </p:sp>
      <p:sp>
        <p:nvSpPr>
          <p:cNvPr id="7" name="TextBox 6"/>
          <p:cNvSpPr txBox="1"/>
          <p:nvPr/>
        </p:nvSpPr>
        <p:spPr>
          <a:xfrm>
            <a:off x="6623384" y="4989149"/>
            <a:ext cx="1265539" cy="373051"/>
          </a:xfrm>
          <a:prstGeom prst="rect">
            <a:avLst/>
          </a:prstGeom>
          <a:noFill/>
        </p:spPr>
        <p:txBody>
          <a:bodyPr wrap="none" rtlCol="0">
            <a:spAutoFit/>
          </a:bodyPr>
          <a:lstStyle/>
          <a:p>
            <a:pPr defTabSz="844745" eaLnBrk="0" fontAlgn="base" hangingPunct="0">
              <a:spcBef>
                <a:spcPct val="0"/>
              </a:spcBef>
              <a:spcAft>
                <a:spcPct val="0"/>
              </a:spcAft>
            </a:pPr>
            <a:r>
              <a:rPr lang="en-US" sz="1824" i="1" dirty="0">
                <a:solidFill>
                  <a:srgbClr val="000000"/>
                </a:solidFill>
                <a:latin typeface="Calibri"/>
                <a:cs typeface="Arial" panose="020B0604020202020204" pitchFamily="34" charset="0"/>
              </a:rPr>
              <a:t>…But…How</a:t>
            </a:r>
            <a:endParaRPr lang="en-US" sz="1824" i="1" dirty="0">
              <a:solidFill>
                <a:srgbClr val="000000"/>
              </a:solidFill>
              <a:latin typeface="Arial" panose="020B0604020202020204" pitchFamily="34" charset="0"/>
              <a:cs typeface="Arial" panose="020B0604020202020204" pitchFamily="34" charset="0"/>
            </a:endParaRPr>
          </a:p>
        </p:txBody>
      </p:sp>
      <p:sp>
        <p:nvSpPr>
          <p:cNvPr id="6" name="Right Arrow 5"/>
          <p:cNvSpPr/>
          <p:nvPr/>
        </p:nvSpPr>
        <p:spPr>
          <a:xfrm>
            <a:off x="2253447" y="2582753"/>
            <a:ext cx="529389" cy="160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745" eaLnBrk="0" fontAlgn="base" hangingPunct="0">
              <a:spcBef>
                <a:spcPct val="0"/>
              </a:spcBef>
              <a:spcAft>
                <a:spcPct val="0"/>
              </a:spcAft>
            </a:pPr>
            <a:endParaRPr lang="en-US" sz="1824">
              <a:solidFill>
                <a:prstClr val="white"/>
              </a:solidFill>
              <a:latin typeface="Calibri"/>
            </a:endParaRPr>
          </a:p>
        </p:txBody>
      </p:sp>
      <p:sp>
        <p:nvSpPr>
          <p:cNvPr id="9" name="Right Arrow 8"/>
          <p:cNvSpPr/>
          <p:nvPr/>
        </p:nvSpPr>
        <p:spPr>
          <a:xfrm rot="10800000">
            <a:off x="6160169" y="5069333"/>
            <a:ext cx="529389" cy="16036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844745" eaLnBrk="0" fontAlgn="base" hangingPunct="0">
              <a:spcBef>
                <a:spcPct val="0"/>
              </a:spcBef>
              <a:spcAft>
                <a:spcPct val="0"/>
              </a:spcAft>
            </a:pPr>
            <a:endParaRPr lang="en-US" sz="1824">
              <a:solidFill>
                <a:prstClr val="white"/>
              </a:solidFill>
              <a:latin typeface="Calibri"/>
            </a:endParaRPr>
          </a:p>
        </p:txBody>
      </p:sp>
    </p:spTree>
    <p:extLst>
      <p:ext uri="{BB962C8B-B14F-4D97-AF65-F5344CB8AC3E}">
        <p14:creationId xmlns:p14="http://schemas.microsoft.com/office/powerpoint/2010/main" val="281137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Group exercise: Develop a logic model for a wildlife conservation program</a:t>
            </a:r>
          </a:p>
        </p:txBody>
      </p:sp>
      <p:sp>
        <p:nvSpPr>
          <p:cNvPr id="3" name="Content Placeholder 2"/>
          <p:cNvSpPr>
            <a:spLocks noGrp="1"/>
          </p:cNvSpPr>
          <p:nvPr>
            <p:ph idx="1"/>
          </p:nvPr>
        </p:nvSpPr>
        <p:spPr>
          <a:xfrm flipH="1">
            <a:off x="1055270" y="1547813"/>
            <a:ext cx="7271586" cy="2849980"/>
          </a:xfrm>
        </p:spPr>
        <p:txBody>
          <a:bodyPr rtlCol="0">
            <a:normAutofit/>
          </a:bodyPr>
          <a:lstStyle/>
          <a:p>
            <a:pPr marL="0" indent="0" defTabSz="397055" eaLnBrk="1" fontAlgn="auto" hangingPunct="1">
              <a:spcBef>
                <a:spcPts val="0"/>
              </a:spcBef>
              <a:spcAft>
                <a:spcPts val="782"/>
              </a:spcAft>
              <a:buNone/>
              <a:defRPr/>
            </a:pPr>
            <a:r>
              <a:rPr lang="en-US" sz="2084" dirty="0">
                <a:solidFill>
                  <a:schemeClr val="tx1">
                    <a:lumMod val="65000"/>
                    <a:lumOff val="35000"/>
                  </a:schemeClr>
                </a:solidFill>
              </a:rPr>
              <a:t>Exercise #1</a:t>
            </a: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2084" dirty="0">
                <a:solidFill>
                  <a:schemeClr val="tx1">
                    <a:lumMod val="65000"/>
                    <a:lumOff val="35000"/>
                  </a:schemeClr>
                </a:solidFill>
              </a:rPr>
              <a:t>A wildlife conservation program is designed to create healthy, productive, and sustainable ecosystems for the benefit of wildlife in areas of need.</a:t>
            </a:r>
          </a:p>
          <a:p>
            <a:pPr marL="0" indent="0" defTabSz="397055" eaLnBrk="1" fontAlgn="auto" hangingPunct="1">
              <a:spcBef>
                <a:spcPts val="0"/>
              </a:spcBef>
              <a:spcAft>
                <a:spcPts val="782"/>
              </a:spcAft>
              <a:buNone/>
              <a:defRPr/>
            </a:pPr>
            <a:endParaRPr lang="en-US" sz="2084" b="1"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2084" b="1" dirty="0">
                <a:solidFill>
                  <a:schemeClr val="tx1">
                    <a:lumMod val="65000"/>
                    <a:lumOff val="35000"/>
                  </a:schemeClr>
                </a:solidFill>
              </a:rPr>
              <a:t>What might this program’s logic model look like?</a:t>
            </a:r>
            <a:endParaRPr lang="en-US" sz="3647" b="1"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3647"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Example logic model for wildlife conservation program</a:t>
            </a:r>
          </a:p>
        </p:txBody>
      </p:sp>
      <p:graphicFrame>
        <p:nvGraphicFramePr>
          <p:cNvPr id="4" name="Table 3"/>
          <p:cNvGraphicFramePr>
            <a:graphicFrameLocks noGrp="1"/>
          </p:cNvGraphicFramePr>
          <p:nvPr>
            <p:extLst>
              <p:ext uri="{D42A27DB-BD31-4B8C-83A1-F6EECF244321}">
                <p14:modId xmlns:p14="http://schemas.microsoft.com/office/powerpoint/2010/main" val="712559826"/>
              </p:ext>
            </p:extLst>
          </p:nvPr>
        </p:nvGraphicFramePr>
        <p:xfrm>
          <a:off x="457200" y="2057400"/>
          <a:ext cx="7611227" cy="3375109"/>
        </p:xfrm>
        <a:graphic>
          <a:graphicData uri="http://schemas.openxmlformats.org/drawingml/2006/table">
            <a:tbl>
              <a:tblPr firstRow="1" firstCol="1" bandRow="1"/>
              <a:tblGrid>
                <a:gridCol w="884761">
                  <a:extLst>
                    <a:ext uri="{9D8B030D-6E8A-4147-A177-3AD203B41FA5}">
                      <a16:colId xmlns:a16="http://schemas.microsoft.com/office/drawing/2014/main" val="20000"/>
                    </a:ext>
                  </a:extLst>
                </a:gridCol>
                <a:gridCol w="1122968">
                  <a:extLst>
                    <a:ext uri="{9D8B030D-6E8A-4147-A177-3AD203B41FA5}">
                      <a16:colId xmlns:a16="http://schemas.microsoft.com/office/drawing/2014/main" val="20001"/>
                    </a:ext>
                  </a:extLst>
                </a:gridCol>
                <a:gridCol w="1156997">
                  <a:extLst>
                    <a:ext uri="{9D8B030D-6E8A-4147-A177-3AD203B41FA5}">
                      <a16:colId xmlns:a16="http://schemas.microsoft.com/office/drawing/2014/main" val="20002"/>
                    </a:ext>
                  </a:extLst>
                </a:gridCol>
                <a:gridCol w="1406545">
                  <a:extLst>
                    <a:ext uri="{9D8B030D-6E8A-4147-A177-3AD203B41FA5}">
                      <a16:colId xmlns:a16="http://schemas.microsoft.com/office/drawing/2014/main" val="20003"/>
                    </a:ext>
                  </a:extLst>
                </a:gridCol>
                <a:gridCol w="1576693">
                  <a:extLst>
                    <a:ext uri="{9D8B030D-6E8A-4147-A177-3AD203B41FA5}">
                      <a16:colId xmlns:a16="http://schemas.microsoft.com/office/drawing/2014/main" val="20004"/>
                    </a:ext>
                  </a:extLst>
                </a:gridCol>
                <a:gridCol w="1463263">
                  <a:extLst>
                    <a:ext uri="{9D8B030D-6E8A-4147-A177-3AD203B41FA5}">
                      <a16:colId xmlns:a16="http://schemas.microsoft.com/office/drawing/2014/main" val="20005"/>
                    </a:ext>
                  </a:extLst>
                </a:gridCol>
              </a:tblGrid>
              <a:tr h="244479">
                <a:tc rowSpan="2">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INPUTS</a:t>
                      </a:r>
                      <a:endParaRPr lang="en-US" sz="1000" b="1" dirty="0">
                        <a:effectLst/>
                        <a:latin typeface="Calibri"/>
                        <a:ea typeface="Calibri"/>
                        <a:cs typeface="Times New Roman"/>
                      </a:endParaRPr>
                    </a:p>
                  </a:txBody>
                  <a:tcPr marL="50393" marR="5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ACTIVITIES</a:t>
                      </a:r>
                      <a:endParaRPr lang="en-US" sz="1000" b="1" dirty="0">
                        <a:effectLst/>
                        <a:latin typeface="Calibri"/>
                        <a:ea typeface="Calibri"/>
                        <a:cs typeface="Times New Roman"/>
                      </a:endParaRPr>
                    </a:p>
                  </a:txBody>
                  <a:tcPr marL="50393" marR="5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OUTPUTS</a:t>
                      </a:r>
                      <a:endParaRPr lang="en-US" sz="1000" b="1" dirty="0">
                        <a:effectLst/>
                        <a:latin typeface="Calibri"/>
                        <a:ea typeface="Calibri"/>
                        <a:cs typeface="Times New Roman"/>
                      </a:endParaRPr>
                    </a:p>
                  </a:txBody>
                  <a:tcPr marL="50393" marR="5039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Outcomes</a:t>
                      </a:r>
                      <a:endParaRPr lang="en-US" sz="1000" b="1"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4447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Short-Term</a:t>
                      </a:r>
                      <a:endParaRPr lang="en-US" sz="1000" b="1"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Medium-Term</a:t>
                      </a:r>
                      <a:endParaRPr lang="en-US" sz="1000" b="1"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b="1" dirty="0">
                          <a:solidFill>
                            <a:srgbClr val="595959"/>
                          </a:solidFill>
                          <a:effectLst/>
                          <a:latin typeface="Arial"/>
                          <a:ea typeface="Calibri"/>
                          <a:cs typeface="Times New Roman"/>
                        </a:rPr>
                        <a:t>Long-Term</a:t>
                      </a:r>
                      <a:endParaRPr lang="en-US" sz="1000" b="1"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4288">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What we invest</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What we do</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Direct products from program activities</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Changes in knowledge, skills, attitudes, opinions</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Changes in behavior or action that result from participants’ new knowledge</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solidFill>
                            <a:srgbClr val="595959"/>
                          </a:solidFill>
                          <a:effectLst/>
                          <a:latin typeface="Arial"/>
                          <a:ea typeface="Calibri"/>
                          <a:cs typeface="Times New Roman"/>
                        </a:rPr>
                        <a:t>Meaningful changes, often in their condition or status in life</a:t>
                      </a:r>
                      <a:endParaRPr lang="en-US" sz="9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71863">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00" dirty="0">
                        <a:effectLst/>
                        <a:latin typeface="Calibri"/>
                        <a:ea typeface="Calibri"/>
                        <a:cs typeface="Times New Roman"/>
                      </a:endParaRPr>
                    </a:p>
                  </a:txBody>
                  <a:tcPr marL="50393" marR="5039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Questions to consider as you create a logic model</a:t>
            </a:r>
          </a:p>
        </p:txBody>
      </p:sp>
      <p:sp>
        <p:nvSpPr>
          <p:cNvPr id="3" name="Content Placeholder 2"/>
          <p:cNvSpPr>
            <a:spLocks noGrp="1"/>
          </p:cNvSpPr>
          <p:nvPr>
            <p:ph idx="1"/>
          </p:nvPr>
        </p:nvSpPr>
        <p:spPr>
          <a:xfrm>
            <a:off x="1372353" y="1778418"/>
            <a:ext cx="6579770" cy="3482891"/>
          </a:xfrm>
        </p:spPr>
        <p:txBody>
          <a:bodyPr rtlCol="0">
            <a:normAutofit/>
          </a:bodyPr>
          <a:lstStyle/>
          <a:p>
            <a:pPr marL="0" indent="0" defTabSz="397055" eaLnBrk="1" fontAlgn="auto" hangingPunct="1">
              <a:spcBef>
                <a:spcPts val="0"/>
              </a:spcBef>
              <a:spcAft>
                <a:spcPts val="782"/>
              </a:spcAft>
              <a:buNone/>
              <a:defRPr/>
            </a:pPr>
            <a:endParaRPr lang="en-US" sz="2432" dirty="0">
              <a:solidFill>
                <a:schemeClr val="tx1">
                  <a:lumMod val="65000"/>
                  <a:lumOff val="35000"/>
                </a:schemeClr>
              </a:solidFill>
            </a:endParaRPr>
          </a:p>
        </p:txBody>
      </p:sp>
      <p:graphicFrame>
        <p:nvGraphicFramePr>
          <p:cNvPr id="6" name="Table 5"/>
          <p:cNvGraphicFramePr>
            <a:graphicFrameLocks noGrp="1"/>
          </p:cNvGraphicFramePr>
          <p:nvPr/>
        </p:nvGraphicFramePr>
        <p:xfrm>
          <a:off x="896524" y="1446753"/>
          <a:ext cx="7373640" cy="4234700"/>
        </p:xfrm>
        <a:graphic>
          <a:graphicData uri="http://schemas.openxmlformats.org/drawingml/2006/table">
            <a:tbl>
              <a:tblPr firstRow="1" bandRow="1">
                <a:tableStyleId>{93296810-A885-4BE3-A3E7-6D5BEEA58F35}</a:tableStyleId>
              </a:tblPr>
              <a:tblGrid>
                <a:gridCol w="368767">
                  <a:extLst>
                    <a:ext uri="{9D8B030D-6E8A-4147-A177-3AD203B41FA5}">
                      <a16:colId xmlns:a16="http://schemas.microsoft.com/office/drawing/2014/main" val="20000"/>
                    </a:ext>
                  </a:extLst>
                </a:gridCol>
                <a:gridCol w="1493353">
                  <a:extLst>
                    <a:ext uri="{9D8B030D-6E8A-4147-A177-3AD203B41FA5}">
                      <a16:colId xmlns:a16="http://schemas.microsoft.com/office/drawing/2014/main" val="20001"/>
                    </a:ext>
                  </a:extLst>
                </a:gridCol>
                <a:gridCol w="5511520">
                  <a:extLst>
                    <a:ext uri="{9D8B030D-6E8A-4147-A177-3AD203B41FA5}">
                      <a16:colId xmlns:a16="http://schemas.microsoft.com/office/drawing/2014/main" val="20002"/>
                    </a:ext>
                  </a:extLst>
                </a:gridCol>
              </a:tblGrid>
              <a:tr h="441686">
                <a:tc gridSpan="2">
                  <a:txBody>
                    <a:bodyPr/>
                    <a:lstStyle/>
                    <a:p>
                      <a:pPr algn="l"/>
                      <a:r>
                        <a:rPr lang="en-US" sz="1900" dirty="0">
                          <a:latin typeface="Arial" panose="020B0604020202020204" pitchFamily="34" charset="0"/>
                          <a:cs typeface="Arial" panose="020B0604020202020204" pitchFamily="34" charset="0"/>
                        </a:rPr>
                        <a:t>Component</a:t>
                      </a:r>
                    </a:p>
                  </a:txBody>
                  <a:tcPr marL="79408" marR="79408" marT="39704" marB="39704"/>
                </a:tc>
                <a:tc hMerge="1">
                  <a:txBody>
                    <a:bodyPr/>
                    <a:lstStyle/>
                    <a:p>
                      <a:pPr algn="ctr"/>
                      <a:endParaRPr lang="en-US" sz="2200" dirty="0">
                        <a:latin typeface="Arial" panose="020B0604020202020204" pitchFamily="34" charset="0"/>
                        <a:cs typeface="Arial" panose="020B0604020202020204" pitchFamily="34" charset="0"/>
                      </a:endParaRPr>
                    </a:p>
                  </a:txBody>
                  <a:tcPr/>
                </a:tc>
                <a:tc>
                  <a:txBody>
                    <a:bodyPr/>
                    <a:lstStyle/>
                    <a:p>
                      <a:r>
                        <a:rPr lang="en-US" sz="1900" dirty="0">
                          <a:latin typeface="Arial" panose="020B0604020202020204" pitchFamily="34" charset="0"/>
                          <a:cs typeface="Arial" panose="020B0604020202020204" pitchFamily="34" charset="0"/>
                        </a:rPr>
                        <a:t>Questions to consider</a:t>
                      </a:r>
                      <a:r>
                        <a:rPr lang="en-US" sz="1900" baseline="0" dirty="0">
                          <a:latin typeface="Arial" panose="020B0604020202020204" pitchFamily="34" charset="0"/>
                          <a:cs typeface="Arial" panose="020B0604020202020204" pitchFamily="34" charset="0"/>
                        </a:rPr>
                        <a:t> </a:t>
                      </a:r>
                      <a:endParaRPr lang="en-US" sz="1900" dirty="0">
                        <a:latin typeface="Arial" panose="020B0604020202020204" pitchFamily="34" charset="0"/>
                        <a:cs typeface="Arial" panose="020B0604020202020204" pitchFamily="34" charset="0"/>
                      </a:endParaRPr>
                    </a:p>
                  </a:txBody>
                  <a:tcPr marL="79408" marR="79408" marT="39704" marB="39704"/>
                </a:tc>
                <a:extLst>
                  <a:ext uri="{0D108BD9-81ED-4DB2-BD59-A6C34878D82A}">
                    <a16:rowId xmlns:a16="http://schemas.microsoft.com/office/drawing/2014/main" val="10000"/>
                  </a:ext>
                </a:extLst>
              </a:tr>
              <a:tr h="632169">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700" dirty="0">
                        <a:solidFill>
                          <a:schemeClr val="accent6"/>
                        </a:solidFill>
                        <a:effectLst/>
                        <a:latin typeface="Arial" panose="020B0604020202020204" pitchFamily="34" charset="0"/>
                        <a:ea typeface="Calibri"/>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700" dirty="0">
                        <a:solidFill>
                          <a:schemeClr val="accent6"/>
                        </a:solidFill>
                        <a:effectLst/>
                        <a:latin typeface="Arial" panose="020B0604020202020204" pitchFamily="34" charset="0"/>
                        <a:ea typeface="Calibri"/>
                        <a:cs typeface="Arial" panose="020B0604020202020204" pitchFamily="34" charset="0"/>
                      </a:endParaRP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Inputs/ Resources</a:t>
                      </a: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What resources do you need to implement your program?</a:t>
                      </a:r>
                    </a:p>
                  </a:txBody>
                  <a:tcPr marL="79408" marR="79408" marT="39704" marB="39704"/>
                </a:tc>
                <a:extLst>
                  <a:ext uri="{0D108BD9-81ED-4DB2-BD59-A6C34878D82A}">
                    <a16:rowId xmlns:a16="http://schemas.microsoft.com/office/drawing/2014/main" val="10001"/>
                  </a:ext>
                </a:extLst>
              </a:tr>
              <a:tr h="632169">
                <a:tc>
                  <a:txBody>
                    <a:bodyPr/>
                    <a:lstStyle/>
                    <a:p>
                      <a:pPr marL="0" lvl="0" indent="0">
                        <a:buFont typeface="Arial" panose="020B0604020202020204" pitchFamily="34" charset="0"/>
                        <a:buNone/>
                      </a:pPr>
                      <a:endParaRPr lang="en-US" sz="1700" kern="1200" baseline="0" dirty="0">
                        <a:solidFill>
                          <a:schemeClr val="accent6"/>
                        </a:solidFill>
                        <a:effectLst/>
                        <a:latin typeface="Arial" panose="020B0604020202020204" pitchFamily="34" charset="0"/>
                        <a:cs typeface="Arial" panose="020B0604020202020204" pitchFamily="34" charset="0"/>
                      </a:endParaRP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Activities</a:t>
                      </a: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What activities will be or are being carried out to achieve your program’s desired outcomes?</a:t>
                      </a:r>
                    </a:p>
                  </a:txBody>
                  <a:tcPr marL="79408" marR="79408" marT="39704" marB="39704"/>
                </a:tc>
                <a:extLst>
                  <a:ext uri="{0D108BD9-81ED-4DB2-BD59-A6C34878D82A}">
                    <a16:rowId xmlns:a16="http://schemas.microsoft.com/office/drawing/2014/main" val="10002"/>
                  </a:ext>
                </a:extLst>
              </a:tr>
              <a:tr h="632169">
                <a:tc>
                  <a:txBody>
                    <a:bodyPr/>
                    <a:lstStyle/>
                    <a:p>
                      <a:pPr marL="0" lvl="0" indent="0">
                        <a:buFont typeface="Arial" panose="020B0604020202020204" pitchFamily="34" charset="0"/>
                        <a:buNone/>
                      </a:pPr>
                      <a:endParaRPr lang="en-US" sz="1700" kern="1200" baseline="0" dirty="0">
                        <a:solidFill>
                          <a:schemeClr val="accent6"/>
                        </a:solidFill>
                        <a:effectLst/>
                        <a:latin typeface="Arial" panose="020B0604020202020204" pitchFamily="34" charset="0"/>
                        <a:cs typeface="Arial" panose="020B0604020202020204" pitchFamily="34" charset="0"/>
                      </a:endParaRP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Outputs</a:t>
                      </a: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What are the direct products of your program’s activities?</a:t>
                      </a:r>
                    </a:p>
                  </a:txBody>
                  <a:tcPr marL="79408" marR="79408" marT="39704" marB="39704"/>
                </a:tc>
                <a:extLst>
                  <a:ext uri="{0D108BD9-81ED-4DB2-BD59-A6C34878D82A}">
                    <a16:rowId xmlns:a16="http://schemas.microsoft.com/office/drawing/2014/main" val="10003"/>
                  </a:ext>
                </a:extLst>
              </a:tr>
              <a:tr h="632169">
                <a:tc rowSpan="3">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dirty="0">
                          <a:solidFill>
                            <a:schemeClr val="accent6"/>
                          </a:solidFill>
                          <a:effectLst/>
                          <a:latin typeface="Arial" panose="020B0604020202020204" pitchFamily="34" charset="0"/>
                          <a:ea typeface="Calibri"/>
                          <a:cs typeface="Arial" panose="020B0604020202020204" pitchFamily="34" charset="0"/>
                        </a:rPr>
                        <a:t>Outcomes</a:t>
                      </a:r>
                    </a:p>
                  </a:txBody>
                  <a:tcPr marL="79408" marR="79408" marT="39704" marB="39704" vert="vert270"/>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Short-term</a:t>
                      </a: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What changes in knowledge, skills, and/or attitudes do you expect from your program? </a:t>
                      </a:r>
                    </a:p>
                  </a:txBody>
                  <a:tcPr marL="79408" marR="79408" marT="39704" marB="39704"/>
                </a:tc>
                <a:extLst>
                  <a:ext uri="{0D108BD9-81ED-4DB2-BD59-A6C34878D82A}">
                    <a16:rowId xmlns:a16="http://schemas.microsoft.com/office/drawing/2014/main" val="10004"/>
                  </a:ext>
                </a:extLst>
              </a:tr>
              <a:tr h="632169">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Medium-term</a:t>
                      </a:r>
                    </a:p>
                  </a:txBody>
                  <a:tcPr marL="79408" marR="79408" marT="39704" marB="39704"/>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What changes in behavior or actions do you expect from your program?</a:t>
                      </a:r>
                    </a:p>
                  </a:txBody>
                  <a:tcPr marL="79408" marR="79408" marT="39704" marB="39704"/>
                </a:tc>
                <a:extLst>
                  <a:ext uri="{0D108BD9-81ED-4DB2-BD59-A6C34878D82A}">
                    <a16:rowId xmlns:a16="http://schemas.microsoft.com/office/drawing/2014/main" val="10005"/>
                  </a:ext>
                </a:extLst>
              </a:tr>
              <a:tr h="632169">
                <a:tc vMerge="1">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200" dirty="0">
                        <a:solidFill>
                          <a:schemeClr val="tx1"/>
                        </a:solidFill>
                        <a:effectLst/>
                        <a:latin typeface="Arial" panose="020B0604020202020204" pitchFamily="34" charset="0"/>
                        <a:ea typeface="Calibri"/>
                        <a:cs typeface="Arial" panose="020B0604020202020204" pitchFamily="34" charset="0"/>
                      </a:endParaRPr>
                    </a:p>
                  </a:txBody>
                  <a:tcPr/>
                </a:tc>
                <a:tc>
                  <a:txBody>
                    <a:bodyPr/>
                    <a:lstStyle/>
                    <a:p>
                      <a:pPr marL="0" lvl="0" indent="0">
                        <a:buFont typeface="Arial" panose="020B0604020202020204" pitchFamily="34" charset="0"/>
                        <a:buNone/>
                      </a:pPr>
                      <a:r>
                        <a:rPr lang="en-US" sz="1700" kern="1200" baseline="0" dirty="0">
                          <a:solidFill>
                            <a:schemeClr val="accent6"/>
                          </a:solidFill>
                          <a:effectLst/>
                          <a:latin typeface="Arial" panose="020B0604020202020204" pitchFamily="34" charset="0"/>
                          <a:cs typeface="Arial" panose="020B0604020202020204" pitchFamily="34" charset="0"/>
                        </a:rPr>
                        <a:t>Long-term</a:t>
                      </a:r>
                    </a:p>
                  </a:txBody>
                  <a:tcPr marL="79408" marR="79408" marT="39704" marB="39704"/>
                </a:tc>
                <a:tc>
                  <a: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700" kern="1200" baseline="0" dirty="0">
                          <a:solidFill>
                            <a:schemeClr val="accent6"/>
                          </a:solidFill>
                          <a:effectLst/>
                          <a:latin typeface="Arial" panose="020B0604020202020204" pitchFamily="34" charset="0"/>
                          <a:cs typeface="Arial" panose="020B0604020202020204" pitchFamily="34" charset="0"/>
                        </a:rPr>
                        <a:t>What changes in status or condition do you expect from your program?</a:t>
                      </a:r>
                    </a:p>
                  </a:txBody>
                  <a:tcPr marL="79408" marR="79408" marT="39704" marB="39704"/>
                </a:tc>
                <a:extLst>
                  <a:ext uri="{0D108BD9-81ED-4DB2-BD59-A6C34878D82A}">
                    <a16:rowId xmlns:a16="http://schemas.microsoft.com/office/drawing/2014/main" val="10006"/>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After you create your Logic Model</a:t>
            </a:r>
          </a:p>
        </p:txBody>
      </p:sp>
      <p:sp>
        <p:nvSpPr>
          <p:cNvPr id="3" name="Content Placeholder 2"/>
          <p:cNvSpPr>
            <a:spLocks noGrp="1"/>
          </p:cNvSpPr>
          <p:nvPr>
            <p:ph idx="1"/>
          </p:nvPr>
        </p:nvSpPr>
        <p:spPr>
          <a:xfrm>
            <a:off x="998872" y="1547813"/>
            <a:ext cx="7146257" cy="3916529"/>
          </a:xfrm>
        </p:spPr>
        <p:txBody>
          <a:bodyPr rtlCol="0">
            <a:normAutofit/>
          </a:bodyPr>
          <a:lstStyle/>
          <a:p>
            <a:pPr marL="198528" indent="-198528" defTabSz="397055" eaLnBrk="1" fontAlgn="auto" hangingPunct="1">
              <a:spcBef>
                <a:spcPts val="0"/>
              </a:spcBef>
              <a:spcAft>
                <a:spcPts val="1042"/>
              </a:spcAft>
              <a:buFont typeface="Arial"/>
              <a:buChar char="•"/>
              <a:defRPr/>
            </a:pPr>
            <a:r>
              <a:rPr lang="en-US" sz="2084" dirty="0">
                <a:solidFill>
                  <a:schemeClr val="tx1">
                    <a:lumMod val="65000"/>
                    <a:lumOff val="35000"/>
                  </a:schemeClr>
                </a:solidFill>
              </a:rPr>
              <a:t>Verify your LM by asking the following questions:</a:t>
            </a:r>
          </a:p>
          <a:p>
            <a:pPr marL="397055" lvl="1" indent="-198528" defTabSz="397055" eaLnBrk="1" fontAlgn="auto" hangingPunct="1">
              <a:spcBef>
                <a:spcPts val="0"/>
              </a:spcBef>
              <a:spcAft>
                <a:spcPts val="1042"/>
              </a:spcAft>
              <a:buFont typeface="Arial"/>
              <a:buChar char="–"/>
              <a:tabLst>
                <a:tab pos="397055" algn="l"/>
              </a:tabLst>
              <a:defRPr/>
            </a:pPr>
            <a:r>
              <a:rPr lang="en-US" sz="1737" b="1" dirty="0">
                <a:solidFill>
                  <a:schemeClr val="accent4">
                    <a:lumMod val="90000"/>
                    <a:lumOff val="10000"/>
                  </a:schemeClr>
                </a:solidFill>
              </a:rPr>
              <a:t>Level of detail: </a:t>
            </a:r>
            <a:r>
              <a:rPr lang="en-US" sz="1737" dirty="0">
                <a:solidFill>
                  <a:schemeClr val="tx1">
                    <a:lumMod val="65000"/>
                    <a:lumOff val="35000"/>
                  </a:schemeClr>
                </a:solidFill>
              </a:rPr>
              <a:t>Does your model contain an appropriate amount of detail for its intended use? Does it include all key program components? </a:t>
            </a:r>
            <a:endParaRPr lang="en-US" sz="1737" b="1" dirty="0">
              <a:solidFill>
                <a:schemeClr val="accent4">
                  <a:lumMod val="90000"/>
                  <a:lumOff val="10000"/>
                </a:schemeClr>
              </a:solidFill>
            </a:endParaRPr>
          </a:p>
          <a:p>
            <a:pPr marL="397055" lvl="1" indent="-198528" defTabSz="397055" eaLnBrk="1" fontAlgn="auto" hangingPunct="1">
              <a:spcBef>
                <a:spcPts val="0"/>
              </a:spcBef>
              <a:spcAft>
                <a:spcPts val="1042"/>
              </a:spcAft>
              <a:buFont typeface="Arial"/>
              <a:buChar char="–"/>
              <a:tabLst>
                <a:tab pos="397055" algn="l"/>
              </a:tabLst>
              <a:defRPr/>
            </a:pPr>
            <a:r>
              <a:rPr lang="en-US" sz="1737" b="1" dirty="0">
                <a:solidFill>
                  <a:schemeClr val="accent4">
                    <a:lumMod val="90000"/>
                    <a:lumOff val="10000"/>
                  </a:schemeClr>
                </a:solidFill>
              </a:rPr>
              <a:t>Plausible: </a:t>
            </a:r>
            <a:r>
              <a:rPr lang="en-US" sz="1737" dirty="0">
                <a:solidFill>
                  <a:schemeClr val="tx1">
                    <a:lumMod val="65000"/>
                    <a:lumOff val="35000"/>
                  </a:schemeClr>
                </a:solidFill>
              </a:rPr>
              <a:t>Does the logic of the model seem correct? Are there any gaps in the logic of the program? </a:t>
            </a:r>
          </a:p>
          <a:p>
            <a:pPr marL="397055" lvl="1" indent="-198528" defTabSz="397055" eaLnBrk="1" fontAlgn="auto" hangingPunct="1">
              <a:spcBef>
                <a:spcPts val="0"/>
              </a:spcBef>
              <a:spcAft>
                <a:spcPts val="1042"/>
              </a:spcAft>
              <a:buFont typeface="Arial"/>
              <a:buChar char="–"/>
              <a:tabLst>
                <a:tab pos="397055" algn="l"/>
              </a:tabLst>
              <a:defRPr/>
            </a:pPr>
            <a:r>
              <a:rPr lang="en-US" sz="1737" b="1" dirty="0">
                <a:solidFill>
                  <a:schemeClr val="accent4">
                    <a:lumMod val="90000"/>
                    <a:lumOff val="10000"/>
                  </a:schemeClr>
                </a:solidFill>
              </a:rPr>
              <a:t>Realistic: </a:t>
            </a:r>
            <a:r>
              <a:rPr lang="en-US" sz="1737" dirty="0">
                <a:solidFill>
                  <a:schemeClr val="tx1">
                    <a:lumMod val="65000"/>
                    <a:lumOff val="35000"/>
                  </a:schemeClr>
                </a:solidFill>
              </a:rPr>
              <a:t>Is it reasonable to assume that the program can achieve the expected outcomes?</a:t>
            </a:r>
          </a:p>
          <a:p>
            <a:pPr marL="397055" lvl="1" indent="-198528" defTabSz="397055" eaLnBrk="1" fontAlgn="auto" hangingPunct="1">
              <a:spcBef>
                <a:spcPts val="0"/>
              </a:spcBef>
              <a:spcAft>
                <a:spcPts val="1042"/>
              </a:spcAft>
              <a:buFont typeface="Arial"/>
              <a:buChar char="–"/>
              <a:tabLst>
                <a:tab pos="397055" algn="l"/>
              </a:tabLst>
              <a:defRPr/>
            </a:pPr>
            <a:r>
              <a:rPr lang="en-US" sz="1737" b="1" dirty="0">
                <a:solidFill>
                  <a:schemeClr val="accent4">
                    <a:lumMod val="90000"/>
                    <a:lumOff val="10000"/>
                  </a:schemeClr>
                </a:solidFill>
              </a:rPr>
              <a:t>Consensus</a:t>
            </a:r>
            <a:r>
              <a:rPr lang="en-US" sz="1737" dirty="0">
                <a:solidFill>
                  <a:schemeClr val="accent4">
                    <a:lumMod val="90000"/>
                    <a:lumOff val="10000"/>
                  </a:schemeClr>
                </a:solidFill>
              </a:rPr>
              <a:t>: </a:t>
            </a:r>
            <a:r>
              <a:rPr lang="en-US" sz="1737" dirty="0">
                <a:solidFill>
                  <a:schemeClr val="tx1">
                    <a:lumMod val="65000"/>
                    <a:lumOff val="35000"/>
                  </a:schemeClr>
                </a:solidFill>
              </a:rPr>
              <a:t>Do program staff and external stakeholders agree that the model accurately depicts the program and its intended results?</a:t>
            </a:r>
          </a:p>
          <a:p>
            <a:pPr marL="198528" lvl="1" indent="0" defTabSz="397055" eaLnBrk="1" fontAlgn="auto" hangingPunct="1">
              <a:spcBef>
                <a:spcPts val="0"/>
              </a:spcBef>
              <a:spcAft>
                <a:spcPts val="1042"/>
              </a:spcAft>
              <a:buNone/>
              <a:tabLst>
                <a:tab pos="397055" algn="l"/>
              </a:tabLst>
              <a:defRPr/>
            </a:pPr>
            <a:endParaRPr lang="en-US" sz="1911" dirty="0">
              <a:solidFill>
                <a:schemeClr val="tx1">
                  <a:lumMod val="65000"/>
                  <a:lumOff val="3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84205-474D-07B3-E91D-E08AB5B838A5}"/>
              </a:ext>
            </a:extLst>
          </p:cNvPr>
          <p:cNvSpPr>
            <a:spLocks noGrp="1"/>
          </p:cNvSpPr>
          <p:nvPr>
            <p:ph type="title"/>
          </p:nvPr>
        </p:nvSpPr>
        <p:spPr/>
        <p:txBody>
          <a:bodyPr/>
          <a:lstStyle/>
          <a:p>
            <a:pPr algn="ctr"/>
            <a:r>
              <a:rPr lang="en-US" dirty="0"/>
              <a:t>Q&amp;A Time with Thomas</a:t>
            </a:r>
          </a:p>
        </p:txBody>
      </p:sp>
      <p:pic>
        <p:nvPicPr>
          <p:cNvPr id="1026" name="Picture 2" descr="Free vector question and answer or faq frequently asked questions concepts in websites social networks business pages flat cartoon vector illustration">
            <a:extLst>
              <a:ext uri="{FF2B5EF4-FFF2-40B4-BE49-F238E27FC236}">
                <a16:creationId xmlns:a16="http://schemas.microsoft.com/office/drawing/2014/main" id="{F785E1BC-E33B-1CA6-5DE5-FA17AAD2F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5875" y="2057400"/>
            <a:ext cx="5962650" cy="39814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E7134E2-12F9-BFF6-FF66-7872D44634FF}"/>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4188307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Things to remember</a:t>
            </a:r>
          </a:p>
        </p:txBody>
      </p:sp>
      <p:sp>
        <p:nvSpPr>
          <p:cNvPr id="3" name="Content Placeholder 2"/>
          <p:cNvSpPr>
            <a:spLocks noGrp="1"/>
          </p:cNvSpPr>
          <p:nvPr>
            <p:ph idx="1"/>
          </p:nvPr>
        </p:nvSpPr>
        <p:spPr>
          <a:xfrm>
            <a:off x="998872" y="1562853"/>
            <a:ext cx="7146257" cy="4389020"/>
          </a:xfrm>
        </p:spPr>
        <p:txBody>
          <a:bodyPr rtlCol="0">
            <a:normAutofit/>
          </a:bodyPr>
          <a:lstStyle/>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Developing a logic model is not completed in one session or alone. </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There is no one best logic model.</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Logic models represent intention.</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A program logic model can change and be refined as the program changes and develops. </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Programs do not need to evaluate every aspect of a logic model.</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Logic models play a critical role in informing evaluation and building the evidence base for a program.</a:t>
            </a: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Resources for logic model development</a:t>
            </a:r>
          </a:p>
        </p:txBody>
      </p:sp>
      <p:sp>
        <p:nvSpPr>
          <p:cNvPr id="3" name="Content Placeholder 2"/>
          <p:cNvSpPr>
            <a:spLocks noGrp="1"/>
          </p:cNvSpPr>
          <p:nvPr>
            <p:ph idx="1"/>
          </p:nvPr>
        </p:nvSpPr>
        <p:spPr>
          <a:xfrm>
            <a:off x="998872" y="1676902"/>
            <a:ext cx="7146257" cy="4274971"/>
          </a:xfrm>
        </p:spPr>
        <p:txBody>
          <a:bodyPr rtlCol="0">
            <a:normAutofit/>
          </a:bodyPr>
          <a:lstStyle/>
          <a:p>
            <a:pPr marL="0" indent="0" defTabSz="397055" eaLnBrk="1" fontAlgn="auto" hangingPunct="1">
              <a:spcBef>
                <a:spcPts val="0"/>
              </a:spcBef>
              <a:spcAft>
                <a:spcPts val="782"/>
              </a:spcAft>
              <a:buNone/>
              <a:defRPr/>
            </a:pPr>
            <a:r>
              <a:rPr lang="en-US" sz="2432" dirty="0">
                <a:solidFill>
                  <a:schemeClr val="tx1">
                    <a:lumMod val="65000"/>
                    <a:lumOff val="35000"/>
                  </a:schemeClr>
                </a:solidFill>
              </a:rPr>
              <a:t>W.K. Kellogg Foundation Logic Model Development Guide</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hlinkClick r:id="rId3"/>
              </a:rPr>
              <a:t>http://www.wkkf.org/resource-directory/resource/2006/02/wk-kellogg-foundation-logic-model-development-guide</a:t>
            </a:r>
            <a:endParaRPr lang="en-US" sz="2432"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432"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2432" dirty="0">
                <a:solidFill>
                  <a:schemeClr val="tx1">
                    <a:lumMod val="65000"/>
                    <a:lumOff val="35000"/>
                  </a:schemeClr>
                </a:solidFill>
              </a:rPr>
              <a:t>Innovation Network Logic Model Workbook</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hlinkClick r:id="rId4"/>
              </a:rPr>
              <a:t>http://www.innonet.org/client_docs/File/logic_model_workbook.pdf</a:t>
            </a:r>
            <a:endParaRPr lang="en-US" sz="2432"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Resources for logic model development</a:t>
            </a:r>
          </a:p>
        </p:txBody>
      </p:sp>
      <p:sp>
        <p:nvSpPr>
          <p:cNvPr id="3" name="Content Placeholder 2"/>
          <p:cNvSpPr>
            <a:spLocks noGrp="1"/>
          </p:cNvSpPr>
          <p:nvPr>
            <p:ph idx="1"/>
          </p:nvPr>
        </p:nvSpPr>
        <p:spPr/>
        <p:txBody>
          <a:bodyPr rtlCol="0">
            <a:normAutofit/>
          </a:bodyPr>
          <a:lstStyle/>
          <a:p>
            <a:pPr marL="0" indent="0" defTabSz="397055" eaLnBrk="1" fontAlgn="auto" hangingPunct="1">
              <a:spcBef>
                <a:spcPts val="0"/>
              </a:spcBef>
              <a:spcAft>
                <a:spcPts val="782"/>
              </a:spcAft>
              <a:buNone/>
              <a:defRPr/>
            </a:pPr>
            <a:r>
              <a:rPr lang="en-US" sz="2432" dirty="0">
                <a:solidFill>
                  <a:schemeClr val="tx1">
                    <a:lumMod val="65000"/>
                    <a:lumOff val="35000"/>
                  </a:schemeClr>
                </a:solidFill>
              </a:rPr>
              <a:t>University of Wisconsin Extension: Program Development and Evaluation</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hlinkClick r:id="rId3"/>
              </a:rPr>
              <a:t>http://www.uwex.edu/ces/pdande/evaluation/evallogicmodel.html</a:t>
            </a:r>
            <a:endParaRPr lang="en-US" sz="2432" dirty="0">
              <a:solidFill>
                <a:schemeClr val="tx1">
                  <a:lumMod val="65000"/>
                  <a:lumOff val="35000"/>
                </a:schemeClr>
              </a:solidFill>
            </a:endParaRPr>
          </a:p>
          <a:p>
            <a:pPr marL="0" indent="0" defTabSz="397055" eaLnBrk="1" fontAlgn="auto" hangingPunct="1">
              <a:spcBef>
                <a:spcPts val="0"/>
              </a:spcBef>
              <a:spcAft>
                <a:spcPts val="782"/>
              </a:spcAft>
              <a:buNone/>
              <a:defRPr/>
            </a:pPr>
            <a:endParaRPr lang="en-US" sz="2432"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2432" dirty="0">
                <a:solidFill>
                  <a:schemeClr val="tx1">
                    <a:lumMod val="65000"/>
                    <a:lumOff val="35000"/>
                  </a:schemeClr>
                </a:solidFill>
              </a:rPr>
              <a:t>CDC Program Evaluation Resources:</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hlinkClick r:id="rId4"/>
              </a:rPr>
              <a:t>http://www.cdc.gov/evaL/resources/index.htm</a:t>
            </a:r>
            <a:r>
              <a:rPr lang="en-US" sz="2432" dirty="0">
                <a:solidFill>
                  <a:schemeClr val="tx1">
                    <a:lumMod val="65000"/>
                    <a:lumOff val="35000"/>
                  </a:schemeClr>
                </a:solidFill>
              </a:rPr>
              <a:t>  </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rPr>
              <a:t>	Measuring Program Outcomes: A Practical 	Approach (United Way)</a:t>
            </a:r>
          </a:p>
          <a:p>
            <a:pPr marL="0" indent="0" defTabSz="397055" eaLnBrk="1" fontAlgn="auto" hangingPunct="1">
              <a:spcBef>
                <a:spcPts val="0"/>
              </a:spcBef>
              <a:spcAft>
                <a:spcPts val="782"/>
              </a:spcAft>
              <a:buNone/>
              <a:defRPr/>
            </a:pPr>
            <a:r>
              <a:rPr lang="en-US" sz="2432" dirty="0">
                <a:solidFill>
                  <a:schemeClr val="tx1">
                    <a:lumMod val="65000"/>
                    <a:lumOff val="35000"/>
                  </a:schemeClr>
                </a:solidFill>
              </a:rPr>
              <a:t>	Developing and Working with Program Logic 	Models (Bureau of Justice Assistance)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a:xfrm>
            <a:off x="1022684" y="2045368"/>
            <a:ext cx="7098632" cy="1143000"/>
          </a:xfrm>
        </p:spPr>
        <p:txBody>
          <a:bodyPr anchor="t"/>
          <a:lstStyle/>
          <a:p>
            <a:pPr eaLnBrk="1" hangingPunct="1"/>
            <a:r>
              <a:rPr lang="en-US" altLang="en-US" sz="3000" dirty="0">
                <a:solidFill>
                  <a:schemeClr val="tx1"/>
                </a:solidFill>
                <a:ea typeface="ＭＳ Ｐゴシック" panose="020B0600070205080204" pitchFamily="34" charset="-128"/>
              </a:rPr>
              <a:t>High Quality Performance Measures</a:t>
            </a:r>
          </a:p>
        </p:txBody>
      </p:sp>
      <p:sp>
        <p:nvSpPr>
          <p:cNvPr id="16387" name="Content Placeholder 4"/>
          <p:cNvSpPr>
            <a:spLocks noGrp="1"/>
          </p:cNvSpPr>
          <p:nvPr>
            <p:ph type="body" sz="quarter" idx="10"/>
          </p:nvPr>
        </p:nvSpPr>
        <p:spPr>
          <a:xfrm>
            <a:off x="1323474" y="3368842"/>
            <a:ext cx="6497053" cy="3489158"/>
          </a:xfrm>
        </p:spPr>
        <p:txBody>
          <a:bodyPr/>
          <a:lstStyle/>
          <a:p>
            <a:pPr marL="0" indent="0" eaLnBrk="1" hangingPunct="1"/>
            <a:r>
              <a:rPr lang="en-US" altLang="en-US" sz="2053" dirty="0">
                <a:solidFill>
                  <a:schemeClr val="tx1"/>
                </a:solidFill>
                <a:ea typeface="ＭＳ Ｐゴシック" panose="020B0600070205080204" pitchFamily="34" charset="-128"/>
              </a:rPr>
              <a:t>What is Performance Measurement?</a:t>
            </a:r>
          </a:p>
          <a:p>
            <a:pPr marL="0" indent="0" eaLnBrk="1" hangingPunct="1"/>
            <a:endParaRPr lang="en-US" altLang="en-US" sz="1421" dirty="0">
              <a:solidFill>
                <a:schemeClr val="tx1"/>
              </a:solidFill>
              <a:ea typeface="ＭＳ Ｐゴシック" panose="020B0600070205080204" pitchFamily="34" charset="-128"/>
            </a:endParaRPr>
          </a:p>
          <a:p>
            <a:pPr marL="0" indent="0" eaLnBrk="1" hangingPunct="1"/>
            <a:r>
              <a:rPr lang="en-US" altLang="en-US" sz="2053" dirty="0">
                <a:solidFill>
                  <a:schemeClr val="tx1"/>
                </a:solidFill>
              </a:rPr>
              <a:t>What makes a high quality performance measure?</a:t>
            </a:r>
          </a:p>
          <a:p>
            <a:pPr marL="0" indent="0" eaLnBrk="1" hangingPunct="1"/>
            <a:endParaRPr lang="en-US" altLang="en-US" sz="2053" dirty="0"/>
          </a:p>
          <a:p>
            <a:pPr marL="0" indent="0" eaLnBrk="1" hangingPunct="1"/>
            <a:endParaRPr lang="en-US" altLang="en-US" sz="2053" dirty="0"/>
          </a:p>
          <a:p>
            <a:pPr marL="0" indent="0" eaLnBrk="1" hangingPunct="1"/>
            <a:endParaRPr lang="en-US" altLang="en-US" sz="2053" dirty="0"/>
          </a:p>
          <a:p>
            <a:pPr marL="0" indent="0" eaLnBrk="1" hangingPunct="1"/>
            <a:endParaRPr lang="en-US" altLang="en-US" sz="2053" dirty="0"/>
          </a:p>
          <a:p>
            <a:pPr marL="0" indent="0" eaLnBrk="1" hangingPunct="1"/>
            <a:endParaRPr lang="en-US" altLang="en-US" sz="1579" dirty="0"/>
          </a:p>
          <a:p>
            <a:pPr marL="0" indent="0" eaLnBrk="1" hangingPunct="1"/>
            <a:r>
              <a:rPr lang="en-US" altLang="en-US" sz="1184" i="1" dirty="0"/>
              <a:t>Copyright © 2012 by JBS International, Inc.</a:t>
            </a:r>
          </a:p>
          <a:p>
            <a:pPr marL="0" indent="0" eaLnBrk="1" hangingPunct="1"/>
            <a:r>
              <a:rPr lang="en-US" altLang="en-US" sz="1184" i="1" dirty="0"/>
              <a:t>Developed by JBS International for the Corporation for National &amp; Community Service</a:t>
            </a:r>
          </a:p>
          <a:p>
            <a:pPr marL="0" indent="0" eaLnBrk="1" hangingPunct="1"/>
            <a:endParaRPr lang="en-US" altLang="en-US" sz="1184" dirty="0"/>
          </a:p>
          <a:p>
            <a:pPr marL="0" indent="0" eaLnBrk="1" hangingPunct="1"/>
            <a:endParaRPr lang="en-US" altLang="en-US" sz="2921" dirty="0">
              <a:ea typeface="ＭＳ Ｐゴシック" panose="020B0600070205080204" pitchFamily="34" charset="-128"/>
            </a:endParaRPr>
          </a:p>
          <a:p>
            <a:pPr marL="0" indent="0" eaLnBrk="1" hangingPunct="1"/>
            <a:endParaRPr lang="en-US" altLang="en-US" sz="2921" dirty="0">
              <a:ea typeface="ＭＳ Ｐゴシック" panose="020B0600070205080204" pitchFamily="34" charset="-128"/>
            </a:endParaRPr>
          </a:p>
          <a:p>
            <a:pPr marL="0" indent="0" eaLnBrk="1" hangingPunct="1"/>
            <a:endParaRPr lang="en-US" altLang="en-US" sz="2921" dirty="0">
              <a:ea typeface="ＭＳ Ｐゴシック" panose="020B0600070205080204" pitchFamily="34" charset="-128"/>
            </a:endParaRPr>
          </a:p>
        </p:txBody>
      </p:sp>
      <p:pic>
        <p:nvPicPr>
          <p:cNvPr id="2" name="Picture 1">
            <a:extLst>
              <a:ext uri="{FF2B5EF4-FFF2-40B4-BE49-F238E27FC236}">
                <a16:creationId xmlns:a16="http://schemas.microsoft.com/office/drawing/2014/main" id="{AF5377A4-A722-4A6B-A3B0-1E9EB318122F}"/>
              </a:ext>
            </a:extLst>
          </p:cNvPr>
          <p:cNvPicPr>
            <a:picLocks noChangeAspect="1"/>
          </p:cNvPicPr>
          <p:nvPr/>
        </p:nvPicPr>
        <p:blipFill>
          <a:blip r:embed="rId3"/>
          <a:stretch>
            <a:fillRect/>
          </a:stretch>
        </p:blipFill>
        <p:spPr>
          <a:xfrm>
            <a:off x="8461189" y="5486400"/>
            <a:ext cx="682811" cy="688908"/>
          </a:xfrm>
          <a:prstGeom prst="rect">
            <a:avLst/>
          </a:prstGeom>
        </p:spPr>
      </p:pic>
      <p:pic>
        <p:nvPicPr>
          <p:cNvPr id="5" name="Picture 4">
            <a:extLst>
              <a:ext uri="{FF2B5EF4-FFF2-40B4-BE49-F238E27FC236}">
                <a16:creationId xmlns:a16="http://schemas.microsoft.com/office/drawing/2014/main" id="{2EE8FE24-A170-4F4E-8A13-ABB163C61ECC}"/>
              </a:ext>
            </a:extLst>
          </p:cNvPr>
          <p:cNvPicPr>
            <a:picLocks noChangeAspect="1"/>
          </p:cNvPicPr>
          <p:nvPr/>
        </p:nvPicPr>
        <p:blipFill>
          <a:blip r:embed="rId4"/>
          <a:stretch>
            <a:fillRect/>
          </a:stretch>
        </p:blipFill>
        <p:spPr>
          <a:xfrm>
            <a:off x="2133600" y="304800"/>
            <a:ext cx="4412055" cy="1295400"/>
          </a:xfrm>
          <a:prstGeom prst="rect">
            <a:avLst/>
          </a:prstGeom>
        </p:spPr>
      </p:pic>
    </p:spTree>
    <p:extLst>
      <p:ext uri="{BB962C8B-B14F-4D97-AF65-F5344CB8AC3E}">
        <p14:creationId xmlns:p14="http://schemas.microsoft.com/office/powerpoint/2010/main" val="89018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p:cNvSpPr>
            <a:spLocks noGrp="1"/>
          </p:cNvSpPr>
          <p:nvPr>
            <p:ph type="title"/>
          </p:nvPr>
        </p:nvSpPr>
        <p:spPr>
          <a:xfrm>
            <a:off x="842211" y="274471"/>
            <a:ext cx="5534526" cy="1143000"/>
          </a:xfrm>
        </p:spPr>
        <p:txBody>
          <a:bodyPr/>
          <a:lstStyle/>
          <a:p>
            <a:pPr eaLnBrk="1" hangingPunct="1"/>
            <a:r>
              <a:rPr lang="en-US" altLang="en-US" sz="3316">
                <a:ea typeface="ＭＳ Ｐゴシック" panose="020B0600070205080204" pitchFamily="34" charset="-128"/>
              </a:rPr>
              <a:t>Module Overview</a:t>
            </a:r>
          </a:p>
        </p:txBody>
      </p:sp>
      <p:sp>
        <p:nvSpPr>
          <p:cNvPr id="15363" name="Content Placeholder 4"/>
          <p:cNvSpPr>
            <a:spLocks noGrp="1"/>
          </p:cNvSpPr>
          <p:nvPr>
            <p:ph idx="12"/>
          </p:nvPr>
        </p:nvSpPr>
        <p:spPr>
          <a:xfrm>
            <a:off x="998872" y="1600451"/>
            <a:ext cx="7182602" cy="4716128"/>
          </a:xfrm>
        </p:spPr>
        <p:txBody>
          <a:bodyPr/>
          <a:lstStyle/>
          <a:p>
            <a:pPr marL="0" indent="0" defTabSz="845656" eaLnBrk="1" fontAlgn="auto" hangingPunct="1">
              <a:spcAft>
                <a:spcPts val="0"/>
              </a:spcAft>
              <a:defRPr/>
            </a:pPr>
            <a:r>
              <a:rPr lang="en-US" dirty="0">
                <a:ea typeface="ＭＳ Ｐゴシック" pitchFamily="-65" charset="-128"/>
              </a:rPr>
              <a:t>Performance Measurement </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ea typeface="ＭＳ Ｐゴシック" pitchFamily="-65" charset="-128"/>
              </a:rPr>
              <a:t>Review of concepts and definitions</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ea typeface="ＭＳ Ｐゴシック" pitchFamily="-65" charset="-128"/>
              </a:rPr>
              <a:t>Comparison to Impact Evaluation</a:t>
            </a:r>
          </a:p>
          <a:p>
            <a:pPr marL="0" indent="0" defTabSz="845656" eaLnBrk="1" fontAlgn="auto" hangingPunct="1">
              <a:spcAft>
                <a:spcPts val="0"/>
              </a:spcAft>
              <a:defRPr/>
            </a:pPr>
            <a:endParaRPr lang="en-US" dirty="0">
              <a:ea typeface="ＭＳ Ｐゴシック" pitchFamily="-65" charset="-128"/>
            </a:endParaRPr>
          </a:p>
          <a:p>
            <a:pPr marL="0" indent="0" defTabSz="845656" eaLnBrk="1" fontAlgn="auto" hangingPunct="1">
              <a:spcAft>
                <a:spcPts val="0"/>
              </a:spcAft>
              <a:defRPr/>
            </a:pPr>
            <a:r>
              <a:rPr lang="en-US" dirty="0">
                <a:ea typeface="ＭＳ Ｐゴシック" pitchFamily="-65" charset="-128"/>
              </a:rPr>
              <a:t>Ensuring High Quality Performance Measures</a:t>
            </a:r>
          </a:p>
          <a:p>
            <a:pPr marL="465405" lvl="1" indent="-422828" defTabSz="845656" eaLnBrk="1" fontAlgn="auto" hangingPunct="1">
              <a:spcAft>
                <a:spcPts val="0"/>
              </a:spcAft>
              <a:buSzPct val="100000"/>
              <a:defRPr/>
            </a:pPr>
            <a:r>
              <a:rPr lang="en-US" dirty="0">
                <a:ea typeface="ＭＳ Ｐゴシック" pitchFamily="-65" charset="-128"/>
              </a:rPr>
              <a:t>Understand alignment within theory of change</a:t>
            </a:r>
          </a:p>
          <a:p>
            <a:pPr marL="465405" lvl="1" indent="-422828" defTabSz="845656" eaLnBrk="1" fontAlgn="auto" hangingPunct="1">
              <a:spcAft>
                <a:spcPts val="0"/>
              </a:spcAft>
              <a:buSzPct val="100000"/>
              <a:defRPr/>
            </a:pPr>
            <a:r>
              <a:rPr lang="en-US" dirty="0">
                <a:ea typeface="ＭＳ Ｐゴシック" pitchFamily="-65" charset="-128"/>
              </a:rPr>
              <a:t>Review characteristics of a high quality outcome</a:t>
            </a:r>
            <a:endParaRPr lang="en-US" sz="2605" dirty="0">
              <a:solidFill>
                <a:srgbClr val="FF0000"/>
              </a:solidFill>
              <a:ea typeface="ＭＳ Ｐゴシック" pitchFamily="-65" charset="-128"/>
            </a:endParaRPr>
          </a:p>
          <a:p>
            <a:pPr marL="465405" lvl="1" indent="-422828" defTabSz="845656" eaLnBrk="1" fontAlgn="auto" hangingPunct="1">
              <a:spcAft>
                <a:spcPts val="0"/>
              </a:spcAft>
              <a:buSzPct val="100000"/>
              <a:defRPr/>
            </a:pPr>
            <a:r>
              <a:rPr lang="en-US" dirty="0">
                <a:latin typeface="+mj-lt"/>
                <a:ea typeface="ＭＳ Ｐゴシック" pitchFamily="-65" charset="-128"/>
              </a:rPr>
              <a:t>Check alignment of outputs and outcomes</a:t>
            </a:r>
          </a:p>
        </p:txBody>
      </p:sp>
      <p:sp>
        <p:nvSpPr>
          <p:cNvPr id="18436"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92EA0F63-00DA-4EB1-94F1-6314692C7596}" type="slidenum">
              <a:rPr lang="en-US" altLang="en-US" sz="1105" b="0">
                <a:solidFill>
                  <a:srgbClr val="898989"/>
                </a:solidFill>
                <a:cs typeface="Arial" panose="020B0604020202020204" pitchFamily="34" charset="0"/>
              </a:rPr>
              <a:pPr defTabSz="844745" fontAlgn="base">
                <a:spcBef>
                  <a:spcPct val="0"/>
                </a:spcBef>
                <a:spcAft>
                  <a:spcPct val="0"/>
                </a:spcAft>
              </a:pPr>
              <a:t>24</a:t>
            </a:fld>
            <a:endParaRPr lang="en-US" altLang="en-US" sz="1105" b="0">
              <a:solidFill>
                <a:srgbClr val="898989"/>
              </a:solidFill>
              <a:cs typeface="Arial" panose="020B0604020202020204" pitchFamily="34" charset="0"/>
            </a:endParaRPr>
          </a:p>
        </p:txBody>
      </p:sp>
      <p:pic>
        <p:nvPicPr>
          <p:cNvPr id="2" name="Picture 1">
            <a:extLst>
              <a:ext uri="{FF2B5EF4-FFF2-40B4-BE49-F238E27FC236}">
                <a16:creationId xmlns:a16="http://schemas.microsoft.com/office/drawing/2014/main" id="{5E224876-4CC3-4646-AEE9-CC775CD2DEDD}"/>
              </a:ext>
            </a:extLst>
          </p:cNvPr>
          <p:cNvPicPr>
            <a:picLocks noChangeAspect="1"/>
          </p:cNvPicPr>
          <p:nvPr/>
        </p:nvPicPr>
        <p:blipFill>
          <a:blip r:embed="rId3"/>
          <a:stretch>
            <a:fillRect/>
          </a:stretch>
        </p:blipFill>
        <p:spPr>
          <a:xfrm>
            <a:off x="8464702" y="5502626"/>
            <a:ext cx="682811" cy="688908"/>
          </a:xfrm>
          <a:prstGeom prst="rect">
            <a:avLst/>
          </a:prstGeom>
        </p:spPr>
      </p:pic>
    </p:spTree>
    <p:extLst>
      <p:ext uri="{BB962C8B-B14F-4D97-AF65-F5344CB8AC3E}">
        <p14:creationId xmlns:p14="http://schemas.microsoft.com/office/powerpoint/2010/main" val="3653998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30362"/>
          </a:xfrm>
        </p:spPr>
        <p:txBody>
          <a:bodyPr/>
          <a:lstStyle/>
          <a:p>
            <a:pPr algn="ctr"/>
            <a:r>
              <a:rPr lang="en-US" sz="4000" i="1" dirty="0"/>
              <a:t>Where do Performance Measures come from?</a:t>
            </a:r>
            <a:endParaRPr lang="en-US" i="1" dirty="0"/>
          </a:p>
        </p:txBody>
      </p:sp>
      <p:pic>
        <p:nvPicPr>
          <p:cNvPr id="5" name="Picture 4">
            <a:extLst>
              <a:ext uri="{FF2B5EF4-FFF2-40B4-BE49-F238E27FC236}">
                <a16:creationId xmlns:a16="http://schemas.microsoft.com/office/drawing/2014/main" id="{2AD2EF98-23E8-4EBB-B154-7E42A38655DC}"/>
              </a:ext>
            </a:extLst>
          </p:cNvPr>
          <p:cNvPicPr>
            <a:picLocks noChangeAspect="1"/>
          </p:cNvPicPr>
          <p:nvPr/>
        </p:nvPicPr>
        <p:blipFill>
          <a:blip r:embed="rId3"/>
          <a:stretch>
            <a:fillRect/>
          </a:stretch>
        </p:blipFill>
        <p:spPr>
          <a:xfrm>
            <a:off x="8458200" y="5486400"/>
            <a:ext cx="685800" cy="689517"/>
          </a:xfrm>
          <a:prstGeom prst="rect">
            <a:avLst/>
          </a:prstGeom>
        </p:spPr>
      </p:pic>
      <p:pic>
        <p:nvPicPr>
          <p:cNvPr id="4" name="Picture 3">
            <a:extLst>
              <a:ext uri="{FF2B5EF4-FFF2-40B4-BE49-F238E27FC236}">
                <a16:creationId xmlns:a16="http://schemas.microsoft.com/office/drawing/2014/main" id="{3862414D-09CB-4CAA-B180-A47A71423736}"/>
              </a:ext>
            </a:extLst>
          </p:cNvPr>
          <p:cNvPicPr>
            <a:picLocks noChangeAspect="1"/>
          </p:cNvPicPr>
          <p:nvPr/>
        </p:nvPicPr>
        <p:blipFill>
          <a:blip r:embed="rId4"/>
          <a:stretch>
            <a:fillRect/>
          </a:stretch>
        </p:blipFill>
        <p:spPr>
          <a:xfrm>
            <a:off x="542925" y="1828800"/>
            <a:ext cx="7448550" cy="4943475"/>
          </a:xfrm>
          <a:prstGeom prst="rect">
            <a:avLst/>
          </a:prstGeom>
        </p:spPr>
      </p:pic>
      <p:sp>
        <p:nvSpPr>
          <p:cNvPr id="6" name="Oval 5">
            <a:extLst>
              <a:ext uri="{FF2B5EF4-FFF2-40B4-BE49-F238E27FC236}">
                <a16:creationId xmlns:a16="http://schemas.microsoft.com/office/drawing/2014/main" id="{AB787585-2F12-4A32-AB17-BB53B4C7431B}"/>
              </a:ext>
            </a:extLst>
          </p:cNvPr>
          <p:cNvSpPr/>
          <p:nvPr/>
        </p:nvSpPr>
        <p:spPr>
          <a:xfrm>
            <a:off x="542925" y="4572000"/>
            <a:ext cx="914400" cy="5334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2DA5149B-10D3-4CD6-8527-CF47C99D18CF}"/>
              </a:ext>
            </a:extLst>
          </p:cNvPr>
          <p:cNvSpPr/>
          <p:nvPr/>
        </p:nvSpPr>
        <p:spPr>
          <a:xfrm>
            <a:off x="1371600" y="3538536"/>
            <a:ext cx="1219200" cy="804863"/>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A8BB58E-BD49-46AD-AC83-4F3C90C39316}"/>
              </a:ext>
            </a:extLst>
          </p:cNvPr>
          <p:cNvSpPr/>
          <p:nvPr/>
        </p:nvSpPr>
        <p:spPr>
          <a:xfrm>
            <a:off x="3578268" y="4248150"/>
            <a:ext cx="1364163" cy="952500"/>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F7949FC9-2BD0-4E13-8529-9150A0CB7A88}"/>
              </a:ext>
            </a:extLst>
          </p:cNvPr>
          <p:cNvSpPr/>
          <p:nvPr/>
        </p:nvSpPr>
        <p:spPr>
          <a:xfrm>
            <a:off x="2438400" y="4494234"/>
            <a:ext cx="1219200" cy="992166"/>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0705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630362"/>
          </a:xfrm>
        </p:spPr>
        <p:txBody>
          <a:bodyPr/>
          <a:lstStyle/>
          <a:p>
            <a:pPr algn="ctr"/>
            <a:r>
              <a:rPr lang="en-US" sz="4000" i="1" dirty="0"/>
              <a:t>What about evaluation?</a:t>
            </a:r>
            <a:endParaRPr lang="en-US" i="1" dirty="0"/>
          </a:p>
        </p:txBody>
      </p:sp>
      <p:pic>
        <p:nvPicPr>
          <p:cNvPr id="5" name="Picture 4">
            <a:extLst>
              <a:ext uri="{FF2B5EF4-FFF2-40B4-BE49-F238E27FC236}">
                <a16:creationId xmlns:a16="http://schemas.microsoft.com/office/drawing/2014/main" id="{2AD2EF98-23E8-4EBB-B154-7E42A38655DC}"/>
              </a:ext>
            </a:extLst>
          </p:cNvPr>
          <p:cNvPicPr>
            <a:picLocks noChangeAspect="1"/>
          </p:cNvPicPr>
          <p:nvPr/>
        </p:nvPicPr>
        <p:blipFill>
          <a:blip r:embed="rId3"/>
          <a:stretch>
            <a:fillRect/>
          </a:stretch>
        </p:blipFill>
        <p:spPr>
          <a:xfrm>
            <a:off x="8458200" y="5486400"/>
            <a:ext cx="685800" cy="689517"/>
          </a:xfrm>
          <a:prstGeom prst="rect">
            <a:avLst/>
          </a:prstGeom>
        </p:spPr>
      </p:pic>
      <p:pic>
        <p:nvPicPr>
          <p:cNvPr id="4" name="Picture 3">
            <a:extLst>
              <a:ext uri="{FF2B5EF4-FFF2-40B4-BE49-F238E27FC236}">
                <a16:creationId xmlns:a16="http://schemas.microsoft.com/office/drawing/2014/main" id="{3862414D-09CB-4CAA-B180-A47A71423736}"/>
              </a:ext>
            </a:extLst>
          </p:cNvPr>
          <p:cNvPicPr>
            <a:picLocks noChangeAspect="1"/>
          </p:cNvPicPr>
          <p:nvPr/>
        </p:nvPicPr>
        <p:blipFill>
          <a:blip r:embed="rId4"/>
          <a:stretch>
            <a:fillRect/>
          </a:stretch>
        </p:blipFill>
        <p:spPr>
          <a:xfrm>
            <a:off x="542925" y="1828800"/>
            <a:ext cx="7448550" cy="4943475"/>
          </a:xfrm>
          <a:prstGeom prst="rect">
            <a:avLst/>
          </a:prstGeom>
        </p:spPr>
      </p:pic>
      <p:sp>
        <p:nvSpPr>
          <p:cNvPr id="9" name="Oval 8">
            <a:extLst>
              <a:ext uri="{FF2B5EF4-FFF2-40B4-BE49-F238E27FC236}">
                <a16:creationId xmlns:a16="http://schemas.microsoft.com/office/drawing/2014/main" id="{1A8BB58E-BD49-46AD-AC83-4F3C90C39316}"/>
              </a:ext>
            </a:extLst>
          </p:cNvPr>
          <p:cNvSpPr/>
          <p:nvPr/>
        </p:nvSpPr>
        <p:spPr>
          <a:xfrm>
            <a:off x="4953000" y="4095750"/>
            <a:ext cx="1600202" cy="992166"/>
          </a:xfrm>
          <a:prstGeom prst="ellipse">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560467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Title 4"/>
          <p:cNvSpPr>
            <a:spLocks noGrp="1"/>
          </p:cNvSpPr>
          <p:nvPr>
            <p:ph type="title"/>
          </p:nvPr>
        </p:nvSpPr>
        <p:spPr>
          <a:xfrm>
            <a:off x="842211" y="274471"/>
            <a:ext cx="5534526" cy="1143000"/>
          </a:xfrm>
        </p:spPr>
        <p:txBody>
          <a:bodyPr/>
          <a:lstStyle/>
          <a:p>
            <a:pPr eaLnBrk="1" hangingPunct="1"/>
            <a:r>
              <a:rPr lang="en-US" altLang="en-US" sz="2684">
                <a:ea typeface="ＭＳ Ｐゴシック" panose="020B0600070205080204" pitchFamily="34" charset="-128"/>
              </a:rPr>
              <a:t>Performance Measurement and Impact Evaluation</a:t>
            </a:r>
            <a:endParaRPr lang="en-US" altLang="en-US" sz="2684" i="1">
              <a:ea typeface="ＭＳ Ｐゴシック" panose="020B0600070205080204" pitchFamily="34" charset="-128"/>
            </a:endParaRPr>
          </a:p>
        </p:txBody>
      </p:sp>
      <p:graphicFrame>
        <p:nvGraphicFramePr>
          <p:cNvPr id="6" name="Content Placeholder 5" descr="Differences between Performance Measurement and Impact Evaluation in Causality, Implementation, and Time Focus"/>
          <p:cNvGraphicFramePr>
            <a:graphicFrameLocks noGrp="1"/>
          </p:cNvGraphicFramePr>
          <p:nvPr>
            <p:ph idx="12"/>
            <p:extLst>
              <p:ext uri="{D42A27DB-BD31-4B8C-83A1-F6EECF244321}">
                <p14:modId xmlns:p14="http://schemas.microsoft.com/office/powerpoint/2010/main" val="4020507069"/>
              </p:ext>
            </p:extLst>
          </p:nvPr>
        </p:nvGraphicFramePr>
        <p:xfrm>
          <a:off x="980698" y="2590800"/>
          <a:ext cx="7182603" cy="2590692"/>
        </p:xfrm>
        <a:graphic>
          <a:graphicData uri="http://schemas.openxmlformats.org/drawingml/2006/table">
            <a:tbl>
              <a:tblPr firstRow="1">
                <a:tableStyleId>{073A0DAA-6AF3-43AB-8588-CEC1D06C72B9}</a:tableStyleId>
              </a:tblPr>
              <a:tblGrid>
                <a:gridCol w="1924918">
                  <a:extLst>
                    <a:ext uri="{9D8B030D-6E8A-4147-A177-3AD203B41FA5}">
                      <a16:colId xmlns:a16="http://schemas.microsoft.com/office/drawing/2014/main" val="20000"/>
                    </a:ext>
                  </a:extLst>
                </a:gridCol>
                <a:gridCol w="2646762">
                  <a:extLst>
                    <a:ext uri="{9D8B030D-6E8A-4147-A177-3AD203B41FA5}">
                      <a16:colId xmlns:a16="http://schemas.microsoft.com/office/drawing/2014/main" val="20001"/>
                    </a:ext>
                  </a:extLst>
                </a:gridCol>
                <a:gridCol w="2610923">
                  <a:extLst>
                    <a:ext uri="{9D8B030D-6E8A-4147-A177-3AD203B41FA5}">
                      <a16:colId xmlns:a16="http://schemas.microsoft.com/office/drawing/2014/main" val="20002"/>
                    </a:ext>
                  </a:extLst>
                </a:gridCol>
              </a:tblGrid>
              <a:tr h="66891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a:ln>
                            <a:noFill/>
                          </a:ln>
                          <a:solidFill>
                            <a:srgbClr val="003597"/>
                          </a:solidFill>
                          <a:effectLst/>
                          <a:latin typeface="+mj-lt"/>
                          <a:ea typeface="ＭＳ Ｐゴシック" pitchFamily="-1" charset="-128"/>
                          <a:cs typeface="Calibri" pitchFamily="-1" charset="0"/>
                        </a:rPr>
                        <a:t>Differences: Key Areas </a:t>
                      </a:r>
                    </a:p>
                  </a:txBody>
                  <a:tcPr marL="79807" marR="79807" marT="45702" marB="45702" anchor="ctr" horzOverflow="overflow">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effectLst/>
                          <a:latin typeface="+mj-lt"/>
                        </a:rPr>
                        <a:t>Performance Measurement</a:t>
                      </a:r>
                      <a:endParaRPr kumimoji="0" lang="en-US" sz="1900" b="1" i="0" u="none" strike="noStrike" cap="none" normalizeH="0" baseline="0" dirty="0">
                        <a:ln>
                          <a:noFill/>
                        </a:ln>
                        <a:solidFill>
                          <a:srgbClr val="FFFFFF"/>
                        </a:solidFill>
                        <a:effectLst/>
                        <a:latin typeface="+mj-lt"/>
                        <a:ea typeface="ＭＳ Ｐゴシック" pitchFamily="-1" charset="-128"/>
                        <a:cs typeface="Calibri" pitchFamily="-1" charset="0"/>
                      </a:endParaRPr>
                    </a:p>
                  </a:txBody>
                  <a:tcPr marL="79807" marR="79807" marT="45702" marB="45702" anchor="ctr" horzOverflow="overflow">
                    <a:solidFill>
                      <a:schemeClr val="tx2">
                        <a:lumMod val="75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900" u="none" strike="noStrike" cap="none" normalizeH="0" baseline="0" dirty="0">
                          <a:ln>
                            <a:noFill/>
                          </a:ln>
                          <a:effectLst/>
                          <a:latin typeface="+mj-lt"/>
                        </a:rPr>
                        <a:t>Impact Evaluation</a:t>
                      </a:r>
                      <a:endParaRPr kumimoji="0" lang="en-US" sz="1900" b="1" i="0" u="none" strike="noStrike" cap="none" normalizeH="0" baseline="0" dirty="0">
                        <a:ln>
                          <a:noFill/>
                        </a:ln>
                        <a:solidFill>
                          <a:srgbClr val="FFFFFF"/>
                        </a:solidFill>
                        <a:effectLst/>
                        <a:latin typeface="+mj-lt"/>
                        <a:ea typeface="ＭＳ Ｐゴシック" pitchFamily="-1" charset="-128"/>
                      </a:endParaRPr>
                    </a:p>
                  </a:txBody>
                  <a:tcPr marL="79807" marR="79807" marT="45702" marB="45702" anchor="ctr" horzOverflow="overflow">
                    <a:solidFill>
                      <a:schemeClr val="tx2">
                        <a:lumMod val="75000"/>
                      </a:schemeClr>
                    </a:solidFill>
                  </a:tcPr>
                </a:tc>
                <a:extLst>
                  <a:ext uri="{0D108BD9-81ED-4DB2-BD59-A6C34878D82A}">
                    <a16:rowId xmlns:a16="http://schemas.microsoft.com/office/drawing/2014/main" val="10000"/>
                  </a:ext>
                </a:extLst>
              </a:tr>
              <a:tr h="957677">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defRPr/>
                      </a:pPr>
                      <a:endParaRPr kumimoji="0" lang="en-US" sz="1900" u="none" strike="noStrike" cap="none" normalizeH="0" baseline="0" dirty="0">
                        <a:ln>
                          <a:noFill/>
                        </a:ln>
                        <a:solidFill>
                          <a:srgbClr val="003597"/>
                        </a:solidFill>
                        <a:effectLst/>
                        <a:latin typeface="+mj-lt"/>
                      </a:endParaRPr>
                    </a:p>
                    <a:p>
                      <a:pPr marL="0" marR="0" lvl="0" indent="0" algn="ctr"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solidFill>
                            <a:srgbClr val="003597"/>
                          </a:solidFill>
                          <a:effectLst/>
                          <a:latin typeface="+mj-lt"/>
                        </a:rPr>
                        <a:t>Causality</a:t>
                      </a:r>
                    </a:p>
                  </a:txBody>
                  <a:tcPr marL="79807" marR="79807" marT="45702" marB="45702" horzOverflow="overflow"/>
                </a:tc>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effectLst/>
                          <a:latin typeface="+mj-lt"/>
                        </a:rPr>
                        <a:t>Assumes causality; does </a:t>
                      </a:r>
                      <a:r>
                        <a:rPr kumimoji="0" lang="en-US" sz="1900" i="1" u="none" strike="noStrike" cap="none" normalizeH="0" baseline="0" dirty="0">
                          <a:ln>
                            <a:noFill/>
                          </a:ln>
                          <a:effectLst/>
                          <a:latin typeface="+mj-lt"/>
                        </a:rPr>
                        <a:t>not</a:t>
                      </a:r>
                      <a:r>
                        <a:rPr kumimoji="0" lang="en-US" sz="1900" u="none" strike="noStrike" cap="none" normalizeH="0" baseline="0" dirty="0">
                          <a:ln>
                            <a:noFill/>
                          </a:ln>
                          <a:effectLst/>
                          <a:latin typeface="+mj-lt"/>
                        </a:rPr>
                        <a:t> “prove” theory of change</a:t>
                      </a:r>
                      <a:endParaRPr kumimoji="0" lang="en-US" sz="1900" b="0" i="0" u="none" strike="noStrike" cap="none" normalizeH="0" baseline="0" dirty="0">
                        <a:ln>
                          <a:noFill/>
                        </a:ln>
                        <a:solidFill>
                          <a:schemeClr val="tx1"/>
                        </a:solidFill>
                        <a:effectLst/>
                        <a:latin typeface="+mj-lt"/>
                        <a:ea typeface="ＭＳ Ｐゴシック" pitchFamily="-1" charset="-128"/>
                        <a:cs typeface="Calibri" pitchFamily="-1" charset="0"/>
                      </a:endParaRPr>
                    </a:p>
                  </a:txBody>
                  <a:tcPr marL="79807" marR="79807" marT="45702" marB="45702" horzOverflow="overflow"/>
                </a:tc>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effectLst/>
                          <a:latin typeface="+mj-lt"/>
                        </a:rPr>
                        <a:t>Seeks to show causality and “prove” theory of change</a:t>
                      </a:r>
                      <a:endParaRPr kumimoji="0" lang="en-US" sz="1900" b="0" i="0" u="none" strike="noStrike" cap="none" normalizeH="0" baseline="0" dirty="0">
                        <a:ln>
                          <a:noFill/>
                        </a:ln>
                        <a:solidFill>
                          <a:schemeClr val="tx1"/>
                        </a:solidFill>
                        <a:effectLst/>
                        <a:latin typeface="+mj-lt"/>
                        <a:ea typeface="ＭＳ Ｐゴシック" pitchFamily="-1" charset="-128"/>
                        <a:cs typeface="Calibri" pitchFamily="-1" charset="0"/>
                      </a:endParaRPr>
                    </a:p>
                  </a:txBody>
                  <a:tcPr marL="79807" marR="79807" marT="45702" marB="45702" horzOverflow="overflow"/>
                </a:tc>
                <a:extLst>
                  <a:ext uri="{0D108BD9-81ED-4DB2-BD59-A6C34878D82A}">
                    <a16:rowId xmlns:a16="http://schemas.microsoft.com/office/drawing/2014/main" val="10001"/>
                  </a:ext>
                </a:extLst>
              </a:tr>
              <a:tr h="957677">
                <a:tc>
                  <a:txBody>
                    <a:bodyPr/>
                    <a:lstStyle/>
                    <a:p>
                      <a:pPr marL="0" marR="0" lvl="0" indent="0" algn="ctr" defTabSz="914400" rtl="0" eaLnBrk="1" fontAlgn="base" latinLnBrk="0" hangingPunct="1">
                        <a:lnSpc>
                          <a:spcPct val="100000"/>
                        </a:lnSpc>
                        <a:spcBef>
                          <a:spcPct val="0"/>
                        </a:spcBef>
                        <a:spcAft>
                          <a:spcPts val="600"/>
                        </a:spcAft>
                        <a:buClrTx/>
                        <a:buSzTx/>
                        <a:buFont typeface="Arial" charset="0"/>
                        <a:buNone/>
                        <a:tabLst/>
                        <a:defRPr/>
                      </a:pPr>
                      <a:endParaRPr kumimoji="0" lang="en-US" sz="1900" u="none" strike="noStrike" cap="none" normalizeH="0" baseline="0" dirty="0">
                        <a:ln>
                          <a:noFill/>
                        </a:ln>
                        <a:solidFill>
                          <a:srgbClr val="003597"/>
                        </a:solidFill>
                        <a:effectLst/>
                        <a:latin typeface="+mj-lt"/>
                      </a:endParaRPr>
                    </a:p>
                    <a:p>
                      <a:pPr marL="0" marR="0" lvl="0" indent="0" algn="ctr"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solidFill>
                            <a:srgbClr val="003597"/>
                          </a:solidFill>
                          <a:effectLst/>
                          <a:latin typeface="+mj-lt"/>
                        </a:rPr>
                        <a:t>Implementation</a:t>
                      </a:r>
                    </a:p>
                  </a:txBody>
                  <a:tcPr marL="79807" marR="79807" marT="45702" marB="45702" horzOverflow="overflow"/>
                </a:tc>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effectLst/>
                          <a:latin typeface="+mj-lt"/>
                        </a:rPr>
                        <a:t>Tracks outputs and outcomes on a regular, ongoing basis</a:t>
                      </a:r>
                      <a:endParaRPr kumimoji="0" lang="en-US" sz="1900" b="0" i="0" u="none" strike="noStrike" cap="none" normalizeH="0" baseline="0" dirty="0">
                        <a:ln>
                          <a:noFill/>
                        </a:ln>
                        <a:solidFill>
                          <a:schemeClr val="tx1"/>
                        </a:solidFill>
                        <a:effectLst/>
                        <a:latin typeface="+mj-lt"/>
                        <a:ea typeface="ＭＳ Ｐゴシック" pitchFamily="-1" charset="-128"/>
                        <a:cs typeface="Calibri" pitchFamily="-1" charset="0"/>
                      </a:endParaRPr>
                    </a:p>
                  </a:txBody>
                  <a:tcPr marL="79807" marR="79807" marT="45702" marB="45702" horzOverflow="overflow"/>
                </a:tc>
                <a:tc>
                  <a:txBody>
                    <a:bodyPr/>
                    <a:lstStyle/>
                    <a:p>
                      <a:pPr marL="0" marR="0" lvl="0" indent="0" algn="l" defTabSz="914400" rtl="0" eaLnBrk="1" fontAlgn="base" latinLnBrk="0" hangingPunct="1">
                        <a:lnSpc>
                          <a:spcPct val="100000"/>
                        </a:lnSpc>
                        <a:spcBef>
                          <a:spcPct val="0"/>
                        </a:spcBef>
                        <a:spcAft>
                          <a:spcPts val="600"/>
                        </a:spcAft>
                        <a:buClrTx/>
                        <a:buSzTx/>
                        <a:buFont typeface="Arial" charset="0"/>
                        <a:buNone/>
                        <a:tabLst/>
                        <a:defRPr/>
                      </a:pPr>
                      <a:r>
                        <a:rPr kumimoji="0" lang="en-US" sz="1900" u="none" strike="noStrike" cap="none" normalizeH="0" baseline="0" dirty="0">
                          <a:ln>
                            <a:noFill/>
                          </a:ln>
                          <a:effectLst/>
                          <a:latin typeface="+mj-lt"/>
                        </a:rPr>
                        <a:t>May occur from time to time, but not on a regular, ongoing basis</a:t>
                      </a:r>
                      <a:endParaRPr kumimoji="0" lang="en-US" sz="1900" b="0" i="0" u="none" strike="noStrike" cap="none" normalizeH="0" baseline="0" dirty="0">
                        <a:ln>
                          <a:noFill/>
                        </a:ln>
                        <a:solidFill>
                          <a:schemeClr val="tx1"/>
                        </a:solidFill>
                        <a:effectLst/>
                        <a:latin typeface="+mj-lt"/>
                        <a:ea typeface="ＭＳ Ｐゴシック" pitchFamily="-1" charset="-128"/>
                        <a:cs typeface="Calibri" pitchFamily="-1" charset="0"/>
                      </a:endParaRPr>
                    </a:p>
                  </a:txBody>
                  <a:tcPr marL="79807" marR="79807" marT="45702" marB="45702" horzOverflow="overflow"/>
                </a:tc>
                <a:extLst>
                  <a:ext uri="{0D108BD9-81ED-4DB2-BD59-A6C34878D82A}">
                    <a16:rowId xmlns:a16="http://schemas.microsoft.com/office/drawing/2014/main" val="10002"/>
                  </a:ext>
                </a:extLst>
              </a:tr>
            </a:tbl>
          </a:graphicData>
        </a:graphic>
      </p:graphicFrame>
      <p:sp>
        <p:nvSpPr>
          <p:cNvPr id="20505"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607A26DE-42CF-4660-B235-B66B22FC5D90}" type="slidenum">
              <a:rPr lang="en-US" altLang="en-US" sz="1105" b="0">
                <a:solidFill>
                  <a:srgbClr val="898989"/>
                </a:solidFill>
                <a:cs typeface="Arial" panose="020B0604020202020204" pitchFamily="34" charset="0"/>
              </a:rPr>
              <a:pPr defTabSz="844745" fontAlgn="base">
                <a:spcBef>
                  <a:spcPct val="0"/>
                </a:spcBef>
                <a:spcAft>
                  <a:spcPct val="0"/>
                </a:spcAft>
              </a:pPr>
              <a:t>27</a:t>
            </a:fld>
            <a:endParaRPr lang="en-US" altLang="en-US" sz="1105" b="0">
              <a:solidFill>
                <a:srgbClr val="898989"/>
              </a:solidFill>
              <a:cs typeface="Arial" panose="020B0604020202020204" pitchFamily="34" charset="0"/>
            </a:endParaRPr>
          </a:p>
        </p:txBody>
      </p:sp>
    </p:spTree>
    <p:extLst>
      <p:ext uri="{BB962C8B-B14F-4D97-AF65-F5344CB8AC3E}">
        <p14:creationId xmlns:p14="http://schemas.microsoft.com/office/powerpoint/2010/main" val="2537134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endParaRPr lang="en-US" altLang="en-US" sz="2526" dirty="0">
              <a:ea typeface="ＭＳ Ｐゴシック" panose="020B0600070205080204" pitchFamily="34" charset="-128"/>
            </a:endParaRPr>
          </a:p>
        </p:txBody>
      </p:sp>
      <p:sp>
        <p:nvSpPr>
          <p:cNvPr id="14339" name="Content Placeholder 2"/>
          <p:cNvSpPr>
            <a:spLocks noGrp="1"/>
          </p:cNvSpPr>
          <p:nvPr>
            <p:ph idx="12"/>
          </p:nvPr>
        </p:nvSpPr>
        <p:spPr>
          <a:xfrm>
            <a:off x="998872" y="1600451"/>
            <a:ext cx="3392654" cy="4836444"/>
          </a:xfrm>
        </p:spPr>
        <p:txBody>
          <a:bodyPr/>
          <a:lstStyle/>
          <a:p>
            <a:pPr marL="422828" lvl="1" indent="0" defTabSz="845656" eaLnBrk="1" fontAlgn="auto" hangingPunct="1">
              <a:spcBef>
                <a:spcPct val="0"/>
              </a:spcBef>
              <a:spcAft>
                <a:spcPts val="555"/>
              </a:spcAft>
              <a:buNone/>
              <a:defRPr/>
            </a:pPr>
            <a:r>
              <a:rPr lang="en-US" b="1" dirty="0">
                <a:latin typeface="+mj-lt"/>
                <a:ea typeface="ＭＳ Ｐゴシック" pitchFamily="34" charset="-128"/>
              </a:rPr>
              <a:t>Outputs</a:t>
            </a:r>
          </a:p>
          <a:p>
            <a:pPr marL="687096" lvl="1" indent="-264268" defTabSz="845656" eaLnBrk="1" fontAlgn="auto" hangingPunct="1">
              <a:spcAft>
                <a:spcPts val="0"/>
              </a:spcAft>
              <a:buSzPct val="100000"/>
              <a:defRPr/>
            </a:pPr>
            <a:r>
              <a:rPr lang="en-US" dirty="0">
                <a:latin typeface="+mj-lt"/>
              </a:rPr>
              <a:t>Amount of service provided </a:t>
            </a:r>
            <a:br>
              <a:rPr lang="en-US" dirty="0">
                <a:latin typeface="+mj-lt"/>
              </a:rPr>
            </a:br>
            <a:r>
              <a:rPr lang="en-US" dirty="0">
                <a:latin typeface="+mj-lt"/>
              </a:rPr>
              <a:t>(people served, products created, or programs developed)</a:t>
            </a:r>
          </a:p>
        </p:txBody>
      </p:sp>
      <p:sp>
        <p:nvSpPr>
          <p:cNvPr id="22532" name="Slide Number Placeholder 1"/>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D768148A-461C-44C5-A57F-17322AD7E322}"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28</a:t>
            </a:fld>
            <a:endParaRPr lang="en-US" altLang="en-US">
              <a:latin typeface="Arial" panose="020B0604020202020204" pitchFamily="34" charset="0"/>
              <a:cs typeface="Arial" panose="020B0604020202020204" pitchFamily="34" charset="0"/>
            </a:endParaRPr>
          </a:p>
        </p:txBody>
      </p:sp>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2316" y="2286000"/>
            <a:ext cx="3429000" cy="228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3BE63669-DCC8-49B6-91AF-A5144F5DDA7E}"/>
              </a:ext>
            </a:extLst>
          </p:cNvPr>
          <p:cNvSpPr txBox="1"/>
          <p:nvPr/>
        </p:nvSpPr>
        <p:spPr>
          <a:xfrm>
            <a:off x="228600" y="304800"/>
            <a:ext cx="5334000" cy="830997"/>
          </a:xfrm>
          <a:prstGeom prst="rect">
            <a:avLst/>
          </a:prstGeom>
          <a:noFill/>
        </p:spPr>
        <p:txBody>
          <a:bodyPr wrap="square" rtlCol="0">
            <a:spAutoFit/>
          </a:bodyPr>
          <a:lstStyle/>
          <a:p>
            <a:r>
              <a:rPr lang="en-US" altLang="en-US" sz="2400" dirty="0">
                <a:solidFill>
                  <a:schemeClr val="bg1"/>
                </a:solidFill>
                <a:ea typeface="ＭＳ Ｐゴシック" panose="020B0600070205080204" pitchFamily="34" charset="-128"/>
              </a:rPr>
              <a:t>Systematic Process for Measuring Outputs and Outcomes</a:t>
            </a:r>
            <a:endParaRPr lang="en-US" sz="2400" dirty="0">
              <a:solidFill>
                <a:schemeClr val="bg1"/>
              </a:solidFill>
            </a:endParaRPr>
          </a:p>
        </p:txBody>
      </p:sp>
    </p:spTree>
    <p:extLst>
      <p:ext uri="{BB962C8B-B14F-4D97-AF65-F5344CB8AC3E}">
        <p14:creationId xmlns:p14="http://schemas.microsoft.com/office/powerpoint/2010/main" val="1597607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p:txBody>
          <a:bodyPr/>
          <a:lstStyle/>
          <a:p>
            <a:pPr eaLnBrk="1" hangingPunct="1"/>
            <a:endParaRPr lang="en-US" altLang="en-US" sz="2526" dirty="0">
              <a:ea typeface="ＭＳ Ｐゴシック" panose="020B0600070205080204" pitchFamily="34" charset="-128"/>
            </a:endParaRPr>
          </a:p>
        </p:txBody>
      </p:sp>
      <p:sp>
        <p:nvSpPr>
          <p:cNvPr id="14339" name="Content Placeholder 2"/>
          <p:cNvSpPr>
            <a:spLocks noGrp="1"/>
          </p:cNvSpPr>
          <p:nvPr>
            <p:ph idx="12"/>
          </p:nvPr>
        </p:nvSpPr>
        <p:spPr>
          <a:xfrm>
            <a:off x="842211" y="1564106"/>
            <a:ext cx="4174708" cy="4836444"/>
          </a:xfrm>
        </p:spPr>
        <p:txBody>
          <a:bodyPr/>
          <a:lstStyle/>
          <a:p>
            <a:pPr marL="367038" lvl="2" indent="0" defTabSz="845656" eaLnBrk="1" fontAlgn="auto" hangingPunct="1">
              <a:spcBef>
                <a:spcPct val="0"/>
              </a:spcBef>
              <a:spcAft>
                <a:spcPts val="555"/>
              </a:spcAft>
              <a:buNone/>
              <a:defRPr/>
            </a:pPr>
            <a:r>
              <a:rPr lang="en-US" b="1" dirty="0">
                <a:latin typeface="+mj-lt"/>
                <a:ea typeface="ＭＳ Ｐゴシック" pitchFamily="34" charset="-128"/>
              </a:rPr>
              <a:t>Outcomes</a:t>
            </a:r>
          </a:p>
          <a:p>
            <a:pPr marL="687096" lvl="1" indent="-264268" defTabSz="845656" eaLnBrk="1" fontAlgn="auto" hangingPunct="1">
              <a:spcAft>
                <a:spcPts val="0"/>
              </a:spcAft>
              <a:buSzPct val="100000"/>
              <a:defRPr/>
            </a:pPr>
            <a:r>
              <a:rPr lang="en-US" dirty="0">
                <a:latin typeface="+mj-lt"/>
              </a:rPr>
              <a:t>Reflect the changes or benefits that occur </a:t>
            </a:r>
          </a:p>
          <a:p>
            <a:pPr marL="687096" lvl="1" indent="-264268" defTabSz="845656" eaLnBrk="1" fontAlgn="auto" hangingPunct="1">
              <a:spcAft>
                <a:spcPts val="0"/>
              </a:spcAft>
              <a:buSzPct val="100000"/>
              <a:defRPr/>
            </a:pPr>
            <a:r>
              <a:rPr lang="en-US" dirty="0">
                <a:latin typeface="+mj-lt"/>
              </a:rPr>
              <a:t>Can reflect changes in individuals, organizations, communities, or the environment</a:t>
            </a:r>
          </a:p>
          <a:p>
            <a:pPr marL="687096" lvl="1" indent="-264268" defTabSz="845656" eaLnBrk="1" fontAlgn="auto" hangingPunct="1">
              <a:spcAft>
                <a:spcPts val="0"/>
              </a:spcAft>
              <a:buSzPct val="100000"/>
              <a:defRPr/>
            </a:pPr>
            <a:r>
              <a:rPr lang="en-US" dirty="0">
                <a:latin typeface="+mj-lt"/>
              </a:rPr>
              <a:t>Address changes in attitudes/beliefs, knowledge/skills, behavior, or conditions</a:t>
            </a:r>
            <a:endParaRPr lang="en-US" sz="1816" dirty="0">
              <a:ea typeface="ＭＳ Ｐゴシック" pitchFamily="34" charset="-128"/>
            </a:endParaRPr>
          </a:p>
        </p:txBody>
      </p:sp>
      <p:sp>
        <p:nvSpPr>
          <p:cNvPr id="24579" name="Slide Number Placeholder 1"/>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E8EB7BB4-B15D-4909-B9D5-7AEFB26F5E18}"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29</a:t>
            </a:fld>
            <a:endParaRPr lang="en-US" altLang="en-US">
              <a:latin typeface="Arial" panose="020B0604020202020204" pitchFamily="34" charset="0"/>
              <a:cs typeface="Arial" panose="020B0604020202020204" pitchFamily="34" charset="0"/>
            </a:endParaRPr>
          </a:p>
        </p:txBody>
      </p:sp>
      <p:pic>
        <p:nvPicPr>
          <p:cNvPr id="2458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21204" y="2646947"/>
            <a:ext cx="2955257" cy="1925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9851404E-ED43-415C-8893-1543EA3C4CED}"/>
              </a:ext>
            </a:extLst>
          </p:cNvPr>
          <p:cNvSpPr txBox="1"/>
          <p:nvPr/>
        </p:nvSpPr>
        <p:spPr>
          <a:xfrm>
            <a:off x="228600" y="304800"/>
            <a:ext cx="5334000" cy="830997"/>
          </a:xfrm>
          <a:prstGeom prst="rect">
            <a:avLst/>
          </a:prstGeom>
          <a:noFill/>
        </p:spPr>
        <p:txBody>
          <a:bodyPr wrap="square" rtlCol="0">
            <a:spAutoFit/>
          </a:bodyPr>
          <a:lstStyle/>
          <a:p>
            <a:r>
              <a:rPr lang="en-US" altLang="en-US" sz="2400" dirty="0">
                <a:solidFill>
                  <a:schemeClr val="bg1"/>
                </a:solidFill>
                <a:ea typeface="ＭＳ Ｐゴシック" panose="020B0600070205080204" pitchFamily="34" charset="-128"/>
              </a:rPr>
              <a:t>Systematic Process for Measuring Outputs and Outcomes</a:t>
            </a:r>
            <a:endParaRPr lang="en-US" sz="2400" dirty="0">
              <a:solidFill>
                <a:schemeClr val="bg1"/>
              </a:solidFill>
            </a:endParaRPr>
          </a:p>
        </p:txBody>
      </p:sp>
    </p:spTree>
    <p:extLst>
      <p:ext uri="{BB962C8B-B14F-4D97-AF65-F5344CB8AC3E}">
        <p14:creationId xmlns:p14="http://schemas.microsoft.com/office/powerpoint/2010/main" val="4242982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Learning To Date</a:t>
            </a:r>
          </a:p>
        </p:txBody>
      </p:sp>
      <p:sp>
        <p:nvSpPr>
          <p:cNvPr id="6" name="Content Placeholder 5"/>
          <p:cNvSpPr>
            <a:spLocks noGrp="1"/>
          </p:cNvSpPr>
          <p:nvPr>
            <p:ph idx="1"/>
          </p:nvPr>
        </p:nvSpPr>
        <p:spPr>
          <a:xfrm>
            <a:off x="457200" y="1417638"/>
            <a:ext cx="7620000" cy="5334000"/>
          </a:xfrm>
        </p:spPr>
        <p:txBody>
          <a:bodyPr>
            <a:normAutofit/>
          </a:bodyPr>
          <a:lstStyle/>
          <a:p>
            <a:pPr marL="114300" indent="0">
              <a:buNone/>
            </a:pPr>
            <a:r>
              <a:rPr lang="en-US" dirty="0"/>
              <a:t>Previous Content</a:t>
            </a:r>
          </a:p>
          <a:p>
            <a:r>
              <a:rPr lang="en-US" dirty="0"/>
              <a:t>AmeriCorps 101/Program &amp; Fiscal Orientation</a:t>
            </a:r>
          </a:p>
          <a:p>
            <a:r>
              <a:rPr lang="en-US" dirty="0"/>
              <a:t>Locating/Reviewing/Reading AmeriCorps Guidance</a:t>
            </a:r>
          </a:p>
          <a:p>
            <a:r>
              <a:rPr lang="en-US" dirty="0"/>
              <a:t>Theory of Change/Evidence</a:t>
            </a:r>
          </a:p>
          <a:p>
            <a:pPr marL="114300" indent="0">
              <a:buNone/>
            </a:pPr>
            <a:endParaRPr lang="en-US" b="1" dirty="0"/>
          </a:p>
          <a:p>
            <a:pPr marL="114300" indent="0">
              <a:buNone/>
            </a:pPr>
            <a:r>
              <a:rPr lang="en-US" b="1" dirty="0"/>
              <a:t>Today’s Agenda</a:t>
            </a:r>
          </a:p>
          <a:p>
            <a:r>
              <a:rPr lang="en-US" b="1" dirty="0"/>
              <a:t>Logic Models</a:t>
            </a:r>
          </a:p>
          <a:p>
            <a:r>
              <a:rPr lang="en-US" b="1" dirty="0"/>
              <a:t>Performance Measures</a:t>
            </a:r>
          </a:p>
          <a:p>
            <a:r>
              <a:rPr lang="en-US" b="1" dirty="0"/>
              <a:t>Data Collection</a:t>
            </a:r>
          </a:p>
          <a:p>
            <a:endParaRPr lang="en-US" dirty="0"/>
          </a:p>
          <a:p>
            <a:pPr marL="114300" indent="0">
              <a:buNone/>
            </a:pPr>
            <a:r>
              <a:rPr lang="en-US" dirty="0"/>
              <a:t>Next Up </a:t>
            </a:r>
            <a:r>
              <a:rPr lang="en-US" i="1" dirty="0"/>
              <a:t>(December 14)</a:t>
            </a:r>
            <a:endParaRPr lang="en-US" b="1" dirty="0"/>
          </a:p>
          <a:p>
            <a:r>
              <a:rPr lang="en-US" dirty="0"/>
              <a:t>Policies, Procedures, Branding</a:t>
            </a:r>
          </a:p>
        </p:txBody>
      </p:sp>
      <p:pic>
        <p:nvPicPr>
          <p:cNvPr id="5" name="Picture 4">
            <a:extLst>
              <a:ext uri="{FF2B5EF4-FFF2-40B4-BE49-F238E27FC236}">
                <a16:creationId xmlns:a16="http://schemas.microsoft.com/office/drawing/2014/main" id="{9FE71283-7F1A-4F87-9487-579F2154E0C9}"/>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8473981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2211" y="274471"/>
            <a:ext cx="5534526" cy="1143000"/>
          </a:xfrm>
        </p:spPr>
        <p:txBody>
          <a:bodyPr rtlCol="0">
            <a:normAutofit/>
          </a:bodyPr>
          <a:lstStyle/>
          <a:p>
            <a:pPr defTabSz="845656" eaLnBrk="1" fontAlgn="auto" hangingPunct="1">
              <a:spcAft>
                <a:spcPts val="0"/>
              </a:spcAft>
              <a:defRPr/>
            </a:pPr>
            <a:r>
              <a:rPr lang="en-US" sz="2921" dirty="0">
                <a:latin typeface="+mn-lt"/>
              </a:rPr>
              <a:t>Outcomes</a:t>
            </a:r>
          </a:p>
        </p:txBody>
      </p:sp>
      <p:graphicFrame>
        <p:nvGraphicFramePr>
          <p:cNvPr id="5" name="Content Placeholder 4"/>
          <p:cNvGraphicFramePr>
            <a:graphicFrameLocks noGrp="1"/>
          </p:cNvGraphicFramePr>
          <p:nvPr>
            <p:ph idx="12"/>
          </p:nvPr>
        </p:nvGraphicFramePr>
        <p:xfrm>
          <a:off x="1119188" y="2530392"/>
          <a:ext cx="7086098" cy="1409950"/>
        </p:xfrm>
        <a:graphic>
          <a:graphicData uri="http://schemas.openxmlformats.org/drawingml/2006/table">
            <a:tbl>
              <a:tblPr firstRow="1" bandRow="1">
                <a:tableStyleId>{073A0DAA-6AF3-43AB-8588-CEC1D06C72B9}</a:tableStyleId>
              </a:tblPr>
              <a:tblGrid>
                <a:gridCol w="1699094">
                  <a:extLst>
                    <a:ext uri="{9D8B030D-6E8A-4147-A177-3AD203B41FA5}">
                      <a16:colId xmlns:a16="http://schemas.microsoft.com/office/drawing/2014/main" val="20000"/>
                    </a:ext>
                  </a:extLst>
                </a:gridCol>
                <a:gridCol w="1795668">
                  <a:extLst>
                    <a:ext uri="{9D8B030D-6E8A-4147-A177-3AD203B41FA5}">
                      <a16:colId xmlns:a16="http://schemas.microsoft.com/office/drawing/2014/main" val="20001"/>
                    </a:ext>
                  </a:extLst>
                </a:gridCol>
                <a:gridCol w="1795668">
                  <a:extLst>
                    <a:ext uri="{9D8B030D-6E8A-4147-A177-3AD203B41FA5}">
                      <a16:colId xmlns:a16="http://schemas.microsoft.com/office/drawing/2014/main" val="20002"/>
                    </a:ext>
                  </a:extLst>
                </a:gridCol>
                <a:gridCol w="1795668">
                  <a:extLst>
                    <a:ext uri="{9D8B030D-6E8A-4147-A177-3AD203B41FA5}">
                      <a16:colId xmlns:a16="http://schemas.microsoft.com/office/drawing/2014/main" val="20003"/>
                    </a:ext>
                  </a:extLst>
                </a:gridCol>
              </a:tblGrid>
              <a:tr h="657765">
                <a:tc>
                  <a:txBody>
                    <a:bodyPr/>
                    <a:lstStyle/>
                    <a:p>
                      <a:r>
                        <a:rPr lang="en-US" sz="1600" dirty="0"/>
                        <a:t>Attitude/Belief</a:t>
                      </a:r>
                    </a:p>
                  </a:txBody>
                  <a:tcPr marL="79802" marR="79802" marT="45713" marB="45713" anchor="ctr"/>
                </a:tc>
                <a:tc>
                  <a:txBody>
                    <a:bodyPr/>
                    <a:lstStyle/>
                    <a:p>
                      <a:r>
                        <a:rPr lang="en-US" sz="1600" dirty="0"/>
                        <a:t>Knowledge/Skill</a:t>
                      </a:r>
                    </a:p>
                  </a:txBody>
                  <a:tcPr marL="79802" marR="79802" marT="45713" marB="45713" anchor="ctr"/>
                </a:tc>
                <a:tc>
                  <a:txBody>
                    <a:bodyPr/>
                    <a:lstStyle/>
                    <a:p>
                      <a:r>
                        <a:rPr lang="en-US" sz="1600" dirty="0"/>
                        <a:t>Behavior</a:t>
                      </a:r>
                    </a:p>
                  </a:txBody>
                  <a:tcPr marL="79802" marR="79802" marT="45713" marB="45713" anchor="ctr"/>
                </a:tc>
                <a:tc>
                  <a:txBody>
                    <a:bodyPr/>
                    <a:lstStyle/>
                    <a:p>
                      <a:r>
                        <a:rPr lang="en-US" sz="1600" dirty="0"/>
                        <a:t>Condition</a:t>
                      </a:r>
                    </a:p>
                  </a:txBody>
                  <a:tcPr marL="79802" marR="79802" marT="45713" marB="45713" anchor="ctr"/>
                </a:tc>
                <a:extLst>
                  <a:ext uri="{0D108BD9-81ED-4DB2-BD59-A6C34878D82A}">
                    <a16:rowId xmlns:a16="http://schemas.microsoft.com/office/drawing/2014/main" val="10000"/>
                  </a:ext>
                </a:extLst>
              </a:tr>
              <a:tr h="752185">
                <a:tc>
                  <a:txBody>
                    <a:bodyPr/>
                    <a:lstStyle/>
                    <a:p>
                      <a:pPr marL="0" marR="0" algn="l">
                        <a:spcBef>
                          <a:spcPts val="200"/>
                        </a:spcBef>
                        <a:spcAft>
                          <a:spcPts val="200"/>
                        </a:spcAft>
                      </a:pPr>
                      <a:r>
                        <a:rPr lang="en-US" sz="1600" dirty="0">
                          <a:effectLst/>
                        </a:rPr>
                        <a:t>Thought, feeling</a:t>
                      </a:r>
                      <a:endParaRPr lang="en-US" sz="1600" dirty="0">
                        <a:effectLst/>
                        <a:latin typeface="+mn-lt"/>
                        <a:ea typeface="Times New Roman"/>
                      </a:endParaRPr>
                    </a:p>
                  </a:txBody>
                  <a:tcPr marL="63729" marR="63729" marT="0" marB="0" anchor="ctr"/>
                </a:tc>
                <a:tc>
                  <a:txBody>
                    <a:bodyPr/>
                    <a:lstStyle/>
                    <a:p>
                      <a:pPr marL="0" marR="0" algn="l">
                        <a:spcBef>
                          <a:spcPts val="200"/>
                        </a:spcBef>
                        <a:spcAft>
                          <a:spcPts val="200"/>
                        </a:spcAft>
                      </a:pPr>
                      <a:r>
                        <a:rPr lang="en-US" sz="1600" dirty="0">
                          <a:effectLst/>
                        </a:rPr>
                        <a:t>Understanding, know-how</a:t>
                      </a:r>
                      <a:endParaRPr lang="en-US" sz="1600" dirty="0">
                        <a:effectLst/>
                        <a:latin typeface="+mn-lt"/>
                        <a:ea typeface="Times New Roman"/>
                      </a:endParaRPr>
                    </a:p>
                  </a:txBody>
                  <a:tcPr marL="63729" marR="63729" marT="0" marB="0" anchor="ctr"/>
                </a:tc>
                <a:tc>
                  <a:txBody>
                    <a:bodyPr/>
                    <a:lstStyle/>
                    <a:p>
                      <a:pPr marL="0" marR="0" algn="l">
                        <a:spcBef>
                          <a:spcPts val="200"/>
                        </a:spcBef>
                        <a:spcAft>
                          <a:spcPts val="200"/>
                        </a:spcAft>
                      </a:pPr>
                      <a:r>
                        <a:rPr lang="en-US" sz="1600" dirty="0">
                          <a:effectLst/>
                        </a:rPr>
                        <a:t>Action</a:t>
                      </a:r>
                      <a:endParaRPr lang="en-US" sz="1600" dirty="0">
                        <a:effectLst/>
                        <a:latin typeface="+mn-lt"/>
                        <a:ea typeface="Times New Roman"/>
                      </a:endParaRPr>
                    </a:p>
                  </a:txBody>
                  <a:tcPr marL="63729" marR="63729" marT="0" marB="0" anchor="ctr"/>
                </a:tc>
                <a:tc>
                  <a:txBody>
                    <a:bodyPr/>
                    <a:lstStyle/>
                    <a:p>
                      <a:pPr marL="0" marR="0" algn="l">
                        <a:spcBef>
                          <a:spcPts val="200"/>
                        </a:spcBef>
                        <a:spcAft>
                          <a:spcPts val="200"/>
                        </a:spcAft>
                      </a:pPr>
                      <a:r>
                        <a:rPr lang="en-US" sz="1600" dirty="0">
                          <a:effectLst/>
                        </a:rPr>
                        <a:t>Situation, circumstance</a:t>
                      </a:r>
                      <a:endParaRPr lang="en-US" sz="1600" dirty="0">
                        <a:effectLst/>
                        <a:latin typeface="+mn-lt"/>
                        <a:ea typeface="Times New Roman"/>
                      </a:endParaRPr>
                    </a:p>
                  </a:txBody>
                  <a:tcPr marL="63729" marR="63729" marT="0" marB="0" anchor="ctr"/>
                </a:tc>
                <a:extLst>
                  <a:ext uri="{0D108BD9-81ED-4DB2-BD59-A6C34878D82A}">
                    <a16:rowId xmlns:a16="http://schemas.microsoft.com/office/drawing/2014/main" val="10001"/>
                  </a:ext>
                </a:extLst>
              </a:tr>
            </a:tbl>
          </a:graphicData>
        </a:graphic>
      </p:graphicFrame>
      <p:sp>
        <p:nvSpPr>
          <p:cNvPr id="26644" name="Slide Number Placeholder 3"/>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F6D0DA8E-22A9-4AE3-AAD2-C7C26D2958AE}"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30</a:t>
            </a:fld>
            <a:endParaRPr lang="en-US" altLang="en-US">
              <a:latin typeface="Arial" panose="020B0604020202020204" pitchFamily="34" charset="0"/>
              <a:cs typeface="Arial" panose="020B0604020202020204" pitchFamily="34" charset="0"/>
            </a:endParaRPr>
          </a:p>
        </p:txBody>
      </p:sp>
      <p:sp>
        <p:nvSpPr>
          <p:cNvPr id="26645" name="Text Placeholder 6"/>
          <p:cNvSpPr>
            <a:spLocks noGrp="1"/>
          </p:cNvSpPr>
          <p:nvPr>
            <p:ph type="body" idx="4294967295"/>
          </p:nvPr>
        </p:nvSpPr>
        <p:spPr>
          <a:xfrm>
            <a:off x="1085015" y="1219159"/>
            <a:ext cx="7146925" cy="927100"/>
          </a:xfrm>
          <a:prstGeom prst="rect">
            <a:avLst/>
          </a:prstGeom>
        </p:spPr>
        <p:txBody>
          <a:bodyPr/>
          <a:lstStyle/>
          <a:p>
            <a:pPr marL="0" indent="0" eaLnBrk="1" hangingPunct="1"/>
            <a:endParaRPr lang="en-US" altLang="en-US" dirty="0"/>
          </a:p>
          <a:p>
            <a:pPr marL="0" indent="0" eaLnBrk="1" hangingPunct="1">
              <a:buNone/>
            </a:pPr>
            <a:r>
              <a:rPr lang="en-US" altLang="en-US" dirty="0"/>
              <a:t>Types of Outcomes</a:t>
            </a:r>
          </a:p>
        </p:txBody>
      </p:sp>
      <p:pic>
        <p:nvPicPr>
          <p:cNvPr id="266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19188" y="3920290"/>
            <a:ext cx="1720766" cy="147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51234" y="3920290"/>
            <a:ext cx="1780924" cy="1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58478" y="3920290"/>
            <a:ext cx="1755858" cy="1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36895" y="3920290"/>
            <a:ext cx="1744579" cy="1487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0664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3446" y="511342"/>
            <a:ext cx="6625389" cy="1143000"/>
          </a:xfrm>
        </p:spPr>
        <p:txBody>
          <a:bodyPr/>
          <a:lstStyle/>
          <a:p>
            <a:pPr eaLnBrk="1" hangingPunct="1"/>
            <a:r>
              <a:rPr lang="en-US" altLang="en-US" sz="3316" dirty="0"/>
              <a:t>Outcome Examples - Education</a:t>
            </a:r>
          </a:p>
        </p:txBody>
      </p:sp>
      <p:graphicFrame>
        <p:nvGraphicFramePr>
          <p:cNvPr id="4" name="Content Placeholder 3"/>
          <p:cNvGraphicFramePr>
            <a:graphicFrameLocks noGrp="1"/>
          </p:cNvGraphicFramePr>
          <p:nvPr>
            <p:ph idx="12"/>
          </p:nvPr>
        </p:nvGraphicFramePr>
        <p:xfrm>
          <a:off x="992606" y="2263441"/>
          <a:ext cx="7182604" cy="1233904"/>
        </p:xfrm>
        <a:graphic>
          <a:graphicData uri="http://schemas.openxmlformats.org/drawingml/2006/table">
            <a:tbl>
              <a:tblPr firstRow="1" bandRow="1">
                <a:tableStyleId>{073A0DAA-6AF3-43AB-8588-CEC1D06C72B9}</a:tableStyleId>
              </a:tblPr>
              <a:tblGrid>
                <a:gridCol w="1795651">
                  <a:extLst>
                    <a:ext uri="{9D8B030D-6E8A-4147-A177-3AD203B41FA5}">
                      <a16:colId xmlns:a16="http://schemas.microsoft.com/office/drawing/2014/main" val="20000"/>
                    </a:ext>
                  </a:extLst>
                </a:gridCol>
                <a:gridCol w="1795651">
                  <a:extLst>
                    <a:ext uri="{9D8B030D-6E8A-4147-A177-3AD203B41FA5}">
                      <a16:colId xmlns:a16="http://schemas.microsoft.com/office/drawing/2014/main" val="20001"/>
                    </a:ext>
                  </a:extLst>
                </a:gridCol>
                <a:gridCol w="1795651">
                  <a:extLst>
                    <a:ext uri="{9D8B030D-6E8A-4147-A177-3AD203B41FA5}">
                      <a16:colId xmlns:a16="http://schemas.microsoft.com/office/drawing/2014/main" val="20002"/>
                    </a:ext>
                  </a:extLst>
                </a:gridCol>
                <a:gridCol w="1795651">
                  <a:extLst>
                    <a:ext uri="{9D8B030D-6E8A-4147-A177-3AD203B41FA5}">
                      <a16:colId xmlns:a16="http://schemas.microsoft.com/office/drawing/2014/main" val="20003"/>
                    </a:ext>
                  </a:extLst>
                </a:gridCol>
              </a:tblGrid>
              <a:tr h="332118">
                <a:tc>
                  <a:txBody>
                    <a:bodyPr/>
                    <a:lstStyle/>
                    <a:p>
                      <a:r>
                        <a:rPr lang="en-US" sz="1600" dirty="0"/>
                        <a:t>Attitude/Belief</a:t>
                      </a:r>
                    </a:p>
                  </a:txBody>
                  <a:tcPr marL="82794" marR="82794" marT="45726" marB="45726"/>
                </a:tc>
                <a:tc>
                  <a:txBody>
                    <a:bodyPr/>
                    <a:lstStyle/>
                    <a:p>
                      <a:r>
                        <a:rPr lang="en-US" sz="1600" dirty="0"/>
                        <a:t>Knowledge/Skill</a:t>
                      </a:r>
                    </a:p>
                  </a:txBody>
                  <a:tcPr marL="82794" marR="82794" marT="45726" marB="45726"/>
                </a:tc>
                <a:tc>
                  <a:txBody>
                    <a:bodyPr/>
                    <a:lstStyle/>
                    <a:p>
                      <a:r>
                        <a:rPr lang="en-US" sz="1600" dirty="0"/>
                        <a:t>Behavior</a:t>
                      </a:r>
                    </a:p>
                  </a:txBody>
                  <a:tcPr marL="82794" marR="82794" marT="45726" marB="45726"/>
                </a:tc>
                <a:tc>
                  <a:txBody>
                    <a:bodyPr/>
                    <a:lstStyle/>
                    <a:p>
                      <a:r>
                        <a:rPr lang="en-US" sz="1600" dirty="0"/>
                        <a:t>Condition</a:t>
                      </a:r>
                    </a:p>
                  </a:txBody>
                  <a:tcPr marL="82794" marR="82794" marT="45726" marB="45726"/>
                </a:tc>
                <a:extLst>
                  <a:ext uri="{0D108BD9-81ED-4DB2-BD59-A6C34878D82A}">
                    <a16:rowId xmlns:a16="http://schemas.microsoft.com/office/drawing/2014/main" val="10000"/>
                  </a:ext>
                </a:extLst>
              </a:tr>
              <a:tr h="898612">
                <a:tc>
                  <a:txBody>
                    <a:bodyPr/>
                    <a:lstStyle/>
                    <a:p>
                      <a:endParaRPr lang="en-US" sz="1600" dirty="0"/>
                    </a:p>
                  </a:txBody>
                  <a:tcPr marL="82794" marR="82794" marT="45726" marB="45726"/>
                </a:tc>
                <a:tc>
                  <a:txBody>
                    <a:bodyPr/>
                    <a:lstStyle/>
                    <a:p>
                      <a:endParaRPr lang="en-US" sz="1600" dirty="0"/>
                    </a:p>
                  </a:txBody>
                  <a:tcPr marL="82794" marR="82794" marT="45726" marB="45726"/>
                </a:tc>
                <a:tc>
                  <a:txBody>
                    <a:bodyPr/>
                    <a:lstStyle/>
                    <a:p>
                      <a:endParaRPr lang="en-US" sz="1600" dirty="0"/>
                    </a:p>
                  </a:txBody>
                  <a:tcPr marL="82794" marR="82794" marT="45726" marB="45726"/>
                </a:tc>
                <a:tc>
                  <a:txBody>
                    <a:bodyPr/>
                    <a:lstStyle/>
                    <a:p>
                      <a:endParaRPr lang="en-US" sz="1600" dirty="0"/>
                    </a:p>
                  </a:txBody>
                  <a:tcPr marL="82794" marR="82794" marT="45726" marB="45726"/>
                </a:tc>
                <a:extLst>
                  <a:ext uri="{0D108BD9-81ED-4DB2-BD59-A6C34878D82A}">
                    <a16:rowId xmlns:a16="http://schemas.microsoft.com/office/drawing/2014/main" val="10001"/>
                  </a:ext>
                </a:extLst>
              </a:tr>
            </a:tbl>
          </a:graphicData>
        </a:graphic>
      </p:graphicFrame>
      <p:sp>
        <p:nvSpPr>
          <p:cNvPr id="28696"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7A0CB17D-02C2-4708-8749-299ADDC5795B}"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31</a:t>
            </a:fld>
            <a:endParaRPr lang="en-US" altLang="en-US">
              <a:latin typeface="Arial" panose="020B0604020202020204" pitchFamily="34" charset="0"/>
              <a:cs typeface="Arial" panose="020B0604020202020204" pitchFamily="34" charset="0"/>
            </a:endParaRPr>
          </a:p>
        </p:txBody>
      </p:sp>
      <p:pic>
        <p:nvPicPr>
          <p:cNvPr id="2869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092" y="3469105"/>
            <a:ext cx="1780925" cy="13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899" y="3477879"/>
            <a:ext cx="1775911"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4"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6116" y="3481639"/>
            <a:ext cx="1777164" cy="136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5"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4336" y="3477879"/>
            <a:ext cx="1767138"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09800" y="5172117"/>
            <a:ext cx="4739691" cy="1455463"/>
          </a:xfrm>
          <a:prstGeom prst="rect">
            <a:avLst/>
          </a:prstGeom>
          <a:noFill/>
        </p:spPr>
        <p:txBody>
          <a:bodyPr wrap="square">
            <a:spAutoFit/>
          </a:bodyPr>
          <a:lstStyle/>
          <a:p>
            <a:pPr marL="270720" indent="-270720" defTabSz="844745"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Increased school attendance</a:t>
            </a:r>
          </a:p>
          <a:p>
            <a:pPr marL="270720" indent="-270720" defTabSz="844745"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Increased interest in school</a:t>
            </a:r>
          </a:p>
          <a:p>
            <a:pPr marL="270720" indent="-270720" defTabSz="844745"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Successful completion of High School</a:t>
            </a:r>
          </a:p>
          <a:p>
            <a:pPr marL="270720" indent="-270720" defTabSz="844745" eaLnBrk="0" fontAlgn="base" hangingPunct="0">
              <a:spcBef>
                <a:spcPct val="0"/>
              </a:spcBef>
              <a:spcAft>
                <a:spcPct val="0"/>
              </a:spcAft>
              <a:buFont typeface="Arial" panose="020B0604020202020204" pitchFamily="34" charset="0"/>
              <a:buChar char="•"/>
              <a:defRPr/>
            </a:pPr>
            <a:r>
              <a:rPr lang="en-US" dirty="0">
                <a:solidFill>
                  <a:prstClr val="black"/>
                </a:solidFill>
                <a:latin typeface="Arial" panose="020B0604020202020204" pitchFamily="34" charset="0"/>
                <a:cs typeface="Arial" panose="020B0604020202020204" pitchFamily="34" charset="0"/>
              </a:rPr>
              <a:t>Improved math ability</a:t>
            </a:r>
          </a:p>
          <a:p>
            <a:pPr defTabSz="844745" eaLnBrk="0" fontAlgn="base" hangingPunct="0">
              <a:spcBef>
                <a:spcPct val="0"/>
              </a:spcBef>
              <a:spcAft>
                <a:spcPct val="0"/>
              </a:spcAft>
              <a:defRPr/>
            </a:pPr>
            <a:endParaRPr lang="en-US" sz="1658"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7313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511342"/>
            <a:ext cx="7772400" cy="1143000"/>
          </a:xfrm>
        </p:spPr>
        <p:txBody>
          <a:bodyPr/>
          <a:lstStyle/>
          <a:p>
            <a:pPr eaLnBrk="1" hangingPunct="1"/>
            <a:r>
              <a:rPr lang="en-US" altLang="en-US" sz="3316" dirty="0"/>
              <a:t>Outcome Examples - Education</a:t>
            </a:r>
          </a:p>
        </p:txBody>
      </p:sp>
      <p:graphicFrame>
        <p:nvGraphicFramePr>
          <p:cNvPr id="4" name="Content Placeholder 3"/>
          <p:cNvGraphicFramePr>
            <a:graphicFrameLocks noGrp="1"/>
          </p:cNvGraphicFramePr>
          <p:nvPr>
            <p:ph idx="12"/>
          </p:nvPr>
        </p:nvGraphicFramePr>
        <p:xfrm>
          <a:off x="992606" y="2263441"/>
          <a:ext cx="7182604" cy="1233904"/>
        </p:xfrm>
        <a:graphic>
          <a:graphicData uri="http://schemas.openxmlformats.org/drawingml/2006/table">
            <a:tbl>
              <a:tblPr firstRow="1" bandRow="1">
                <a:tableStyleId>{073A0DAA-6AF3-43AB-8588-CEC1D06C72B9}</a:tableStyleId>
              </a:tblPr>
              <a:tblGrid>
                <a:gridCol w="1795651">
                  <a:extLst>
                    <a:ext uri="{9D8B030D-6E8A-4147-A177-3AD203B41FA5}">
                      <a16:colId xmlns:a16="http://schemas.microsoft.com/office/drawing/2014/main" val="20000"/>
                    </a:ext>
                  </a:extLst>
                </a:gridCol>
                <a:gridCol w="1795651">
                  <a:extLst>
                    <a:ext uri="{9D8B030D-6E8A-4147-A177-3AD203B41FA5}">
                      <a16:colId xmlns:a16="http://schemas.microsoft.com/office/drawing/2014/main" val="20001"/>
                    </a:ext>
                  </a:extLst>
                </a:gridCol>
                <a:gridCol w="1795651">
                  <a:extLst>
                    <a:ext uri="{9D8B030D-6E8A-4147-A177-3AD203B41FA5}">
                      <a16:colId xmlns:a16="http://schemas.microsoft.com/office/drawing/2014/main" val="20002"/>
                    </a:ext>
                  </a:extLst>
                </a:gridCol>
                <a:gridCol w="1795651">
                  <a:extLst>
                    <a:ext uri="{9D8B030D-6E8A-4147-A177-3AD203B41FA5}">
                      <a16:colId xmlns:a16="http://schemas.microsoft.com/office/drawing/2014/main" val="20003"/>
                    </a:ext>
                  </a:extLst>
                </a:gridCol>
              </a:tblGrid>
              <a:tr h="332118">
                <a:tc>
                  <a:txBody>
                    <a:bodyPr/>
                    <a:lstStyle/>
                    <a:p>
                      <a:r>
                        <a:rPr lang="en-US" sz="1600" dirty="0"/>
                        <a:t>Attitude/Belief</a:t>
                      </a:r>
                    </a:p>
                  </a:txBody>
                  <a:tcPr marL="82794" marR="82794" marT="45726" marB="45726"/>
                </a:tc>
                <a:tc>
                  <a:txBody>
                    <a:bodyPr/>
                    <a:lstStyle/>
                    <a:p>
                      <a:r>
                        <a:rPr lang="en-US" sz="1600" dirty="0"/>
                        <a:t>Knowledge/Skill</a:t>
                      </a:r>
                    </a:p>
                  </a:txBody>
                  <a:tcPr marL="82794" marR="82794" marT="45726" marB="45726"/>
                </a:tc>
                <a:tc>
                  <a:txBody>
                    <a:bodyPr/>
                    <a:lstStyle/>
                    <a:p>
                      <a:r>
                        <a:rPr lang="en-US" sz="1600" dirty="0"/>
                        <a:t>Behavior</a:t>
                      </a:r>
                    </a:p>
                  </a:txBody>
                  <a:tcPr marL="82794" marR="82794" marT="45726" marB="45726"/>
                </a:tc>
                <a:tc>
                  <a:txBody>
                    <a:bodyPr/>
                    <a:lstStyle/>
                    <a:p>
                      <a:r>
                        <a:rPr lang="en-US" sz="1600" dirty="0"/>
                        <a:t>Condition</a:t>
                      </a:r>
                    </a:p>
                  </a:txBody>
                  <a:tcPr marL="82794" marR="82794" marT="45726" marB="45726"/>
                </a:tc>
                <a:extLst>
                  <a:ext uri="{0D108BD9-81ED-4DB2-BD59-A6C34878D82A}">
                    <a16:rowId xmlns:a16="http://schemas.microsoft.com/office/drawing/2014/main" val="10000"/>
                  </a:ext>
                </a:extLst>
              </a:tr>
              <a:tr h="898612">
                <a:tc>
                  <a:txBody>
                    <a:bodyPr/>
                    <a:lstStyle/>
                    <a:p>
                      <a:r>
                        <a:rPr lang="en-US" sz="1600" dirty="0"/>
                        <a:t>Increased interest in school</a:t>
                      </a:r>
                    </a:p>
                  </a:txBody>
                  <a:tcPr marL="82794" marR="82794"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Improved</a:t>
                      </a:r>
                      <a:r>
                        <a:rPr lang="en-US" sz="1600" baseline="0" dirty="0"/>
                        <a:t> math ability</a:t>
                      </a:r>
                      <a:endParaRPr lang="en-US" sz="1600" dirty="0"/>
                    </a:p>
                    <a:p>
                      <a:endParaRPr lang="en-US" sz="1600" dirty="0"/>
                    </a:p>
                  </a:txBody>
                  <a:tcPr marL="82794" marR="82794" marT="45726" marB="45726"/>
                </a:tc>
                <a:tc>
                  <a:txBody>
                    <a:bodyPr/>
                    <a:lstStyle/>
                    <a:p>
                      <a:r>
                        <a:rPr lang="en-US" sz="1600" dirty="0"/>
                        <a:t>Increased school</a:t>
                      </a:r>
                      <a:r>
                        <a:rPr lang="en-US" sz="1600" baseline="0" dirty="0"/>
                        <a:t> attendance</a:t>
                      </a:r>
                      <a:endParaRPr lang="en-US" sz="1600" dirty="0"/>
                    </a:p>
                  </a:txBody>
                  <a:tcPr marL="82794" marR="82794" marT="45726" marB="45726"/>
                </a:tc>
                <a:tc>
                  <a:txBody>
                    <a:bodyPr/>
                    <a:lstStyle/>
                    <a:p>
                      <a:r>
                        <a:rPr lang="en-US" sz="1600" dirty="0"/>
                        <a:t>Success</a:t>
                      </a:r>
                      <a:r>
                        <a:rPr lang="en-US" sz="1600" baseline="0" dirty="0"/>
                        <a:t>ful completion of </a:t>
                      </a:r>
                      <a:r>
                        <a:rPr lang="en-US" sz="1600" dirty="0"/>
                        <a:t>High</a:t>
                      </a:r>
                      <a:r>
                        <a:rPr lang="en-US" sz="1600" baseline="0" dirty="0"/>
                        <a:t> School</a:t>
                      </a:r>
                      <a:endParaRPr lang="en-US" sz="1600" dirty="0"/>
                    </a:p>
                  </a:txBody>
                  <a:tcPr marL="82794" marR="82794" marT="45726" marB="45726"/>
                </a:tc>
                <a:extLst>
                  <a:ext uri="{0D108BD9-81ED-4DB2-BD59-A6C34878D82A}">
                    <a16:rowId xmlns:a16="http://schemas.microsoft.com/office/drawing/2014/main" val="10001"/>
                  </a:ext>
                </a:extLst>
              </a:tr>
            </a:tbl>
          </a:graphicData>
        </a:graphic>
      </p:graphicFrame>
      <p:sp>
        <p:nvSpPr>
          <p:cNvPr id="30744" name="Slide Number Placeholder 6"/>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EF847E35-9FD0-45BA-BCE9-C7B4B804EF44}"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32</a:t>
            </a:fld>
            <a:endParaRPr lang="en-US" altLang="en-US">
              <a:latin typeface="Arial" panose="020B0604020202020204" pitchFamily="34" charset="0"/>
              <a:cs typeface="Arial" panose="020B0604020202020204" pitchFamily="34" charset="0"/>
            </a:endParaRPr>
          </a:p>
        </p:txBody>
      </p:sp>
      <p:pic>
        <p:nvPicPr>
          <p:cNvPr id="307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7092" y="3469105"/>
            <a:ext cx="1780925" cy="1363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8899" y="3477879"/>
            <a:ext cx="1775911"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6116" y="3481639"/>
            <a:ext cx="1777164" cy="1362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14336" y="3477879"/>
            <a:ext cx="1767138" cy="1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142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4"/>
          <p:cNvSpPr>
            <a:spLocks noGrp="1"/>
          </p:cNvSpPr>
          <p:nvPr>
            <p:ph type="title"/>
          </p:nvPr>
        </p:nvSpPr>
        <p:spPr>
          <a:xfrm>
            <a:off x="721895" y="481263"/>
            <a:ext cx="5474368" cy="1143000"/>
          </a:xfrm>
        </p:spPr>
        <p:txBody>
          <a:bodyPr anchor="t"/>
          <a:lstStyle/>
          <a:p>
            <a:pPr eaLnBrk="1" hangingPunct="1"/>
            <a:r>
              <a:rPr lang="en-US" altLang="en-US" sz="2605">
                <a:ea typeface="ＭＳ Ｐゴシック" panose="020B0600070205080204" pitchFamily="34" charset="-128"/>
              </a:rPr>
              <a:t>Identifying a </a:t>
            </a:r>
            <a:r>
              <a:rPr lang="en-US" altLang="en-US" sz="2447">
                <a:ea typeface="ＭＳ Ｐゴシック" panose="020B0600070205080204" pitchFamily="34" charset="-128"/>
              </a:rPr>
              <a:t>High Quality Outcome</a:t>
            </a:r>
          </a:p>
        </p:txBody>
      </p:sp>
      <p:sp>
        <p:nvSpPr>
          <p:cNvPr id="50179" name="Content Placeholder 5"/>
          <p:cNvSpPr>
            <a:spLocks noGrp="1"/>
          </p:cNvSpPr>
          <p:nvPr>
            <p:ph idx="12"/>
          </p:nvPr>
        </p:nvSpPr>
        <p:spPr>
          <a:xfrm>
            <a:off x="962526" y="1624263"/>
            <a:ext cx="4090737" cy="4331368"/>
          </a:xfrm>
        </p:spPr>
        <p:txBody>
          <a:bodyPr>
            <a:normAutofit lnSpcReduction="10000"/>
          </a:bodyPr>
          <a:lstStyle/>
          <a:p>
            <a:pPr marL="0" indent="0" defTabSz="845656" eaLnBrk="1" fontAlgn="auto" hangingPunct="1">
              <a:spcAft>
                <a:spcPts val="0"/>
              </a:spcAft>
              <a:defRPr/>
            </a:pPr>
            <a:r>
              <a:rPr lang="en-US" dirty="0">
                <a:solidFill>
                  <a:schemeClr val="tx1"/>
                </a:solidFill>
              </a:rPr>
              <a:t>The Outcome should:</a:t>
            </a:r>
          </a:p>
          <a:p>
            <a:pPr marL="0" indent="0" defTabSz="845656" eaLnBrk="1" fontAlgn="auto" hangingPunct="1">
              <a:spcAft>
                <a:spcPts val="0"/>
              </a:spcAft>
              <a:defRPr/>
            </a:pPr>
            <a:endParaRPr lang="en-US" dirty="0">
              <a:solidFill>
                <a:schemeClr val="tx1"/>
              </a:solidFill>
            </a:endParaRPr>
          </a:p>
          <a:p>
            <a:pPr defTabSz="845656" eaLnBrk="1" fontAlgn="auto" hangingPunct="1">
              <a:spcAft>
                <a:spcPts val="0"/>
              </a:spcAft>
              <a:buFont typeface="Arial" panose="020B0604020202020204" pitchFamily="34" charset="0"/>
              <a:buChar char="•"/>
              <a:defRPr/>
            </a:pPr>
            <a:r>
              <a:rPr lang="en-US" b="0" dirty="0">
                <a:solidFill>
                  <a:schemeClr val="tx1"/>
                </a:solidFill>
              </a:rPr>
              <a:t>Be meaningful</a:t>
            </a:r>
          </a:p>
          <a:p>
            <a:pPr defTabSz="845656" eaLnBrk="1" fontAlgn="auto" hangingPunct="1">
              <a:spcAft>
                <a:spcPts val="0"/>
              </a:spcAft>
              <a:buFont typeface="Arial" panose="020B0604020202020204" pitchFamily="34" charset="0"/>
              <a:buChar char="•"/>
              <a:defRPr/>
            </a:pPr>
            <a:r>
              <a:rPr lang="en-US" b="0" dirty="0">
                <a:solidFill>
                  <a:schemeClr val="tx1"/>
                </a:solidFill>
              </a:rPr>
              <a:t>Be ambitious yet realistic</a:t>
            </a:r>
          </a:p>
          <a:p>
            <a:pPr defTabSz="845656" eaLnBrk="1" fontAlgn="auto" hangingPunct="1">
              <a:spcAft>
                <a:spcPts val="0"/>
              </a:spcAft>
              <a:buFont typeface="Arial" panose="020B0604020202020204" pitchFamily="34" charset="0"/>
              <a:buChar char="•"/>
              <a:defRPr/>
            </a:pPr>
            <a:r>
              <a:rPr lang="en-US" b="0" dirty="0">
                <a:solidFill>
                  <a:schemeClr val="tx1"/>
                </a:solidFill>
              </a:rPr>
              <a:t>Reflect the type of change (attitude, knowledge, behavior, or condition) you want to measure</a:t>
            </a:r>
          </a:p>
        </p:txBody>
      </p:sp>
      <p:sp>
        <p:nvSpPr>
          <p:cNvPr id="36868" name="Slide Number Placeholder 7"/>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60E198E4-F40C-4B6B-9A5E-084680AF58CE}" type="slidenum">
              <a:rPr lang="en-US" altLang="en-US" sz="1105" b="0">
                <a:solidFill>
                  <a:srgbClr val="898989"/>
                </a:solidFill>
                <a:cs typeface="Arial" panose="020B0604020202020204" pitchFamily="34" charset="0"/>
              </a:rPr>
              <a:pPr defTabSz="844745" fontAlgn="base">
                <a:spcBef>
                  <a:spcPct val="0"/>
                </a:spcBef>
                <a:spcAft>
                  <a:spcPct val="0"/>
                </a:spcAft>
              </a:pPr>
              <a:t>33</a:t>
            </a:fld>
            <a:endParaRPr lang="en-US" altLang="en-US" sz="1105" b="0">
              <a:solidFill>
                <a:srgbClr val="898989"/>
              </a:solidFill>
              <a:cs typeface="Arial" panose="020B0604020202020204" pitchFamily="34" charset="0"/>
            </a:endParaRPr>
          </a:p>
        </p:txBody>
      </p:sp>
      <p:graphicFrame>
        <p:nvGraphicFramePr>
          <p:cNvPr id="7" name="Diagram 6" descr=" "/>
          <p:cNvGraphicFramePr/>
          <p:nvPr/>
        </p:nvGraphicFramePr>
        <p:xfrm>
          <a:off x="5654842" y="2225842"/>
          <a:ext cx="2887579" cy="270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73472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842211" y="274471"/>
            <a:ext cx="5534526" cy="1143000"/>
          </a:xfrm>
        </p:spPr>
        <p:txBody>
          <a:bodyPr/>
          <a:lstStyle/>
          <a:p>
            <a:pPr eaLnBrk="1" hangingPunct="1"/>
            <a:r>
              <a:rPr lang="en-US" altLang="en-US" sz="2684">
                <a:ea typeface="ＭＳ Ｐゴシック" panose="020B0600070205080204" pitchFamily="34" charset="-128"/>
              </a:rPr>
              <a:t>Meaningful Outcome </a:t>
            </a:r>
          </a:p>
        </p:txBody>
      </p:sp>
      <p:sp>
        <p:nvSpPr>
          <p:cNvPr id="4" name="Content Placeholder 3"/>
          <p:cNvSpPr>
            <a:spLocks noGrp="1"/>
          </p:cNvSpPr>
          <p:nvPr>
            <p:ph idx="12"/>
          </p:nvPr>
        </p:nvSpPr>
        <p:spPr>
          <a:xfrm>
            <a:off x="998872" y="1985211"/>
            <a:ext cx="4355181" cy="4331368"/>
          </a:xfrm>
        </p:spPr>
        <p:txBody>
          <a:bodyPr/>
          <a:lstStyle/>
          <a:p>
            <a:pPr marL="0" indent="0" defTabSz="845656" eaLnBrk="1" fontAlgn="auto" hangingPunct="1">
              <a:spcAft>
                <a:spcPts val="0"/>
              </a:spcAft>
              <a:defRPr/>
            </a:pPr>
            <a:r>
              <a:rPr lang="en-US" dirty="0">
                <a:solidFill>
                  <a:schemeClr val="tx1"/>
                </a:solidFill>
              </a:rPr>
              <a:t>Criteria for a meaningful outcome. Consider:</a:t>
            </a:r>
          </a:p>
          <a:p>
            <a:pPr marL="0" indent="0" defTabSz="845656" eaLnBrk="1" fontAlgn="auto" hangingPunct="1">
              <a:spcAft>
                <a:spcPts val="0"/>
              </a:spcAft>
              <a:defRPr/>
            </a:pPr>
            <a:endParaRPr lang="en-US" dirty="0">
              <a:solidFill>
                <a:schemeClr val="tx1"/>
              </a:solidFill>
            </a:endParaRP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Community Need/problem: </a:t>
            </a:r>
            <a:r>
              <a:rPr lang="en-US" b="0" dirty="0">
                <a:solidFill>
                  <a:schemeClr val="tx1"/>
                </a:solidFill>
              </a:rPr>
              <a:t>Is the outcome addressing it?</a:t>
            </a: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Compelling/powerful. </a:t>
            </a:r>
            <a:r>
              <a:rPr lang="en-US" b="0" dirty="0">
                <a:solidFill>
                  <a:schemeClr val="tx1"/>
                </a:solidFill>
              </a:rPr>
              <a:t>Is the outcome central or peripheral?</a:t>
            </a:r>
          </a:p>
        </p:txBody>
      </p:sp>
      <p:sp>
        <p:nvSpPr>
          <p:cNvPr id="38915"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C6C389EF-2748-4525-8DE4-B59010DA2294}" type="slidenum">
              <a:rPr lang="en-US" altLang="en-US" sz="1105" b="0">
                <a:solidFill>
                  <a:srgbClr val="898989"/>
                </a:solidFill>
                <a:cs typeface="Arial" panose="020B0604020202020204" pitchFamily="34" charset="0"/>
              </a:rPr>
              <a:pPr defTabSz="844745" fontAlgn="base">
                <a:spcBef>
                  <a:spcPct val="0"/>
                </a:spcBef>
                <a:spcAft>
                  <a:spcPct val="0"/>
                </a:spcAft>
              </a:pPr>
              <a:t>34</a:t>
            </a:fld>
            <a:endParaRPr lang="en-US" altLang="en-US" sz="1105" b="0">
              <a:solidFill>
                <a:srgbClr val="898989"/>
              </a:solidFill>
              <a:cs typeface="Arial" panose="020B0604020202020204" pitchFamily="34" charset="0"/>
            </a:endParaRPr>
          </a:p>
        </p:txBody>
      </p:sp>
      <p:pic>
        <p:nvPicPr>
          <p:cNvPr id="38917"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4527" y="1985211"/>
            <a:ext cx="2682039" cy="4030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54871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4"/>
          <p:cNvSpPr>
            <a:spLocks noGrp="1"/>
          </p:cNvSpPr>
          <p:nvPr>
            <p:ph type="title"/>
          </p:nvPr>
        </p:nvSpPr>
        <p:spPr>
          <a:xfrm>
            <a:off x="842211" y="274471"/>
            <a:ext cx="5534526" cy="1143000"/>
          </a:xfrm>
        </p:spPr>
        <p:txBody>
          <a:bodyPr/>
          <a:lstStyle/>
          <a:p>
            <a:pPr eaLnBrk="1" hangingPunct="1"/>
            <a:r>
              <a:rPr lang="en-US" altLang="en-US" sz="2684">
                <a:ea typeface="ＭＳ Ｐゴシック" panose="020B0600070205080204" pitchFamily="34" charset="-128"/>
              </a:rPr>
              <a:t>Meaningful Outcome </a:t>
            </a:r>
          </a:p>
        </p:txBody>
      </p:sp>
      <p:sp>
        <p:nvSpPr>
          <p:cNvPr id="4" name="Content Placeholder 3"/>
          <p:cNvSpPr>
            <a:spLocks noGrp="1"/>
          </p:cNvSpPr>
          <p:nvPr>
            <p:ph idx="12"/>
          </p:nvPr>
        </p:nvSpPr>
        <p:spPr>
          <a:xfrm>
            <a:off x="304800" y="1985211"/>
            <a:ext cx="6821654" cy="4331368"/>
          </a:xfrm>
        </p:spPr>
        <p:txBody>
          <a:bodyPr>
            <a:normAutofit fontScale="92500" lnSpcReduction="20000"/>
          </a:bodyPr>
          <a:lstStyle/>
          <a:p>
            <a:pPr marL="0" indent="0" defTabSz="845656" eaLnBrk="1" fontAlgn="auto" hangingPunct="1">
              <a:spcAft>
                <a:spcPts val="0"/>
              </a:spcAft>
              <a:defRPr/>
            </a:pPr>
            <a:r>
              <a:rPr lang="en-US" dirty="0">
                <a:solidFill>
                  <a:schemeClr val="tx1"/>
                </a:solidFill>
              </a:rPr>
              <a:t>Criteria for a meaningful outcome. Consider (continued):</a:t>
            </a:r>
          </a:p>
          <a:p>
            <a:pPr marL="0" indent="0" defTabSz="845656" eaLnBrk="1" fontAlgn="auto" hangingPunct="1">
              <a:spcAft>
                <a:spcPts val="0"/>
              </a:spcAft>
              <a:defRPr/>
            </a:pPr>
            <a:endParaRPr lang="en-US" dirty="0">
              <a:solidFill>
                <a:schemeClr val="tx1"/>
              </a:solidFill>
            </a:endParaRP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Beneficiaries. </a:t>
            </a:r>
            <a:r>
              <a:rPr lang="en-US" b="0" dirty="0">
                <a:solidFill>
                  <a:schemeClr val="tx1"/>
                </a:solidFill>
              </a:rPr>
              <a:t>Is the target audience identified in the outcome?</a:t>
            </a: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Scope of the outcome. </a:t>
            </a:r>
            <a:r>
              <a:rPr lang="en-US" b="0" dirty="0">
                <a:solidFill>
                  <a:schemeClr val="tx1"/>
                </a:solidFill>
              </a:rPr>
              <a:t>How many will benefit?</a:t>
            </a: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Magnitude of the outcome. </a:t>
            </a:r>
            <a:r>
              <a:rPr lang="en-US" b="0" dirty="0">
                <a:solidFill>
                  <a:schemeClr val="tx1"/>
                </a:solidFill>
              </a:rPr>
              <a:t>How much change will occur for beneficiaries?</a:t>
            </a:r>
          </a:p>
          <a:p>
            <a:pPr marL="360959" indent="-360959" defTabSz="845656" eaLnBrk="1" fontAlgn="auto" hangingPunct="1">
              <a:spcAft>
                <a:spcPts val="0"/>
              </a:spcAft>
              <a:buFont typeface="Arial" panose="020B0604020202020204" pitchFamily="34" charset="0"/>
              <a:buChar char="•"/>
              <a:defRPr/>
            </a:pPr>
            <a:r>
              <a:rPr lang="en-US" dirty="0">
                <a:solidFill>
                  <a:schemeClr val="tx1"/>
                </a:solidFill>
              </a:rPr>
              <a:t>Evidence. </a:t>
            </a:r>
            <a:r>
              <a:rPr lang="en-US" b="0" dirty="0">
                <a:solidFill>
                  <a:schemeClr val="tx1"/>
                </a:solidFill>
              </a:rPr>
              <a:t>Is the outcome supported by evidence for the intervention</a:t>
            </a:r>
            <a:r>
              <a:rPr lang="en-US" b="0" dirty="0"/>
              <a:t>?</a:t>
            </a:r>
          </a:p>
        </p:txBody>
      </p:sp>
      <p:sp>
        <p:nvSpPr>
          <p:cNvPr id="40963"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15CD4FB9-DDC6-4317-97CF-481B31F97D89}" type="slidenum">
              <a:rPr lang="en-US" altLang="en-US" sz="1105" b="0">
                <a:solidFill>
                  <a:srgbClr val="898989"/>
                </a:solidFill>
                <a:cs typeface="Arial" panose="020B0604020202020204" pitchFamily="34" charset="0"/>
              </a:rPr>
              <a:pPr defTabSz="844745" fontAlgn="base">
                <a:spcBef>
                  <a:spcPct val="0"/>
                </a:spcBef>
                <a:spcAft>
                  <a:spcPct val="0"/>
                </a:spcAft>
              </a:pPr>
              <a:t>35</a:t>
            </a:fld>
            <a:endParaRPr lang="en-US" altLang="en-US" sz="1105" b="0">
              <a:solidFill>
                <a:srgbClr val="898989"/>
              </a:solidFill>
              <a:cs typeface="Arial" panose="020B0604020202020204" pitchFamily="34" charset="0"/>
            </a:endParaRPr>
          </a:p>
        </p:txBody>
      </p:sp>
    </p:spTree>
    <p:extLst>
      <p:ext uri="{BB962C8B-B14F-4D97-AF65-F5344CB8AC3E}">
        <p14:creationId xmlns:p14="http://schemas.microsoft.com/office/powerpoint/2010/main" val="36979426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842211" y="274471"/>
            <a:ext cx="5534526" cy="1143000"/>
          </a:xfrm>
        </p:spPr>
        <p:txBody>
          <a:bodyPr/>
          <a:lstStyle/>
          <a:p>
            <a:pPr eaLnBrk="1" hangingPunct="1"/>
            <a:r>
              <a:rPr lang="en-US" altLang="en-US"/>
              <a:t>Ambitious yet Realistic</a:t>
            </a:r>
          </a:p>
        </p:txBody>
      </p:sp>
      <p:sp>
        <p:nvSpPr>
          <p:cNvPr id="4" name="Content Placeholder 3"/>
          <p:cNvSpPr>
            <a:spLocks noGrp="1"/>
          </p:cNvSpPr>
          <p:nvPr>
            <p:ph idx="12"/>
          </p:nvPr>
        </p:nvSpPr>
        <p:spPr>
          <a:xfrm>
            <a:off x="998872" y="1600451"/>
            <a:ext cx="4355181" cy="4716128"/>
          </a:xfrm>
        </p:spPr>
        <p:txBody>
          <a:bodyPr/>
          <a:lstStyle/>
          <a:p>
            <a:pPr marL="0" indent="0" defTabSz="845656" eaLnBrk="1" fontAlgn="auto" hangingPunct="1">
              <a:spcAft>
                <a:spcPts val="0"/>
              </a:spcAft>
              <a:defRPr/>
            </a:pPr>
            <a:r>
              <a:rPr lang="en-US" dirty="0">
                <a:solidFill>
                  <a:schemeClr val="tx1"/>
                </a:solidFill>
              </a:rPr>
              <a:t>Is the outcome too modest? Consider:</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Outcome should reflect an ambitious change expected from the intervention</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Outcome resulting from full “dosage” of intervention</a:t>
            </a:r>
            <a:endParaRPr lang="en-US" dirty="0">
              <a:solidFill>
                <a:schemeClr val="tx1"/>
              </a:solidFill>
            </a:endParaRPr>
          </a:p>
        </p:txBody>
      </p:sp>
      <p:sp>
        <p:nvSpPr>
          <p:cNvPr id="43011"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BC05C5FA-979C-4B14-ADED-2D50C3D18144}" type="slidenum">
              <a:rPr lang="en-US" altLang="en-US" sz="1105" b="0">
                <a:solidFill>
                  <a:srgbClr val="898989"/>
                </a:solidFill>
                <a:cs typeface="Arial" panose="020B0604020202020204" pitchFamily="34" charset="0"/>
              </a:rPr>
              <a:pPr defTabSz="844745" fontAlgn="base">
                <a:spcBef>
                  <a:spcPct val="0"/>
                </a:spcBef>
                <a:spcAft>
                  <a:spcPct val="0"/>
                </a:spcAft>
              </a:pPr>
              <a:t>36</a:t>
            </a:fld>
            <a:endParaRPr lang="en-US" altLang="en-US" sz="1105" b="0">
              <a:solidFill>
                <a:srgbClr val="898989"/>
              </a:solidFill>
              <a:cs typeface="Arial" panose="020B0604020202020204" pitchFamily="34" charset="0"/>
            </a:endParaRPr>
          </a:p>
        </p:txBody>
      </p:sp>
      <p:pic>
        <p:nvPicPr>
          <p:cNvPr id="2" name="Picture 1">
            <a:extLst>
              <a:ext uri="{FF2B5EF4-FFF2-40B4-BE49-F238E27FC236}">
                <a16:creationId xmlns:a16="http://schemas.microsoft.com/office/drawing/2014/main" id="{3E29CC3F-D62D-4D42-A1A4-C2A696A06EA0}"/>
              </a:ext>
            </a:extLst>
          </p:cNvPr>
          <p:cNvPicPr>
            <a:picLocks noChangeAspect="1"/>
          </p:cNvPicPr>
          <p:nvPr/>
        </p:nvPicPr>
        <p:blipFill>
          <a:blip r:embed="rId3"/>
          <a:stretch>
            <a:fillRect/>
          </a:stretch>
        </p:blipFill>
        <p:spPr>
          <a:xfrm>
            <a:off x="5906624" y="2733113"/>
            <a:ext cx="2261812" cy="2450804"/>
          </a:xfrm>
          <a:prstGeom prst="rect">
            <a:avLst/>
          </a:prstGeom>
        </p:spPr>
      </p:pic>
    </p:spTree>
    <p:extLst>
      <p:ext uri="{BB962C8B-B14F-4D97-AF65-F5344CB8AC3E}">
        <p14:creationId xmlns:p14="http://schemas.microsoft.com/office/powerpoint/2010/main" val="3326091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842211" y="274471"/>
            <a:ext cx="5534526" cy="1143000"/>
          </a:xfrm>
        </p:spPr>
        <p:txBody>
          <a:bodyPr/>
          <a:lstStyle/>
          <a:p>
            <a:pPr eaLnBrk="1" hangingPunct="1"/>
            <a:r>
              <a:rPr lang="en-US" altLang="en-US"/>
              <a:t>Ambitious yet Realistic</a:t>
            </a:r>
          </a:p>
        </p:txBody>
      </p:sp>
      <p:sp>
        <p:nvSpPr>
          <p:cNvPr id="4" name="Content Placeholder 3"/>
          <p:cNvSpPr>
            <a:spLocks noGrp="1"/>
          </p:cNvSpPr>
          <p:nvPr>
            <p:ph idx="12"/>
          </p:nvPr>
        </p:nvSpPr>
        <p:spPr>
          <a:xfrm>
            <a:off x="998873" y="1600451"/>
            <a:ext cx="5261309" cy="4716128"/>
          </a:xfrm>
        </p:spPr>
        <p:txBody>
          <a:bodyPr/>
          <a:lstStyle/>
          <a:p>
            <a:pPr marL="0" indent="0" defTabSz="845656" eaLnBrk="1" fontAlgn="auto" hangingPunct="1">
              <a:spcAft>
                <a:spcPts val="0"/>
              </a:spcAft>
              <a:defRPr/>
            </a:pPr>
            <a:r>
              <a:rPr lang="en-US" dirty="0">
                <a:solidFill>
                  <a:schemeClr val="tx1"/>
                </a:solidFill>
              </a:rPr>
              <a:t>Is the outcome too ambitious? Consider:</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Program timeframe</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Severity of the problems being addressed</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Program resources</a:t>
            </a:r>
          </a:p>
          <a:p>
            <a:pPr marL="360959" indent="-360959" defTabSz="845656" eaLnBrk="1" fontAlgn="auto" hangingPunct="1">
              <a:spcAft>
                <a:spcPts val="0"/>
              </a:spcAft>
              <a:buFont typeface="Arial" panose="020B0604020202020204" pitchFamily="34" charset="0"/>
              <a:buChar char="•"/>
              <a:defRPr/>
            </a:pPr>
            <a:endParaRPr lang="en-US" b="0" dirty="0">
              <a:solidFill>
                <a:schemeClr val="tx1"/>
              </a:solidFill>
            </a:endParaRPr>
          </a:p>
        </p:txBody>
      </p:sp>
      <p:sp>
        <p:nvSpPr>
          <p:cNvPr id="45059"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0F4AEDD7-6DB4-463F-9B0A-52D57BF4C81D}" type="slidenum">
              <a:rPr lang="en-US" altLang="en-US" sz="1105" b="0">
                <a:solidFill>
                  <a:srgbClr val="898989"/>
                </a:solidFill>
                <a:cs typeface="Arial" panose="020B0604020202020204" pitchFamily="34" charset="0"/>
              </a:rPr>
              <a:pPr defTabSz="844745" fontAlgn="base">
                <a:spcBef>
                  <a:spcPct val="0"/>
                </a:spcBef>
                <a:spcAft>
                  <a:spcPct val="0"/>
                </a:spcAft>
              </a:pPr>
              <a:t>37</a:t>
            </a:fld>
            <a:endParaRPr lang="en-US" altLang="en-US" sz="1105" b="0">
              <a:solidFill>
                <a:srgbClr val="898989"/>
              </a:solidFill>
              <a:cs typeface="Arial" panose="020B0604020202020204" pitchFamily="34" charset="0"/>
            </a:endParaRPr>
          </a:p>
        </p:txBody>
      </p:sp>
      <p:pic>
        <p:nvPicPr>
          <p:cNvPr id="45061" name="Picture 4"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4005" y="3657600"/>
            <a:ext cx="3812507" cy="2541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2161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174940" y="541421"/>
            <a:ext cx="6757737" cy="1143000"/>
          </a:xfrm>
        </p:spPr>
        <p:txBody>
          <a:bodyPr/>
          <a:lstStyle/>
          <a:p>
            <a:pPr eaLnBrk="1" hangingPunct="1"/>
            <a:r>
              <a:rPr lang="en-US" altLang="en-US" dirty="0"/>
              <a:t>Reflect the Type of Outcome</a:t>
            </a:r>
          </a:p>
        </p:txBody>
      </p:sp>
      <p:sp>
        <p:nvSpPr>
          <p:cNvPr id="4" name="Content Placeholder 3"/>
          <p:cNvSpPr>
            <a:spLocks noGrp="1"/>
          </p:cNvSpPr>
          <p:nvPr>
            <p:ph idx="12"/>
          </p:nvPr>
        </p:nvSpPr>
        <p:spPr>
          <a:xfrm>
            <a:off x="472567" y="685800"/>
            <a:ext cx="7182602" cy="4716128"/>
          </a:xfrm>
        </p:spPr>
        <p:txBody>
          <a:bodyPr/>
          <a:lstStyle/>
          <a:p>
            <a:pPr marL="0" indent="0" defTabSz="845656" eaLnBrk="1" fontAlgn="auto" hangingPunct="1">
              <a:spcAft>
                <a:spcPts val="0"/>
              </a:spcAft>
              <a:defRPr/>
            </a:pPr>
            <a:endParaRPr lang="en-US" dirty="0">
              <a:solidFill>
                <a:schemeClr val="tx1"/>
              </a:solidFill>
            </a:endParaRPr>
          </a:p>
          <a:p>
            <a:pPr marL="0" indent="0" defTabSz="845656" eaLnBrk="1" fontAlgn="auto" hangingPunct="1">
              <a:spcAft>
                <a:spcPts val="0"/>
              </a:spcAft>
              <a:defRPr/>
            </a:pPr>
            <a:r>
              <a:rPr lang="en-US" dirty="0">
                <a:solidFill>
                  <a:schemeClr val="tx1"/>
                </a:solidFill>
              </a:rPr>
              <a:t>Has the outcome type been identified: attitude, knowledge/skills, behavior or condition?</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Outcome type should be same as theory of change</a:t>
            </a:r>
          </a:p>
          <a:p>
            <a:pPr marL="360959" indent="-360959" defTabSz="845656" eaLnBrk="1" fontAlgn="auto" hangingPunct="1">
              <a:spcAft>
                <a:spcPts val="0"/>
              </a:spcAft>
              <a:buFont typeface="Arial" panose="020B0604020202020204" pitchFamily="34" charset="0"/>
              <a:buChar char="•"/>
              <a:defRPr/>
            </a:pPr>
            <a:r>
              <a:rPr lang="en-US" b="0" dirty="0">
                <a:solidFill>
                  <a:schemeClr val="tx1"/>
                </a:solidFill>
              </a:rPr>
              <a:t>Outcome type will inform instrument</a:t>
            </a:r>
          </a:p>
        </p:txBody>
      </p:sp>
      <p:sp>
        <p:nvSpPr>
          <p:cNvPr id="47107"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7C6F6233-7B87-4BAF-99E9-278DDE2ACA3D}" type="slidenum">
              <a:rPr lang="en-US" altLang="en-US" sz="1105" b="0">
                <a:solidFill>
                  <a:srgbClr val="898989"/>
                </a:solidFill>
                <a:cs typeface="Arial" panose="020B0604020202020204" pitchFamily="34" charset="0"/>
              </a:rPr>
              <a:pPr defTabSz="844745" fontAlgn="base">
                <a:spcBef>
                  <a:spcPct val="0"/>
                </a:spcBef>
                <a:spcAft>
                  <a:spcPct val="0"/>
                </a:spcAft>
              </a:pPr>
              <a:t>38</a:t>
            </a:fld>
            <a:endParaRPr lang="en-US" altLang="en-US" sz="1105" b="0">
              <a:solidFill>
                <a:srgbClr val="898989"/>
              </a:solidFill>
              <a:cs typeface="Arial" panose="020B0604020202020204" pitchFamily="34" charset="0"/>
            </a:endParaRPr>
          </a:p>
        </p:txBody>
      </p:sp>
      <p:grpSp>
        <p:nvGrpSpPr>
          <p:cNvPr id="47109" name="Group 4" descr=" "/>
          <p:cNvGrpSpPr>
            <a:grpSpLocks/>
          </p:cNvGrpSpPr>
          <p:nvPr/>
        </p:nvGrpSpPr>
        <p:grpSpPr bwMode="auto">
          <a:xfrm>
            <a:off x="710615" y="3962198"/>
            <a:ext cx="7722770" cy="2541671"/>
            <a:chOff x="152400" y="4906992"/>
            <a:chExt cx="9782175" cy="3219450"/>
          </a:xfrm>
        </p:grpSpPr>
        <p:pic>
          <p:nvPicPr>
            <p:cNvPr id="471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906992"/>
              <a:ext cx="4829175"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4" descr="Stock Photo: Kindergarten teacher and children looking at book, l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916516"/>
              <a:ext cx="4829175" cy="3209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765217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endParaRPr lang="en-US" altLang="en-US" dirty="0">
              <a:ea typeface="ＭＳ Ｐゴシック" panose="020B0600070205080204" pitchFamily="34" charset="-128"/>
            </a:endParaRPr>
          </a:p>
        </p:txBody>
      </p:sp>
      <p:sp>
        <p:nvSpPr>
          <p:cNvPr id="35842" name="Content Placeholder 2"/>
          <p:cNvSpPr>
            <a:spLocks noGrp="1"/>
          </p:cNvSpPr>
          <p:nvPr>
            <p:ph idx="12"/>
          </p:nvPr>
        </p:nvSpPr>
        <p:spPr>
          <a:xfrm>
            <a:off x="714125" y="1343527"/>
            <a:ext cx="6881812" cy="4511842"/>
          </a:xfrm>
        </p:spPr>
        <p:txBody>
          <a:bodyPr/>
          <a:lstStyle/>
          <a:p>
            <a:pPr marL="360959" indent="-360959" defTabSz="845656" eaLnBrk="1" fontAlgn="auto" hangingPunct="1">
              <a:spcAft>
                <a:spcPts val="0"/>
              </a:spcAft>
              <a:buClr>
                <a:schemeClr val="accent1"/>
              </a:buClr>
              <a:buFont typeface="Arial" panose="020B0604020202020204" pitchFamily="34" charset="0"/>
              <a:buChar char="•"/>
              <a:defRPr/>
            </a:pPr>
            <a:r>
              <a:rPr lang="en-US" b="0" dirty="0">
                <a:solidFill>
                  <a:schemeClr val="tx1"/>
                </a:solidFill>
                <a:latin typeface="+mn-lt"/>
                <a:ea typeface="ＭＳ Ｐゴシック" pitchFamily="-65" charset="-128"/>
              </a:rPr>
              <a:t>Intervention produces output</a:t>
            </a:r>
          </a:p>
          <a:p>
            <a:pPr marL="360959" indent="-360959" defTabSz="845656" eaLnBrk="1" fontAlgn="auto" hangingPunct="1">
              <a:spcAft>
                <a:spcPts val="0"/>
              </a:spcAft>
              <a:buClr>
                <a:schemeClr val="accent1"/>
              </a:buClr>
              <a:buFont typeface="Arial" panose="020B0604020202020204" pitchFamily="34" charset="0"/>
              <a:buChar char="•"/>
              <a:defRPr/>
            </a:pPr>
            <a:r>
              <a:rPr lang="en-US" b="0" dirty="0">
                <a:solidFill>
                  <a:schemeClr val="tx1"/>
                </a:solidFill>
                <a:latin typeface="+mn-lt"/>
                <a:ea typeface="ＭＳ Ｐゴシック" pitchFamily="-65" charset="-128"/>
              </a:rPr>
              <a:t>Output leads to the outcome</a:t>
            </a:r>
          </a:p>
          <a:p>
            <a:pPr marL="360959" indent="-360959" defTabSz="845656" eaLnBrk="1" fontAlgn="auto" hangingPunct="1">
              <a:spcAft>
                <a:spcPts val="0"/>
              </a:spcAft>
              <a:buClr>
                <a:schemeClr val="accent1"/>
              </a:buClr>
              <a:buFont typeface="Arial" panose="020B0604020202020204" pitchFamily="34" charset="0"/>
              <a:buChar char="•"/>
              <a:defRPr/>
            </a:pPr>
            <a:r>
              <a:rPr lang="en-US" b="0" dirty="0">
                <a:solidFill>
                  <a:schemeClr val="tx1"/>
                </a:solidFill>
                <a:latin typeface="+mn-lt"/>
                <a:ea typeface="ＭＳ Ｐゴシック" pitchFamily="-65" charset="-128"/>
              </a:rPr>
              <a:t>Output and outcome measure the same intervention and beneficiaries</a:t>
            </a:r>
            <a:endParaRPr lang="en-US" sz="1895" b="0" dirty="0">
              <a:solidFill>
                <a:schemeClr val="tx1"/>
              </a:solidFill>
              <a:latin typeface="+mn-lt"/>
              <a:ea typeface="ＭＳ Ｐゴシック" pitchFamily="-65" charset="-128"/>
            </a:endParaRPr>
          </a:p>
        </p:txBody>
      </p:sp>
      <p:sp>
        <p:nvSpPr>
          <p:cNvPr id="53252" name="Slide Number Placeholder 5"/>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1D8DF486-0C4F-4CBA-A8C9-02217BAB1D33}" type="slidenum">
              <a:rPr lang="en-US" altLang="en-US" sz="1105" b="0">
                <a:solidFill>
                  <a:srgbClr val="898989"/>
                </a:solidFill>
                <a:cs typeface="Arial" panose="020B0604020202020204" pitchFamily="34" charset="0"/>
              </a:rPr>
              <a:pPr defTabSz="844745" fontAlgn="base">
                <a:spcBef>
                  <a:spcPct val="0"/>
                </a:spcBef>
                <a:spcAft>
                  <a:spcPct val="0"/>
                </a:spcAft>
              </a:pPr>
              <a:t>39</a:t>
            </a:fld>
            <a:endParaRPr lang="en-US" altLang="en-US" sz="1105" b="0">
              <a:solidFill>
                <a:srgbClr val="898989"/>
              </a:solidFill>
              <a:cs typeface="Arial" panose="020B0604020202020204" pitchFamily="34" charset="0"/>
            </a:endParaRPr>
          </a:p>
        </p:txBody>
      </p:sp>
      <p:graphicFrame>
        <p:nvGraphicFramePr>
          <p:cNvPr id="5" name="Diagram 4" descr="&quot;Intervention&quot; leads to &quot;Output&quot; leads to &quot;Outcome&quot;"/>
          <p:cNvGraphicFramePr/>
          <p:nvPr>
            <p:extLst>
              <p:ext uri="{D42A27DB-BD31-4B8C-83A1-F6EECF244321}">
                <p14:modId xmlns:p14="http://schemas.microsoft.com/office/powerpoint/2010/main" val="4190853898"/>
              </p:ext>
            </p:extLst>
          </p:nvPr>
        </p:nvGraphicFramePr>
        <p:xfrm>
          <a:off x="609600" y="3298658"/>
          <a:ext cx="7162800" cy="16844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3254" name="Group 1" descr=" "/>
          <p:cNvGrpSpPr>
            <a:grpSpLocks/>
          </p:cNvGrpSpPr>
          <p:nvPr/>
        </p:nvGrpSpPr>
        <p:grpSpPr bwMode="auto">
          <a:xfrm>
            <a:off x="3342900" y="4792577"/>
            <a:ext cx="4429500" cy="1498936"/>
            <a:chOff x="3472338" y="6070598"/>
            <a:chExt cx="5610700" cy="1898653"/>
          </a:xfrm>
        </p:grpSpPr>
        <p:sp>
          <p:nvSpPr>
            <p:cNvPr id="3" name="Pie 2"/>
            <p:cNvSpPr/>
            <p:nvPr/>
          </p:nvSpPr>
          <p:spPr>
            <a:xfrm>
              <a:off x="7025638" y="6140451"/>
              <a:ext cx="2057400" cy="1828800"/>
            </a:xfrm>
            <a:prstGeom prst="pi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845656">
                <a:defRPr/>
              </a:pPr>
              <a:r>
                <a:rPr lang="en-US" sz="2842" b="1" dirty="0">
                  <a:solidFill>
                    <a:prstClr val="white"/>
                  </a:solidFill>
                  <a:latin typeface="Arial"/>
                </a:rPr>
                <a:t>75 </a:t>
              </a:r>
              <a:endParaRPr lang="en-US" sz="1658" b="1" dirty="0">
                <a:solidFill>
                  <a:prstClr val="white"/>
                </a:solidFill>
                <a:latin typeface="Arial"/>
              </a:endParaRPr>
            </a:p>
          </p:txBody>
        </p:sp>
        <p:sp>
          <p:nvSpPr>
            <p:cNvPr id="4" name="Oval 3"/>
            <p:cNvSpPr/>
            <p:nvPr/>
          </p:nvSpPr>
          <p:spPr>
            <a:xfrm>
              <a:off x="3472338" y="6070598"/>
              <a:ext cx="2057400" cy="1828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a:defRPr/>
              </a:pPr>
              <a:r>
                <a:rPr lang="en-US" sz="2842" b="1" dirty="0">
                  <a:solidFill>
                    <a:prstClr val="white"/>
                  </a:solidFill>
                  <a:latin typeface="Arial"/>
                </a:rPr>
                <a:t>100</a:t>
              </a:r>
            </a:p>
          </p:txBody>
        </p:sp>
      </p:grpSp>
      <p:sp>
        <p:nvSpPr>
          <p:cNvPr id="2" name="TextBox 1">
            <a:extLst>
              <a:ext uri="{FF2B5EF4-FFF2-40B4-BE49-F238E27FC236}">
                <a16:creationId xmlns:a16="http://schemas.microsoft.com/office/drawing/2014/main" id="{350046B7-C8C9-4688-9499-422F761B6DA1}"/>
              </a:ext>
            </a:extLst>
          </p:cNvPr>
          <p:cNvSpPr txBox="1"/>
          <p:nvPr/>
        </p:nvSpPr>
        <p:spPr>
          <a:xfrm>
            <a:off x="304800" y="533400"/>
            <a:ext cx="6019800" cy="523220"/>
          </a:xfrm>
          <a:prstGeom prst="rect">
            <a:avLst/>
          </a:prstGeom>
          <a:noFill/>
        </p:spPr>
        <p:txBody>
          <a:bodyPr wrap="square" rtlCol="0">
            <a:spAutoFit/>
          </a:bodyPr>
          <a:lstStyle/>
          <a:p>
            <a:r>
              <a:rPr lang="en-US" sz="2800">
                <a:solidFill>
                  <a:schemeClr val="bg1"/>
                </a:solidFill>
              </a:rPr>
              <a:t>Alignment of Outputs and Outcomes</a:t>
            </a:r>
            <a:endParaRPr lang="en-US" sz="2800" dirty="0">
              <a:solidFill>
                <a:schemeClr val="bg1"/>
              </a:solidFill>
            </a:endParaRPr>
          </a:p>
        </p:txBody>
      </p:sp>
    </p:spTree>
    <p:extLst>
      <p:ext uri="{BB962C8B-B14F-4D97-AF65-F5344CB8AC3E}">
        <p14:creationId xmlns:p14="http://schemas.microsoft.com/office/powerpoint/2010/main" val="1136725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Qtr. 1: Questions to Consider</a:t>
            </a:r>
          </a:p>
        </p:txBody>
      </p:sp>
      <p:sp>
        <p:nvSpPr>
          <p:cNvPr id="11" name="Content Placeholder 10">
            <a:extLst>
              <a:ext uri="{FF2B5EF4-FFF2-40B4-BE49-F238E27FC236}">
                <a16:creationId xmlns:a16="http://schemas.microsoft.com/office/drawing/2014/main" id="{A5AE6B13-DCF9-4FFF-9C32-0B4476FFE89E}"/>
              </a:ext>
            </a:extLst>
          </p:cNvPr>
          <p:cNvSpPr>
            <a:spLocks noGrp="1"/>
          </p:cNvSpPr>
          <p:nvPr>
            <p:ph idx="1"/>
          </p:nvPr>
        </p:nvSpPr>
        <p:spPr/>
        <p:txBody>
          <a:bodyPr>
            <a:normAutofit fontScale="77500" lnSpcReduction="20000"/>
          </a:bodyPr>
          <a:lstStyle/>
          <a:p>
            <a:pPr marL="377190" indent="-251460" defTabSz="1005840" eaLnBrk="1" fontAlgn="auto" hangingPunct="1">
              <a:spcAft>
                <a:spcPts val="0"/>
              </a:spcAft>
              <a:defRPr/>
            </a:pPr>
            <a:r>
              <a:rPr lang="en-US" sz="2400" i="1" dirty="0"/>
              <a:t>Is there alignment between the need, intervention, and intended outcome? Clear design/dosage?</a:t>
            </a:r>
            <a:endParaRPr lang="en-US" sz="2400" dirty="0"/>
          </a:p>
          <a:p>
            <a:pPr marL="377190" indent="-251460" defTabSz="1005840" eaLnBrk="1" fontAlgn="auto" hangingPunct="1">
              <a:spcAft>
                <a:spcPts val="0"/>
              </a:spcAft>
              <a:defRPr/>
            </a:pPr>
            <a:r>
              <a:rPr lang="en-US" sz="2400" i="1" dirty="0"/>
              <a:t>What level of evidence supports this alignment?</a:t>
            </a:r>
          </a:p>
          <a:p>
            <a:pPr marL="377190" indent="-251460" defTabSz="1005840">
              <a:defRPr/>
            </a:pPr>
            <a:r>
              <a:rPr lang="en-US" sz="2400" b="1" i="1" dirty="0"/>
              <a:t>Which aspects of your program are best measured annually?</a:t>
            </a:r>
            <a:endParaRPr lang="en-US" sz="2400" i="1" dirty="0"/>
          </a:p>
          <a:p>
            <a:pPr marL="377190" indent="-251460" defTabSz="1005840" eaLnBrk="1" fontAlgn="auto" hangingPunct="1">
              <a:spcAft>
                <a:spcPts val="0"/>
              </a:spcAft>
              <a:defRPr/>
            </a:pPr>
            <a:r>
              <a:rPr lang="en-US" sz="2400" b="1" i="1" dirty="0"/>
              <a:t>How many AmeriCorps members will be needed?  Are the member activities allowable?</a:t>
            </a:r>
            <a:endParaRPr lang="en-US" sz="2400" b="1" dirty="0"/>
          </a:p>
          <a:p>
            <a:pPr marL="377190" indent="-251460" defTabSz="1005840" eaLnBrk="1" fontAlgn="auto" hangingPunct="1">
              <a:spcAft>
                <a:spcPts val="0"/>
              </a:spcAft>
              <a:defRPr/>
            </a:pPr>
            <a:r>
              <a:rPr lang="en-US" sz="2400" b="1" i="1" dirty="0"/>
              <a:t>What are the characteristics and qualifications of desired AmeriCorps members?</a:t>
            </a:r>
            <a:endParaRPr lang="en-US" sz="2400" b="1" dirty="0"/>
          </a:p>
          <a:p>
            <a:pPr marL="377190" indent="-251460" defTabSz="1005840" eaLnBrk="1" fontAlgn="auto" hangingPunct="1">
              <a:spcAft>
                <a:spcPts val="0"/>
              </a:spcAft>
              <a:defRPr/>
            </a:pPr>
            <a:r>
              <a:rPr lang="en-US" sz="2400" b="1" i="1" dirty="0"/>
              <a:t>How many staff members and what roles will be supporting the program and members?</a:t>
            </a:r>
            <a:endParaRPr lang="en-US" sz="2400" b="1" dirty="0"/>
          </a:p>
          <a:p>
            <a:pPr marL="377190" indent="-251460" defTabSz="1005840" eaLnBrk="1" fontAlgn="auto" hangingPunct="1">
              <a:spcAft>
                <a:spcPts val="0"/>
              </a:spcAft>
              <a:defRPr/>
            </a:pPr>
            <a:r>
              <a:rPr lang="en-US" sz="2400" b="1" i="1" dirty="0"/>
              <a:t>Are any partner agreements necessary for data collection?</a:t>
            </a:r>
          </a:p>
          <a:p>
            <a:pPr marL="377190" indent="-251460" defTabSz="1005840" eaLnBrk="1" fontAlgn="auto" hangingPunct="1">
              <a:spcAft>
                <a:spcPts val="0"/>
              </a:spcAft>
              <a:defRPr/>
            </a:pPr>
            <a:r>
              <a:rPr lang="en-US" sz="2400" b="1" i="1" dirty="0"/>
              <a:t>How will members/sites be oriented to data collection?</a:t>
            </a:r>
          </a:p>
          <a:p>
            <a:pPr marL="377190" indent="-251460" defTabSz="1005840" eaLnBrk="1" fontAlgn="auto" hangingPunct="1">
              <a:spcAft>
                <a:spcPts val="0"/>
              </a:spcAft>
              <a:defRPr/>
            </a:pPr>
            <a:r>
              <a:rPr lang="en-US" sz="2400" b="1" i="1" dirty="0"/>
              <a:t>What checks and balances will be needed to ensure fidelity in data collection?</a:t>
            </a:r>
          </a:p>
          <a:p>
            <a:pPr marL="377190" indent="-251460" defTabSz="1005840" eaLnBrk="1" fontAlgn="auto" hangingPunct="1">
              <a:spcAft>
                <a:spcPts val="0"/>
              </a:spcAft>
              <a:defRPr/>
            </a:pPr>
            <a:r>
              <a:rPr lang="en-US" sz="2400" i="1" dirty="0"/>
              <a:t>Will you have host sites?  What other partners are necessary to be successful?</a:t>
            </a:r>
          </a:p>
          <a:p>
            <a:pPr marL="377190" indent="-251460" defTabSz="1005840" eaLnBrk="1" fontAlgn="auto" hangingPunct="1">
              <a:spcAft>
                <a:spcPts val="0"/>
              </a:spcAft>
              <a:defRPr/>
            </a:pPr>
            <a:r>
              <a:rPr lang="en-US" sz="2400" i="1" dirty="0"/>
              <a:t>How will you obtain the cash match necessary to operate the program?</a:t>
            </a:r>
            <a:endParaRPr lang="en-US" sz="2400" dirty="0"/>
          </a:p>
          <a:p>
            <a:endParaRPr lang="en-US" dirty="0"/>
          </a:p>
        </p:txBody>
      </p:sp>
      <p:pic>
        <p:nvPicPr>
          <p:cNvPr id="5" name="Picture 4">
            <a:extLst>
              <a:ext uri="{FF2B5EF4-FFF2-40B4-BE49-F238E27FC236}">
                <a16:creationId xmlns:a16="http://schemas.microsoft.com/office/drawing/2014/main" id="{2AD2EF98-23E8-4EBB-B154-7E42A38655DC}"/>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0353090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Content Placeholder 3"/>
          <p:cNvSpPr>
            <a:spLocks noGrp="1"/>
          </p:cNvSpPr>
          <p:nvPr>
            <p:ph sz="half" idx="2"/>
          </p:nvPr>
        </p:nvSpPr>
        <p:spPr>
          <a:xfrm>
            <a:off x="962526" y="2045369"/>
            <a:ext cx="3804987" cy="3896477"/>
          </a:xfrm>
          <a:solidFill>
            <a:schemeClr val="bg2"/>
          </a:solidFill>
          <a:extLst>
            <a:ext uri="{91240B29-F687-4F45-9708-019B960494DF}">
              <a14:hiddenLine xmlns:a14="http://schemas.microsoft.com/office/drawing/2010/main" w="12700">
                <a:solidFill>
                  <a:srgbClr val="000000"/>
                </a:solidFill>
                <a:miter lim="800000"/>
                <a:headEnd/>
                <a:tailEnd/>
              </a14:hiddenLine>
            </a:ext>
          </a:extLst>
        </p:spPr>
        <p:txBody>
          <a:bodyPr/>
          <a:lstStyle/>
          <a:p>
            <a:pPr marL="48880" lvl="1" indent="5013" eaLnBrk="1" hangingPunct="1">
              <a:spcBef>
                <a:spcPct val="0"/>
              </a:spcBef>
              <a:spcAft>
                <a:spcPts val="1105"/>
              </a:spcAft>
              <a:buNone/>
            </a:pPr>
            <a:r>
              <a:rPr lang="en-US" altLang="en-US" sz="1579" b="1" dirty="0">
                <a:solidFill>
                  <a:srgbClr val="558ED5"/>
                </a:solidFill>
                <a:ea typeface="ＭＳ Ｐゴシック" panose="020B0600070205080204" pitchFamily="34" charset="-128"/>
              </a:rPr>
              <a:t>INTERVENTION: </a:t>
            </a:r>
            <a:r>
              <a:rPr lang="en-US" altLang="en-US" sz="1579" dirty="0">
                <a:ea typeface="ＭＳ Ｐゴシック" panose="020B0600070205080204" pitchFamily="34" charset="-128"/>
              </a:rPr>
              <a:t>Construction teams assess housing request, plan and execute housing upgrades and repairs and complete inspection requirements for individuals with disabilities.</a:t>
            </a:r>
            <a:endParaRPr lang="en-US" altLang="en-US" sz="1579" b="1" dirty="0">
              <a:ea typeface="ＭＳ Ｐゴシック" panose="020B0600070205080204" pitchFamily="34" charset="-128"/>
            </a:endParaRPr>
          </a:p>
          <a:p>
            <a:pPr marL="48880" lvl="1" indent="5013" eaLnBrk="1" hangingPunct="1">
              <a:spcBef>
                <a:spcPct val="0"/>
              </a:spcBef>
              <a:spcAft>
                <a:spcPts val="1105"/>
              </a:spcAft>
              <a:buNone/>
            </a:pPr>
            <a:r>
              <a:rPr lang="en-US" altLang="en-US" sz="1579" b="1" dirty="0">
                <a:solidFill>
                  <a:srgbClr val="558ED5"/>
                </a:solidFill>
                <a:ea typeface="ＭＳ Ｐゴシック" panose="020B0600070205080204" pitchFamily="34" charset="-128"/>
              </a:rPr>
              <a:t>OUTPUT: </a:t>
            </a:r>
            <a:r>
              <a:rPr lang="en-US" altLang="en-US" sz="1579" dirty="0">
                <a:ea typeface="ＭＳ Ｐゴシック" panose="020B0600070205080204" pitchFamily="34" charset="-128"/>
              </a:rPr>
              <a:t>Individuals with disabilities receive housing service (upgrades and repairs).</a:t>
            </a:r>
          </a:p>
          <a:p>
            <a:pPr marL="48880" lvl="1" indent="5013" eaLnBrk="1" hangingPunct="1">
              <a:spcBef>
                <a:spcPct val="0"/>
              </a:spcBef>
              <a:spcAft>
                <a:spcPts val="1105"/>
              </a:spcAft>
              <a:buNone/>
            </a:pPr>
            <a:r>
              <a:rPr lang="en-US" altLang="en-US" sz="1579" b="1" dirty="0">
                <a:solidFill>
                  <a:srgbClr val="558ED5"/>
                </a:solidFill>
                <a:ea typeface="ＭＳ Ｐゴシック" panose="020B0600070205080204" pitchFamily="34" charset="-128"/>
              </a:rPr>
              <a:t>OUTCOME: </a:t>
            </a:r>
            <a:r>
              <a:rPr lang="en-US" altLang="en-US" sz="1579" dirty="0">
                <a:ea typeface="ＭＳ Ｐゴシック" panose="020B0600070205080204" pitchFamily="34" charset="-128"/>
              </a:rPr>
              <a:t>Construction team members improve construction skills.</a:t>
            </a:r>
          </a:p>
          <a:p>
            <a:pPr marL="0" indent="0" eaLnBrk="1" hangingPunct="1"/>
            <a:endParaRPr lang="en-US" altLang="en-US" dirty="0"/>
          </a:p>
        </p:txBody>
      </p:sp>
      <p:sp>
        <p:nvSpPr>
          <p:cNvPr id="6" name="Content Placeholder 5"/>
          <p:cNvSpPr>
            <a:spLocks noGrp="1"/>
          </p:cNvSpPr>
          <p:nvPr>
            <p:ph sz="quarter" idx="4"/>
          </p:nvPr>
        </p:nvSpPr>
        <p:spPr>
          <a:xfrm>
            <a:off x="4993105" y="2105526"/>
            <a:ext cx="3145795" cy="3850105"/>
          </a:xfrm>
          <a:ln w="12700">
            <a:solidFill>
              <a:schemeClr val="tx1"/>
            </a:solidFill>
          </a:ln>
        </p:spPr>
        <p:txBody>
          <a:bodyPr rtlCol="0">
            <a:normAutofit/>
          </a:bodyPr>
          <a:lstStyle/>
          <a:p>
            <a:pPr marL="0" indent="0" defTabSz="845656" eaLnBrk="1" fontAlgn="auto" hangingPunct="1">
              <a:spcAft>
                <a:spcPts val="0"/>
              </a:spcAft>
              <a:defRPr/>
            </a:pPr>
            <a:r>
              <a:rPr lang="en-US" sz="1895" dirty="0"/>
              <a:t>Do the intervention and output align? </a:t>
            </a:r>
          </a:p>
          <a:p>
            <a:pPr marL="0" indent="0" defTabSz="845656" eaLnBrk="1" fontAlgn="auto" hangingPunct="1">
              <a:spcAft>
                <a:spcPts val="0"/>
              </a:spcAft>
              <a:buClr>
                <a:schemeClr val="tx1"/>
              </a:buClr>
              <a:buNone/>
              <a:defRPr/>
            </a:pPr>
            <a:endParaRPr lang="en-US" sz="1895" dirty="0"/>
          </a:p>
          <a:p>
            <a:pPr marL="0" indent="0" defTabSz="845656" eaLnBrk="1" fontAlgn="auto" hangingPunct="1">
              <a:spcAft>
                <a:spcPts val="0"/>
              </a:spcAft>
              <a:defRPr/>
            </a:pPr>
            <a:r>
              <a:rPr lang="en-US" sz="1895" dirty="0"/>
              <a:t>Why or why not?</a:t>
            </a:r>
            <a:endParaRPr lang="en-US" b="0" dirty="0">
              <a:solidFill>
                <a:schemeClr val="tx1"/>
              </a:solidFill>
            </a:endParaRPr>
          </a:p>
        </p:txBody>
      </p:sp>
      <p:sp>
        <p:nvSpPr>
          <p:cNvPr id="7" name="Title 6"/>
          <p:cNvSpPr>
            <a:spLocks noGrp="1"/>
          </p:cNvSpPr>
          <p:nvPr>
            <p:ph type="title" idx="4294967295"/>
          </p:nvPr>
        </p:nvSpPr>
        <p:spPr>
          <a:xfrm>
            <a:off x="0" y="274638"/>
            <a:ext cx="6302375" cy="1143000"/>
          </a:xfrm>
          <a:prstGeom prst="rect">
            <a:avLst/>
          </a:prstGeom>
        </p:spPr>
        <p:txBody>
          <a:bodyPr rtlCol="0">
            <a:normAutofit/>
          </a:bodyPr>
          <a:lstStyle/>
          <a:p>
            <a:pPr defTabSz="845656" eaLnBrk="1" fontAlgn="auto" hangingPunct="1">
              <a:spcAft>
                <a:spcPts val="0"/>
              </a:spcAft>
              <a:defRPr/>
            </a:pPr>
            <a:r>
              <a:rPr lang="en-US" sz="2921" dirty="0">
                <a:solidFill>
                  <a:schemeClr val="bg1"/>
                </a:solidFill>
                <a:ea typeface="+mn-ea"/>
                <a:cs typeface="+mn-cs"/>
              </a:rPr>
              <a:t>Housing Example: </a:t>
            </a:r>
            <a:br>
              <a:rPr lang="en-US" sz="2921" dirty="0">
                <a:solidFill>
                  <a:schemeClr val="bg1"/>
                </a:solidFill>
                <a:ea typeface="+mn-ea"/>
                <a:cs typeface="+mn-cs"/>
              </a:rPr>
            </a:br>
            <a:r>
              <a:rPr lang="en-US" sz="2921" dirty="0">
                <a:solidFill>
                  <a:schemeClr val="bg1"/>
                </a:solidFill>
                <a:ea typeface="+mn-ea"/>
                <a:cs typeface="+mn-cs"/>
              </a:rPr>
              <a:t>Output-Outcome Alignment</a:t>
            </a:r>
            <a:endParaRPr lang="en-US" sz="2921" dirty="0">
              <a:solidFill>
                <a:schemeClr val="bg1"/>
              </a:solidFill>
            </a:endParaRPr>
          </a:p>
        </p:txBody>
      </p:sp>
    </p:spTree>
    <p:extLst>
      <p:ext uri="{BB962C8B-B14F-4D97-AF65-F5344CB8AC3E}">
        <p14:creationId xmlns:p14="http://schemas.microsoft.com/office/powerpoint/2010/main" val="2886721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Content Placeholder 3"/>
          <p:cNvSpPr>
            <a:spLocks noGrp="1"/>
          </p:cNvSpPr>
          <p:nvPr>
            <p:ph sz="half" idx="2"/>
          </p:nvPr>
        </p:nvSpPr>
        <p:spPr>
          <a:xfrm>
            <a:off x="902368" y="2045369"/>
            <a:ext cx="3804987" cy="3896477"/>
          </a:xfrm>
          <a:solidFill>
            <a:schemeClr val="bg2"/>
          </a:solidFill>
          <a:extLst>
            <a:ext uri="{91240B29-F687-4F45-9708-019B960494DF}">
              <a14:hiddenLine xmlns:a14="http://schemas.microsoft.com/office/drawing/2010/main" w="12700">
                <a:solidFill>
                  <a:srgbClr val="000000"/>
                </a:solidFill>
                <a:miter lim="800000"/>
                <a:headEnd/>
                <a:tailEnd/>
              </a14:hiddenLine>
            </a:ext>
          </a:extLst>
        </p:spPr>
        <p:txBody>
          <a:bodyPr/>
          <a:lstStyle/>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INTERVENTION: </a:t>
            </a:r>
            <a:r>
              <a:rPr lang="en-US" altLang="en-US" sz="1579">
                <a:ea typeface="ＭＳ Ｐゴシック" panose="020B0600070205080204" pitchFamily="34" charset="-128"/>
              </a:rPr>
              <a:t>Construction teams assess housing request, plan and execute housing upgrades and repairs and complete inspection requirements for individuals with disabilities.</a:t>
            </a:r>
            <a:endParaRPr lang="en-US" altLang="en-US" sz="1579" b="1">
              <a:ea typeface="ＭＳ Ｐゴシック" panose="020B0600070205080204" pitchFamily="34" charset="-128"/>
            </a:endParaRP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OUTPUT: </a:t>
            </a:r>
            <a:r>
              <a:rPr lang="en-US" altLang="en-US" sz="1579">
                <a:ea typeface="ＭＳ Ｐゴシック" panose="020B0600070205080204" pitchFamily="34" charset="-128"/>
              </a:rPr>
              <a:t>Individuals with disabilities receive housing service (upgrades and repairs).</a:t>
            </a: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OUTCOME: </a:t>
            </a:r>
            <a:r>
              <a:rPr lang="en-US" altLang="en-US" sz="1579">
                <a:ea typeface="ＭＳ Ｐゴシック" panose="020B0600070205080204" pitchFamily="34" charset="-128"/>
              </a:rPr>
              <a:t>Construction team members improve construction skills.</a:t>
            </a:r>
          </a:p>
          <a:p>
            <a:pPr marL="0" indent="0" eaLnBrk="1" hangingPunct="1"/>
            <a:endParaRPr lang="en-US" altLang="en-US"/>
          </a:p>
        </p:txBody>
      </p:sp>
      <p:sp>
        <p:nvSpPr>
          <p:cNvPr id="6" name="Content Placeholder 5"/>
          <p:cNvSpPr>
            <a:spLocks noGrp="1"/>
          </p:cNvSpPr>
          <p:nvPr>
            <p:ph sz="quarter" idx="4"/>
          </p:nvPr>
        </p:nvSpPr>
        <p:spPr>
          <a:xfrm>
            <a:off x="4993105" y="2105526"/>
            <a:ext cx="3145757" cy="3734803"/>
          </a:xfrm>
          <a:ln w="12700">
            <a:solidFill>
              <a:schemeClr val="tx1"/>
            </a:solidFill>
          </a:ln>
        </p:spPr>
        <p:txBody>
          <a:bodyPr rtlCol="0">
            <a:normAutofit/>
          </a:bodyPr>
          <a:lstStyle/>
          <a:p>
            <a:pPr marL="0" indent="0" defTabSz="845656" eaLnBrk="1" fontAlgn="auto" hangingPunct="1">
              <a:spcAft>
                <a:spcPts val="0"/>
              </a:spcAft>
              <a:defRPr/>
            </a:pPr>
            <a:r>
              <a:rPr lang="en-US" sz="1895" dirty="0"/>
              <a:t>Do the intervention and output align?</a:t>
            </a:r>
          </a:p>
          <a:p>
            <a:pPr defTabSz="845656" eaLnBrk="1" fontAlgn="auto" hangingPunct="1">
              <a:spcAft>
                <a:spcPts val="0"/>
              </a:spcAft>
              <a:buClr>
                <a:schemeClr val="tx1"/>
              </a:buClr>
              <a:buFont typeface="Wingdings" pitchFamily="2" charset="2"/>
              <a:buChar char="ü"/>
              <a:defRPr/>
            </a:pPr>
            <a:r>
              <a:rPr lang="en-US" sz="1895" dirty="0"/>
              <a:t> </a:t>
            </a:r>
            <a:r>
              <a:rPr lang="en-US" sz="1895" dirty="0">
                <a:solidFill>
                  <a:schemeClr val="tx1"/>
                </a:solidFill>
              </a:rPr>
              <a:t>Yes</a:t>
            </a:r>
          </a:p>
          <a:p>
            <a:pPr marL="0" indent="0" defTabSz="845656" eaLnBrk="1" fontAlgn="auto" hangingPunct="1">
              <a:spcAft>
                <a:spcPts val="0"/>
              </a:spcAft>
              <a:buFont typeface="Wingdings" pitchFamily="2" charset="2"/>
              <a:buChar char="q"/>
              <a:defRPr/>
            </a:pPr>
            <a:r>
              <a:rPr lang="en-US" sz="1895" b="0" dirty="0">
                <a:solidFill>
                  <a:schemeClr val="tx1"/>
                </a:solidFill>
              </a:rPr>
              <a:t> No</a:t>
            </a:r>
          </a:p>
          <a:p>
            <a:pPr marL="0" indent="0" defTabSz="845656" eaLnBrk="1" fontAlgn="auto" hangingPunct="1">
              <a:spcAft>
                <a:spcPts val="0"/>
              </a:spcAft>
              <a:buFont typeface="Wingdings" pitchFamily="2" charset="2"/>
              <a:buChar char="q"/>
              <a:defRPr/>
            </a:pPr>
            <a:endParaRPr lang="en-US" sz="1895" dirty="0"/>
          </a:p>
          <a:p>
            <a:pPr marL="0" indent="0" defTabSz="845656" eaLnBrk="1" fontAlgn="auto" hangingPunct="1">
              <a:spcAft>
                <a:spcPts val="0"/>
              </a:spcAft>
              <a:defRPr/>
            </a:pPr>
            <a:r>
              <a:rPr lang="en-US" sz="1895" dirty="0"/>
              <a:t>Why or why not?</a:t>
            </a:r>
          </a:p>
          <a:p>
            <a:pPr marL="0" indent="0" defTabSz="845656" eaLnBrk="1" fontAlgn="auto" hangingPunct="1">
              <a:spcAft>
                <a:spcPts val="0"/>
              </a:spcAft>
              <a:defRPr/>
            </a:pPr>
            <a:r>
              <a:rPr lang="en-US" b="0" dirty="0">
                <a:solidFill>
                  <a:schemeClr val="tx1"/>
                </a:solidFill>
              </a:rPr>
              <a:t>Logical to assume if well-designed and implemented</a:t>
            </a:r>
          </a:p>
        </p:txBody>
      </p:sp>
      <p:sp>
        <p:nvSpPr>
          <p:cNvPr id="7" name="Title 6"/>
          <p:cNvSpPr>
            <a:spLocks noGrp="1"/>
          </p:cNvSpPr>
          <p:nvPr>
            <p:ph type="title" idx="4294967295"/>
          </p:nvPr>
        </p:nvSpPr>
        <p:spPr>
          <a:xfrm>
            <a:off x="0" y="274638"/>
            <a:ext cx="6302375" cy="1143000"/>
          </a:xfrm>
          <a:prstGeom prst="rect">
            <a:avLst/>
          </a:prstGeom>
        </p:spPr>
        <p:txBody>
          <a:bodyPr rtlCol="0">
            <a:normAutofit/>
          </a:bodyPr>
          <a:lstStyle/>
          <a:p>
            <a:pPr defTabSz="845656" eaLnBrk="1" fontAlgn="auto" hangingPunct="1">
              <a:spcAft>
                <a:spcPts val="0"/>
              </a:spcAft>
              <a:defRPr/>
            </a:pPr>
            <a:r>
              <a:rPr lang="en-US" sz="2921" dirty="0">
                <a:solidFill>
                  <a:schemeClr val="bg1"/>
                </a:solidFill>
                <a:ea typeface="+mn-ea"/>
                <a:cs typeface="+mn-cs"/>
              </a:rPr>
              <a:t>Housing Example: Output-Outcome Alignment</a:t>
            </a:r>
            <a:endParaRPr lang="en-US" sz="2921" dirty="0">
              <a:solidFill>
                <a:schemeClr val="bg1"/>
              </a:solidFill>
            </a:endParaRPr>
          </a:p>
        </p:txBody>
      </p:sp>
    </p:spTree>
    <p:extLst>
      <p:ext uri="{BB962C8B-B14F-4D97-AF65-F5344CB8AC3E}">
        <p14:creationId xmlns:p14="http://schemas.microsoft.com/office/powerpoint/2010/main" val="613084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Content Placeholder 3"/>
          <p:cNvSpPr>
            <a:spLocks noGrp="1"/>
          </p:cNvSpPr>
          <p:nvPr>
            <p:ph sz="half" idx="2"/>
          </p:nvPr>
        </p:nvSpPr>
        <p:spPr>
          <a:xfrm>
            <a:off x="962526" y="2045369"/>
            <a:ext cx="3804987" cy="3896477"/>
          </a:xfrm>
          <a:solidFill>
            <a:schemeClr val="bg2"/>
          </a:solidFill>
          <a:extLst>
            <a:ext uri="{91240B29-F687-4F45-9708-019B960494DF}">
              <a14:hiddenLine xmlns:a14="http://schemas.microsoft.com/office/drawing/2010/main" w="12700">
                <a:solidFill>
                  <a:srgbClr val="000000"/>
                </a:solidFill>
                <a:miter lim="800000"/>
                <a:headEnd/>
                <a:tailEnd/>
              </a14:hiddenLine>
            </a:ext>
          </a:extLst>
        </p:spPr>
        <p:txBody>
          <a:bodyPr/>
          <a:lstStyle/>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INTERVENTION: </a:t>
            </a:r>
            <a:r>
              <a:rPr lang="en-US" altLang="en-US" sz="1579">
                <a:ea typeface="ＭＳ Ｐゴシック" panose="020B0600070205080204" pitchFamily="34" charset="-128"/>
              </a:rPr>
              <a:t>Construction teams assess housing request, plan and execute housing upgrades and repairs, and complete inspection requirements for individuals with disabilities.</a:t>
            </a:r>
            <a:endParaRPr lang="en-US" altLang="en-US" sz="1579" b="1">
              <a:ea typeface="ＭＳ Ｐゴシック" panose="020B0600070205080204" pitchFamily="34" charset="-128"/>
            </a:endParaRP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OUTPUT: </a:t>
            </a:r>
            <a:r>
              <a:rPr lang="en-US" altLang="en-US" sz="1579">
                <a:ea typeface="ＭＳ Ｐゴシック" panose="020B0600070205080204" pitchFamily="34" charset="-128"/>
              </a:rPr>
              <a:t>Individuals with disabilities receive housing services (upgrades and repairs).</a:t>
            </a: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OUTCOME: </a:t>
            </a:r>
            <a:r>
              <a:rPr lang="en-US" altLang="en-US" sz="1579">
                <a:ea typeface="ＭＳ Ｐゴシック" panose="020B0600070205080204" pitchFamily="34" charset="-128"/>
              </a:rPr>
              <a:t>Construction team members improve construction skills.</a:t>
            </a:r>
          </a:p>
          <a:p>
            <a:pPr marL="0" indent="0" eaLnBrk="1" hangingPunct="1"/>
            <a:endParaRPr lang="en-US" altLang="en-US"/>
          </a:p>
        </p:txBody>
      </p:sp>
      <p:sp>
        <p:nvSpPr>
          <p:cNvPr id="59395" name="Content Placeholder 5"/>
          <p:cNvSpPr>
            <a:spLocks noGrp="1"/>
          </p:cNvSpPr>
          <p:nvPr>
            <p:ph sz="quarter" idx="4"/>
          </p:nvPr>
        </p:nvSpPr>
        <p:spPr>
          <a:xfrm>
            <a:off x="4993105" y="2105526"/>
            <a:ext cx="3145757" cy="3734803"/>
          </a:xfrm>
          <a:ln w="12700">
            <a:solidFill>
              <a:schemeClr val="tx1"/>
            </a:solidFill>
            <a:miter lim="800000"/>
            <a:headEnd/>
            <a:tailEnd/>
          </a:ln>
        </p:spPr>
        <p:txBody>
          <a:bodyPr/>
          <a:lstStyle/>
          <a:p>
            <a:pPr marL="0" indent="0" eaLnBrk="1" hangingPunct="1"/>
            <a:r>
              <a:rPr lang="en-US" altLang="en-US" sz="1895"/>
              <a:t>Do the output and outcome align?</a:t>
            </a:r>
          </a:p>
          <a:p>
            <a:pPr marL="0" indent="0" eaLnBrk="1" hangingPunct="1"/>
            <a:endParaRPr lang="en-US" altLang="en-US" sz="1895"/>
          </a:p>
          <a:p>
            <a:pPr marL="0" indent="0" eaLnBrk="1" hangingPunct="1"/>
            <a:endParaRPr lang="en-US" altLang="en-US" sz="1895"/>
          </a:p>
          <a:p>
            <a:pPr marL="0" indent="0" eaLnBrk="1" hangingPunct="1"/>
            <a:endParaRPr lang="en-US" altLang="en-US" sz="1895"/>
          </a:p>
          <a:p>
            <a:pPr marL="0" indent="0" eaLnBrk="1" hangingPunct="1"/>
            <a:r>
              <a:rPr lang="en-US" altLang="en-US" sz="1895"/>
              <a:t>Why or why not?</a:t>
            </a:r>
          </a:p>
          <a:p>
            <a:pPr marL="0" indent="0" eaLnBrk="1" hangingPunct="1"/>
            <a:endParaRPr lang="en-US" altLang="en-US" b="0">
              <a:solidFill>
                <a:schemeClr val="tx1"/>
              </a:solidFill>
            </a:endParaRPr>
          </a:p>
        </p:txBody>
      </p:sp>
      <p:sp>
        <p:nvSpPr>
          <p:cNvPr id="7" name="Title 6"/>
          <p:cNvSpPr>
            <a:spLocks noGrp="1"/>
          </p:cNvSpPr>
          <p:nvPr>
            <p:ph type="title" idx="4294967295"/>
          </p:nvPr>
        </p:nvSpPr>
        <p:spPr>
          <a:xfrm>
            <a:off x="0" y="274638"/>
            <a:ext cx="6302375" cy="1143000"/>
          </a:xfrm>
          <a:prstGeom prst="rect">
            <a:avLst/>
          </a:prstGeom>
        </p:spPr>
        <p:txBody>
          <a:bodyPr rtlCol="0">
            <a:normAutofit/>
          </a:bodyPr>
          <a:lstStyle/>
          <a:p>
            <a:pPr defTabSz="845656" eaLnBrk="1" fontAlgn="auto" hangingPunct="1">
              <a:spcAft>
                <a:spcPts val="0"/>
              </a:spcAft>
              <a:defRPr/>
            </a:pPr>
            <a:r>
              <a:rPr lang="en-US" sz="2921" dirty="0">
                <a:solidFill>
                  <a:schemeClr val="bg1"/>
                </a:solidFill>
                <a:ea typeface="+mn-ea"/>
                <a:cs typeface="+mn-cs"/>
              </a:rPr>
              <a:t>Housing Example: </a:t>
            </a:r>
            <a:br>
              <a:rPr lang="en-US" sz="2921" dirty="0">
                <a:solidFill>
                  <a:schemeClr val="bg1"/>
                </a:solidFill>
                <a:ea typeface="+mn-ea"/>
                <a:cs typeface="+mn-cs"/>
              </a:rPr>
            </a:br>
            <a:r>
              <a:rPr lang="en-US" sz="2921" dirty="0">
                <a:solidFill>
                  <a:schemeClr val="bg1"/>
                </a:solidFill>
                <a:ea typeface="+mn-ea"/>
                <a:cs typeface="+mn-cs"/>
              </a:rPr>
              <a:t>Output-Outcome Alignment</a:t>
            </a:r>
            <a:endParaRPr lang="en-US" sz="2921" dirty="0">
              <a:solidFill>
                <a:schemeClr val="bg1"/>
              </a:solidFill>
            </a:endParaRPr>
          </a:p>
        </p:txBody>
      </p:sp>
    </p:spTree>
    <p:extLst>
      <p:ext uri="{BB962C8B-B14F-4D97-AF65-F5344CB8AC3E}">
        <p14:creationId xmlns:p14="http://schemas.microsoft.com/office/powerpoint/2010/main" val="16356146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Content Placeholder 3"/>
          <p:cNvSpPr>
            <a:spLocks noGrp="1"/>
          </p:cNvSpPr>
          <p:nvPr>
            <p:ph sz="half" idx="2"/>
          </p:nvPr>
        </p:nvSpPr>
        <p:spPr>
          <a:xfrm>
            <a:off x="1022684" y="2105526"/>
            <a:ext cx="3804987" cy="3669632"/>
          </a:xfrm>
          <a:solidFill>
            <a:schemeClr val="bg2"/>
          </a:solidFill>
          <a:extLst>
            <a:ext uri="{91240B29-F687-4F45-9708-019B960494DF}">
              <a14:hiddenLine xmlns:a14="http://schemas.microsoft.com/office/drawing/2010/main" w="12700">
                <a:solidFill>
                  <a:srgbClr val="000000"/>
                </a:solidFill>
                <a:miter lim="800000"/>
                <a:headEnd/>
                <a:tailEnd/>
              </a14:hiddenLine>
            </a:ext>
          </a:extLst>
        </p:spPr>
        <p:txBody>
          <a:bodyPr/>
          <a:lstStyle/>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INTERVENTION: </a:t>
            </a:r>
            <a:r>
              <a:rPr lang="en-US" altLang="en-US" sz="1579">
                <a:ea typeface="ＭＳ Ｐゴシック" panose="020B0600070205080204" pitchFamily="34" charset="-128"/>
              </a:rPr>
              <a:t>Construction teams assess housing request, plan and execute housing upgrades and repairs and complete inspection requirements for individuals with disabilities.</a:t>
            </a:r>
            <a:endParaRPr lang="en-US" altLang="en-US" sz="1579" b="1">
              <a:ea typeface="ＭＳ Ｐゴシック" panose="020B0600070205080204" pitchFamily="34" charset="-128"/>
            </a:endParaRP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OUTPUT: </a:t>
            </a:r>
            <a:r>
              <a:rPr lang="en-US" altLang="en-US" sz="1579" i="1">
                <a:ea typeface="ＭＳ Ｐゴシック" panose="020B0600070205080204" pitchFamily="34" charset="-128"/>
              </a:rPr>
              <a:t>Individuals with disabilities </a:t>
            </a:r>
            <a:r>
              <a:rPr lang="en-US" altLang="en-US" sz="1579">
                <a:ea typeface="ＭＳ Ｐゴシック" panose="020B0600070205080204" pitchFamily="34" charset="-128"/>
              </a:rPr>
              <a:t>receive housing service (upgrades and repairs).</a:t>
            </a:r>
          </a:p>
          <a:p>
            <a:pPr marL="48880" lvl="1" indent="5013" eaLnBrk="1" hangingPunct="1">
              <a:spcBef>
                <a:spcPct val="0"/>
              </a:spcBef>
              <a:spcAft>
                <a:spcPts val="1105"/>
              </a:spcAft>
              <a:buNone/>
            </a:pPr>
            <a:r>
              <a:rPr lang="en-US" altLang="en-US" sz="1579" b="1">
                <a:solidFill>
                  <a:srgbClr val="558ED5"/>
                </a:solidFill>
                <a:ea typeface="ＭＳ Ｐゴシック" panose="020B0600070205080204" pitchFamily="34" charset="-128"/>
              </a:rPr>
              <a:t>OUTCOME: </a:t>
            </a:r>
            <a:r>
              <a:rPr lang="en-US" altLang="en-US" sz="1579" i="1">
                <a:ea typeface="ＭＳ Ｐゴシック" panose="020B0600070205080204" pitchFamily="34" charset="-128"/>
              </a:rPr>
              <a:t>Construction team members</a:t>
            </a:r>
            <a:r>
              <a:rPr lang="en-US" altLang="en-US" sz="1579">
                <a:ea typeface="ＭＳ Ｐゴシック" panose="020B0600070205080204" pitchFamily="34" charset="-128"/>
              </a:rPr>
              <a:t> improve construction skills.</a:t>
            </a:r>
          </a:p>
          <a:p>
            <a:pPr marL="0" indent="0" eaLnBrk="1" hangingPunct="1"/>
            <a:endParaRPr lang="en-US" altLang="en-US"/>
          </a:p>
        </p:txBody>
      </p:sp>
      <p:sp>
        <p:nvSpPr>
          <p:cNvPr id="6" name="Content Placeholder 5"/>
          <p:cNvSpPr>
            <a:spLocks noGrp="1"/>
          </p:cNvSpPr>
          <p:nvPr>
            <p:ph sz="quarter" idx="4"/>
          </p:nvPr>
        </p:nvSpPr>
        <p:spPr>
          <a:xfrm>
            <a:off x="4932948" y="2105526"/>
            <a:ext cx="3145757" cy="3609474"/>
          </a:xfrm>
          <a:ln w="12700">
            <a:solidFill>
              <a:schemeClr val="tx1"/>
            </a:solidFill>
          </a:ln>
        </p:spPr>
        <p:txBody>
          <a:bodyPr rtlCol="0">
            <a:normAutofit/>
          </a:bodyPr>
          <a:lstStyle/>
          <a:p>
            <a:pPr marL="0" indent="0" defTabSz="845656" eaLnBrk="1" fontAlgn="auto" hangingPunct="1">
              <a:spcAft>
                <a:spcPts val="0"/>
              </a:spcAft>
              <a:defRPr/>
            </a:pPr>
            <a:r>
              <a:rPr lang="en-US" sz="1895" dirty="0"/>
              <a:t>Do the output and outcome align?</a:t>
            </a:r>
          </a:p>
          <a:p>
            <a:pPr marL="0" indent="0" defTabSz="845656" eaLnBrk="1" fontAlgn="auto" hangingPunct="1">
              <a:spcAft>
                <a:spcPts val="0"/>
              </a:spcAft>
              <a:buClr>
                <a:schemeClr val="tx1"/>
              </a:buClr>
              <a:buFont typeface="Wingdings" pitchFamily="2" charset="2"/>
              <a:buChar char="q"/>
              <a:defRPr/>
            </a:pPr>
            <a:r>
              <a:rPr lang="en-US" sz="1895" dirty="0"/>
              <a:t> </a:t>
            </a:r>
            <a:r>
              <a:rPr lang="en-US" sz="1895" b="0" dirty="0">
                <a:solidFill>
                  <a:schemeClr val="tx1"/>
                </a:solidFill>
              </a:rPr>
              <a:t>Yes</a:t>
            </a:r>
          </a:p>
          <a:p>
            <a:pPr defTabSz="845656" eaLnBrk="1" fontAlgn="auto" hangingPunct="1">
              <a:spcAft>
                <a:spcPts val="0"/>
              </a:spcAft>
              <a:buFont typeface="Wingdings" pitchFamily="2" charset="2"/>
              <a:buChar char="ü"/>
              <a:defRPr/>
            </a:pPr>
            <a:r>
              <a:rPr lang="en-US" sz="1895" dirty="0">
                <a:solidFill>
                  <a:schemeClr val="tx1"/>
                </a:solidFill>
              </a:rPr>
              <a:t> No</a:t>
            </a:r>
          </a:p>
          <a:p>
            <a:pPr marL="0" indent="0" defTabSz="845656" eaLnBrk="1" fontAlgn="auto" hangingPunct="1">
              <a:spcAft>
                <a:spcPts val="0"/>
              </a:spcAft>
              <a:buFont typeface="Wingdings" pitchFamily="2" charset="2"/>
              <a:buChar char="q"/>
              <a:defRPr/>
            </a:pPr>
            <a:endParaRPr lang="en-US" sz="1895" dirty="0"/>
          </a:p>
          <a:p>
            <a:pPr marL="0" indent="0" defTabSz="845656" eaLnBrk="1" fontAlgn="auto" hangingPunct="1">
              <a:spcAft>
                <a:spcPts val="0"/>
              </a:spcAft>
              <a:defRPr/>
            </a:pPr>
            <a:r>
              <a:rPr lang="en-US" sz="1895" dirty="0"/>
              <a:t>Why or why not?</a:t>
            </a:r>
          </a:p>
          <a:p>
            <a:pPr marL="0" indent="0" defTabSz="845656" eaLnBrk="1" fontAlgn="auto" hangingPunct="1">
              <a:spcAft>
                <a:spcPts val="0"/>
              </a:spcAft>
              <a:defRPr/>
            </a:pPr>
            <a:r>
              <a:rPr lang="en-US" b="0" dirty="0">
                <a:solidFill>
                  <a:schemeClr val="tx1"/>
                </a:solidFill>
              </a:rPr>
              <a:t>2 different groups of beneficiaries</a:t>
            </a:r>
          </a:p>
        </p:txBody>
      </p:sp>
      <p:sp>
        <p:nvSpPr>
          <p:cNvPr id="7" name="Title 6"/>
          <p:cNvSpPr>
            <a:spLocks noGrp="1"/>
          </p:cNvSpPr>
          <p:nvPr>
            <p:ph type="title" idx="4294967295"/>
          </p:nvPr>
        </p:nvSpPr>
        <p:spPr>
          <a:xfrm>
            <a:off x="0" y="274638"/>
            <a:ext cx="6302375" cy="1143000"/>
          </a:xfrm>
          <a:prstGeom prst="rect">
            <a:avLst/>
          </a:prstGeom>
        </p:spPr>
        <p:txBody>
          <a:bodyPr rtlCol="0">
            <a:normAutofit/>
          </a:bodyPr>
          <a:lstStyle/>
          <a:p>
            <a:pPr defTabSz="845656" eaLnBrk="1" fontAlgn="auto" hangingPunct="1">
              <a:spcAft>
                <a:spcPts val="0"/>
              </a:spcAft>
              <a:defRPr/>
            </a:pPr>
            <a:r>
              <a:rPr lang="en-US" sz="2921" dirty="0">
                <a:solidFill>
                  <a:schemeClr val="bg1"/>
                </a:solidFill>
                <a:ea typeface="+mn-ea"/>
                <a:cs typeface="+mn-cs"/>
              </a:rPr>
              <a:t>Housing Example: </a:t>
            </a:r>
            <a:br>
              <a:rPr lang="en-US" sz="2921" dirty="0">
                <a:solidFill>
                  <a:schemeClr val="bg1"/>
                </a:solidFill>
                <a:ea typeface="+mn-ea"/>
                <a:cs typeface="+mn-cs"/>
              </a:rPr>
            </a:br>
            <a:r>
              <a:rPr lang="en-US" sz="2921" dirty="0">
                <a:solidFill>
                  <a:schemeClr val="bg1"/>
                </a:solidFill>
                <a:ea typeface="+mn-ea"/>
                <a:cs typeface="+mn-cs"/>
              </a:rPr>
              <a:t>Output-Outcome Alignment</a:t>
            </a:r>
            <a:endParaRPr lang="en-US" sz="2921" dirty="0">
              <a:solidFill>
                <a:schemeClr val="bg1"/>
              </a:solidFill>
            </a:endParaRPr>
          </a:p>
        </p:txBody>
      </p:sp>
    </p:spTree>
    <p:extLst>
      <p:ext uri="{BB962C8B-B14F-4D97-AF65-F5344CB8AC3E}">
        <p14:creationId xmlns:p14="http://schemas.microsoft.com/office/powerpoint/2010/main" val="124442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42211" y="274471"/>
            <a:ext cx="5534526" cy="1143000"/>
          </a:xfrm>
        </p:spPr>
        <p:txBody>
          <a:bodyPr rtlCol="0" anchor="t">
            <a:normAutofit fontScale="90000"/>
          </a:bodyPr>
          <a:lstStyle/>
          <a:p>
            <a:pPr defTabSz="845656" eaLnBrk="1" fontAlgn="auto" hangingPunct="1">
              <a:spcAft>
                <a:spcPts val="0"/>
              </a:spcAft>
              <a:defRPr/>
            </a:pPr>
            <a:r>
              <a:rPr lang="en-US" sz="2921" dirty="0">
                <a:ea typeface="ＭＳ Ｐゴシック" pitchFamily="34" charset="-128"/>
              </a:rPr>
              <a:t>Using Performance Measurement in Program Management</a:t>
            </a:r>
          </a:p>
        </p:txBody>
      </p:sp>
      <p:sp>
        <p:nvSpPr>
          <p:cNvPr id="63491" name="Content Placeholder 2"/>
          <p:cNvSpPr>
            <a:spLocks noGrp="1"/>
          </p:cNvSpPr>
          <p:nvPr>
            <p:ph idx="12"/>
          </p:nvPr>
        </p:nvSpPr>
        <p:spPr>
          <a:xfrm>
            <a:off x="998872" y="1798471"/>
            <a:ext cx="7182602" cy="4518108"/>
          </a:xfrm>
        </p:spPr>
        <p:txBody>
          <a:bodyPr/>
          <a:lstStyle/>
          <a:p>
            <a:pPr marL="0" indent="0" eaLnBrk="1" hangingPunct="1">
              <a:spcBef>
                <a:spcPct val="0"/>
              </a:spcBef>
              <a:spcAft>
                <a:spcPts val="553"/>
              </a:spcAft>
            </a:pPr>
            <a:r>
              <a:rPr lang="en-US" altLang="en-US" sz="2605">
                <a:ea typeface="ＭＳ Ｐゴシック" panose="020B0600070205080204" pitchFamily="34" charset="-128"/>
              </a:rPr>
              <a:t>Site Recruitment and Selection</a:t>
            </a:r>
          </a:p>
          <a:p>
            <a:pPr marL="792105" lvl="1" indent="-422373" eaLnBrk="1" hangingPunct="1">
              <a:spcBef>
                <a:spcPct val="0"/>
              </a:spcBef>
              <a:spcAft>
                <a:spcPts val="553"/>
              </a:spcAft>
              <a:buSzPct val="100000"/>
            </a:pPr>
            <a:r>
              <a:rPr lang="en-US" altLang="en-US">
                <a:ea typeface="ＭＳ Ｐゴシック" panose="020B0600070205080204" pitchFamily="34" charset="-128"/>
              </a:rPr>
              <a:t>Define expectations</a:t>
            </a:r>
          </a:p>
          <a:p>
            <a:pPr marL="792105" lvl="1" indent="-422373" eaLnBrk="1" hangingPunct="1">
              <a:spcBef>
                <a:spcPct val="0"/>
              </a:spcBef>
              <a:spcAft>
                <a:spcPts val="553"/>
              </a:spcAft>
              <a:buSzPct val="100000"/>
            </a:pPr>
            <a:r>
              <a:rPr lang="en-US" altLang="en-US">
                <a:ea typeface="ＭＳ Ｐゴシック" panose="020B0600070205080204" pitchFamily="34" charset="-128"/>
              </a:rPr>
              <a:t>Assess site applications; determine which sites are best able to implement intervention</a:t>
            </a:r>
          </a:p>
        </p:txBody>
      </p:sp>
      <p:sp>
        <p:nvSpPr>
          <p:cNvPr id="63492"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1FF89C5E-8432-4722-A379-7BD55897A6BB}"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44</a:t>
            </a:fld>
            <a:endParaRPr lang="en-US" altLang="en-US">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3157886" y="3581400"/>
            <a:ext cx="2828228" cy="2912373"/>
          </a:xfrm>
          <a:prstGeom prst="rect">
            <a:avLst/>
          </a:prstGeom>
        </p:spPr>
      </p:pic>
    </p:spTree>
    <p:extLst>
      <p:ext uri="{BB962C8B-B14F-4D97-AF65-F5344CB8AC3E}">
        <p14:creationId xmlns:p14="http://schemas.microsoft.com/office/powerpoint/2010/main" val="3309301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defTabSz="845656" eaLnBrk="1" fontAlgn="auto" hangingPunct="1">
              <a:spcAft>
                <a:spcPts val="0"/>
              </a:spcAft>
              <a:defRPr/>
            </a:pPr>
            <a:endParaRPr lang="en-US" sz="800" dirty="0"/>
          </a:p>
        </p:txBody>
      </p:sp>
      <p:sp>
        <p:nvSpPr>
          <p:cNvPr id="65539" name="Content Placeholder 2"/>
          <p:cNvSpPr>
            <a:spLocks noGrp="1"/>
          </p:cNvSpPr>
          <p:nvPr>
            <p:ph idx="12"/>
          </p:nvPr>
        </p:nvSpPr>
        <p:spPr>
          <a:xfrm>
            <a:off x="998872" y="1864895"/>
            <a:ext cx="3512970" cy="4572000"/>
          </a:xfrm>
        </p:spPr>
        <p:txBody>
          <a:bodyPr/>
          <a:lstStyle/>
          <a:p>
            <a:pPr marL="0" indent="0" eaLnBrk="1" hangingPunct="1">
              <a:spcBef>
                <a:spcPct val="0"/>
              </a:spcBef>
              <a:spcAft>
                <a:spcPts val="553"/>
              </a:spcAft>
            </a:pPr>
            <a:r>
              <a:rPr lang="en-US" altLang="en-US" sz="2605" dirty="0">
                <a:ea typeface="ＭＳ Ｐゴシック" panose="020B0600070205080204" pitchFamily="34" charset="-128"/>
              </a:rPr>
              <a:t>Using Results/Data and Reporting</a:t>
            </a:r>
          </a:p>
          <a:p>
            <a:pPr lvl="1" eaLnBrk="1" hangingPunct="1">
              <a:spcBef>
                <a:spcPct val="0"/>
              </a:spcBef>
              <a:spcAft>
                <a:spcPts val="553"/>
              </a:spcAft>
              <a:buSzPct val="100000"/>
            </a:pPr>
            <a:r>
              <a:rPr lang="en-US" altLang="en-US" dirty="0">
                <a:ea typeface="ＭＳ Ｐゴシック" panose="020B0600070205080204" pitchFamily="34" charset="-128"/>
              </a:rPr>
              <a:t>Progress reports</a:t>
            </a:r>
          </a:p>
          <a:p>
            <a:pPr lvl="1" eaLnBrk="1" hangingPunct="1">
              <a:spcBef>
                <a:spcPct val="0"/>
              </a:spcBef>
              <a:spcAft>
                <a:spcPts val="553"/>
              </a:spcAft>
              <a:buSzPct val="100000"/>
            </a:pPr>
            <a:r>
              <a:rPr lang="en-US" altLang="en-US" dirty="0">
                <a:ea typeface="ＭＳ Ｐゴシック" panose="020B0600070205080204" pitchFamily="34" charset="-128"/>
              </a:rPr>
              <a:t>Marketing and promotion</a:t>
            </a:r>
          </a:p>
          <a:p>
            <a:pPr lvl="2" eaLnBrk="1" hangingPunct="1">
              <a:spcBef>
                <a:spcPct val="0"/>
              </a:spcBef>
              <a:spcAft>
                <a:spcPts val="553"/>
              </a:spcAft>
              <a:buClr>
                <a:schemeClr val="accent1"/>
              </a:buClr>
              <a:buFont typeface="Courier New" panose="02070309020205020404" pitchFamily="49" charset="0"/>
              <a:buChar char="o"/>
            </a:pPr>
            <a:r>
              <a:rPr lang="en-US" altLang="en-US" sz="1816" dirty="0">
                <a:ea typeface="ＭＳ Ｐゴシック" panose="020B0600070205080204" pitchFamily="34" charset="-128"/>
              </a:rPr>
              <a:t>Strengthen stakeholder buy-in</a:t>
            </a:r>
          </a:p>
          <a:p>
            <a:pPr lvl="2" eaLnBrk="1" hangingPunct="1">
              <a:spcBef>
                <a:spcPct val="0"/>
              </a:spcBef>
              <a:spcAft>
                <a:spcPts val="553"/>
              </a:spcAft>
              <a:buClr>
                <a:schemeClr val="accent1"/>
              </a:buClr>
              <a:buFont typeface="Courier New" panose="02070309020205020404" pitchFamily="49" charset="0"/>
              <a:buChar char="o"/>
            </a:pPr>
            <a:r>
              <a:rPr lang="en-US" altLang="en-US" sz="1816" dirty="0">
                <a:ea typeface="ＭＳ Ｐゴシック" panose="020B0600070205080204" pitchFamily="34" charset="-128"/>
              </a:rPr>
              <a:t>Resource development; make the case for support</a:t>
            </a:r>
          </a:p>
          <a:p>
            <a:pPr lvl="1" eaLnBrk="1" hangingPunct="1">
              <a:spcBef>
                <a:spcPct val="0"/>
              </a:spcBef>
              <a:spcAft>
                <a:spcPts val="553"/>
              </a:spcAft>
              <a:buSzPct val="100000"/>
            </a:pPr>
            <a:r>
              <a:rPr lang="en-US" altLang="en-US" dirty="0">
                <a:ea typeface="ＭＳ Ｐゴシック" panose="020B0600070205080204" pitchFamily="34" charset="-128"/>
              </a:rPr>
              <a:t>Celebrate success!</a:t>
            </a:r>
          </a:p>
        </p:txBody>
      </p:sp>
      <p:sp>
        <p:nvSpPr>
          <p:cNvPr id="65540" name="Slide Number Placeholder 2"/>
          <p:cNvSpPr>
            <a:spLocks noGrp="1"/>
          </p:cNvSpPr>
          <p:nvPr>
            <p:ph type="sldNum" sz="quarter" idx="18"/>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44745" fontAlgn="base">
              <a:spcBef>
                <a:spcPct val="0"/>
              </a:spcBef>
              <a:spcAft>
                <a:spcPct val="0"/>
              </a:spcAft>
            </a:pPr>
            <a:fld id="{BFA1B134-57EF-4742-B6BA-92C171E16468}" type="slidenum">
              <a:rPr lang="en-US" altLang="en-US">
                <a:latin typeface="Arial" panose="020B0604020202020204" pitchFamily="34" charset="0"/>
                <a:cs typeface="Arial" panose="020B0604020202020204" pitchFamily="34" charset="0"/>
              </a:rPr>
              <a:pPr defTabSz="844745" fontAlgn="base">
                <a:spcBef>
                  <a:spcPct val="0"/>
                </a:spcBef>
                <a:spcAft>
                  <a:spcPct val="0"/>
                </a:spcAft>
              </a:pPr>
              <a:t>45</a:t>
            </a:fld>
            <a:endParaRPr lang="en-US" altLang="en-US">
              <a:latin typeface="Arial" panose="020B0604020202020204" pitchFamily="34" charset="0"/>
              <a:cs typeface="Arial" panose="020B0604020202020204" pitchFamily="34" charset="0"/>
            </a:endParaRPr>
          </a:p>
        </p:txBody>
      </p:sp>
      <p:pic>
        <p:nvPicPr>
          <p:cNvPr id="65541"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1842" y="3063039"/>
            <a:ext cx="3850105" cy="2507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655A3207-18D6-4A28-A7AE-1E43B84591C5}"/>
              </a:ext>
            </a:extLst>
          </p:cNvPr>
          <p:cNvSpPr txBox="1"/>
          <p:nvPr/>
        </p:nvSpPr>
        <p:spPr>
          <a:xfrm>
            <a:off x="152400" y="269696"/>
            <a:ext cx="6839952" cy="830997"/>
          </a:xfrm>
          <a:prstGeom prst="rect">
            <a:avLst/>
          </a:prstGeom>
          <a:noFill/>
        </p:spPr>
        <p:txBody>
          <a:bodyPr wrap="square">
            <a:spAutoFit/>
          </a:bodyPr>
          <a:lstStyle/>
          <a:p>
            <a:pPr defTabSz="845656" eaLnBrk="1" fontAlgn="auto" hangingPunct="1">
              <a:spcAft>
                <a:spcPts val="0"/>
              </a:spcAft>
              <a:defRPr/>
            </a:pPr>
            <a:r>
              <a:rPr lang="en-US" sz="2400" dirty="0">
                <a:solidFill>
                  <a:schemeClr val="bg1"/>
                </a:solidFill>
                <a:ea typeface="ＭＳ Ｐゴシック" pitchFamily="34" charset="-128"/>
              </a:rPr>
              <a:t>Using Performance Measurement in </a:t>
            </a:r>
          </a:p>
          <a:p>
            <a:pPr defTabSz="845656" eaLnBrk="1" fontAlgn="auto" hangingPunct="1">
              <a:spcAft>
                <a:spcPts val="0"/>
              </a:spcAft>
              <a:defRPr/>
            </a:pPr>
            <a:r>
              <a:rPr lang="en-US" sz="2400" dirty="0">
                <a:solidFill>
                  <a:schemeClr val="bg1"/>
                </a:solidFill>
                <a:ea typeface="ＭＳ Ｐゴシック" pitchFamily="34" charset="-128"/>
              </a:rPr>
              <a:t>Program Management</a:t>
            </a:r>
            <a:endParaRPr lang="en-US" sz="2400" dirty="0">
              <a:solidFill>
                <a:schemeClr val="bg1"/>
              </a:solidFill>
            </a:endParaRPr>
          </a:p>
        </p:txBody>
      </p:sp>
    </p:spTree>
    <p:extLst>
      <p:ext uri="{BB962C8B-B14F-4D97-AF65-F5344CB8AC3E}">
        <p14:creationId xmlns:p14="http://schemas.microsoft.com/office/powerpoint/2010/main" val="19948907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304800" y="533400"/>
            <a:ext cx="5534526" cy="1143000"/>
          </a:xfrm>
        </p:spPr>
        <p:txBody>
          <a:bodyPr/>
          <a:lstStyle/>
          <a:p>
            <a:pPr eaLnBrk="1" hangingPunct="1"/>
            <a:r>
              <a:rPr lang="en-US" altLang="en-US" sz="2605" dirty="0">
                <a:ea typeface="ＭＳ Ｐゴシック" panose="020B0600070205080204" pitchFamily="34" charset="-128"/>
              </a:rPr>
              <a:t>Identifying a Data Source</a:t>
            </a:r>
          </a:p>
        </p:txBody>
      </p:sp>
      <p:sp>
        <p:nvSpPr>
          <p:cNvPr id="14339" name="Content Placeholder 2"/>
          <p:cNvSpPr>
            <a:spLocks noGrp="1"/>
          </p:cNvSpPr>
          <p:nvPr>
            <p:ph idx="12"/>
          </p:nvPr>
        </p:nvSpPr>
        <p:spPr>
          <a:xfrm>
            <a:off x="573756" y="1676400"/>
            <a:ext cx="4912644" cy="4271211"/>
          </a:xfrm>
        </p:spPr>
        <p:txBody>
          <a:bodyPr>
            <a:normAutofit fontScale="92500" lnSpcReduction="20000"/>
          </a:bodyPr>
          <a:lstStyle/>
          <a:p>
            <a:pPr marL="360959" indent="-360959" defTabSz="845656" eaLnBrk="1" fontAlgn="auto" hangingPunct="1">
              <a:spcBef>
                <a:spcPts val="0"/>
              </a:spcBef>
              <a:spcAft>
                <a:spcPts val="1110"/>
              </a:spcAft>
              <a:buClr>
                <a:schemeClr val="accent1"/>
              </a:buClr>
              <a:buFont typeface="Arial" panose="020B0604020202020204" pitchFamily="34" charset="0"/>
              <a:buChar char="•"/>
              <a:defRPr/>
            </a:pPr>
            <a:r>
              <a:rPr lang="en-US" b="0" dirty="0">
                <a:solidFill>
                  <a:schemeClr val="tx1"/>
                </a:solidFill>
              </a:rPr>
              <a:t>Data source: The person, group or organization that has information to answer the measurement question</a:t>
            </a:r>
          </a:p>
          <a:p>
            <a:pPr marL="1093175" lvl="1" indent="-406079" defTabSz="845656" eaLnBrk="1" fontAlgn="auto" hangingPunct="1">
              <a:spcBef>
                <a:spcPts val="0"/>
              </a:spcBef>
              <a:spcAft>
                <a:spcPts val="1110"/>
              </a:spcAft>
              <a:buClr>
                <a:schemeClr val="accent1"/>
              </a:buClr>
              <a:defRPr/>
            </a:pPr>
            <a:r>
              <a:rPr lang="en-US" dirty="0"/>
              <a:t>Identify possible data sources; list pros and cons of each</a:t>
            </a:r>
          </a:p>
          <a:p>
            <a:pPr marL="1093175" lvl="1" indent="-406079" defTabSz="845656" eaLnBrk="1" fontAlgn="auto" hangingPunct="1">
              <a:spcBef>
                <a:spcPts val="0"/>
              </a:spcBef>
              <a:spcAft>
                <a:spcPts val="1110"/>
              </a:spcAft>
              <a:buClr>
                <a:schemeClr val="accent1"/>
              </a:buClr>
              <a:defRPr/>
            </a:pPr>
            <a:r>
              <a:rPr lang="en-US" dirty="0"/>
              <a:t>Identify a preferred data source; consider its accessibility</a:t>
            </a:r>
          </a:p>
          <a:p>
            <a:pPr marL="1093175" lvl="1" indent="-406079" defTabSz="845656" eaLnBrk="1" fontAlgn="auto" hangingPunct="1">
              <a:spcBef>
                <a:spcPts val="0"/>
              </a:spcBef>
              <a:spcAft>
                <a:spcPts val="1110"/>
              </a:spcAft>
              <a:buClr>
                <a:schemeClr val="accent1"/>
              </a:buClr>
              <a:defRPr/>
            </a:pPr>
            <a:r>
              <a:rPr lang="en-US" dirty="0"/>
              <a:t>Alternative data sources: consider if they can give you same or comparable data</a:t>
            </a:r>
          </a:p>
        </p:txBody>
      </p:sp>
      <p:sp>
        <p:nvSpPr>
          <p:cNvPr id="67588"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833A8F6D-DF29-4D74-ABB5-E872F5419CA5}" type="slidenum">
              <a:rPr lang="en-US" altLang="en-US" sz="1105" b="0">
                <a:solidFill>
                  <a:srgbClr val="898989"/>
                </a:solidFill>
                <a:cs typeface="Arial" panose="020B0604020202020204" pitchFamily="34" charset="0"/>
              </a:rPr>
              <a:pPr defTabSz="844745" fontAlgn="base">
                <a:spcBef>
                  <a:spcPct val="0"/>
                </a:spcBef>
                <a:spcAft>
                  <a:spcPct val="0"/>
                </a:spcAft>
              </a:pPr>
              <a:t>46</a:t>
            </a:fld>
            <a:endParaRPr lang="en-US" altLang="en-US" sz="1105" b="0">
              <a:solidFill>
                <a:srgbClr val="898989"/>
              </a:solidFill>
              <a:cs typeface="Arial" panose="020B0604020202020204" pitchFamily="34" charset="0"/>
            </a:endParaRPr>
          </a:p>
        </p:txBody>
      </p:sp>
      <p:pic>
        <p:nvPicPr>
          <p:cNvPr id="6758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5000" y="2045368"/>
            <a:ext cx="2692066"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1555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20316" y="30079"/>
            <a:ext cx="5534526" cy="1143000"/>
          </a:xfrm>
        </p:spPr>
        <p:txBody>
          <a:bodyPr/>
          <a:lstStyle/>
          <a:p>
            <a:pPr eaLnBrk="1" hangingPunct="1"/>
            <a:r>
              <a:rPr lang="en-US" altLang="en-US" dirty="0">
                <a:ea typeface="ＭＳ Ｐゴシック" panose="020B0600070205080204" pitchFamily="34" charset="-128"/>
              </a:rPr>
              <a:t>Data source and type of outcome</a:t>
            </a:r>
          </a:p>
        </p:txBody>
      </p:sp>
      <p:sp>
        <p:nvSpPr>
          <p:cNvPr id="14339" name="Content Placeholder 2"/>
          <p:cNvSpPr>
            <a:spLocks noGrp="1"/>
          </p:cNvSpPr>
          <p:nvPr>
            <p:ph idx="12"/>
          </p:nvPr>
        </p:nvSpPr>
        <p:spPr>
          <a:xfrm>
            <a:off x="998872" y="1780925"/>
            <a:ext cx="4836444" cy="4475496"/>
          </a:xfrm>
        </p:spPr>
        <p:txBody>
          <a:bodyPr>
            <a:normAutofit fontScale="92500" lnSpcReduction="20000"/>
          </a:bodyPr>
          <a:lstStyle/>
          <a:p>
            <a:pPr marL="0" indent="0" defTabSz="845656" eaLnBrk="1" fontAlgn="auto" hangingPunct="1">
              <a:spcBef>
                <a:spcPts val="0"/>
              </a:spcBef>
              <a:spcAft>
                <a:spcPts val="947"/>
              </a:spcAft>
              <a:buClr>
                <a:schemeClr val="accent1"/>
              </a:buClr>
              <a:defRPr/>
            </a:pPr>
            <a:r>
              <a:rPr lang="en-US" b="0" dirty="0">
                <a:solidFill>
                  <a:schemeClr val="tx1"/>
                </a:solidFill>
                <a:ea typeface="ＭＳ Ｐゴシック" pitchFamily="1" charset="-128"/>
              </a:rPr>
              <a:t>Depends partly on the type of change you want to measure - attitude, knowledge, behavior, or conditions.</a:t>
            </a:r>
          </a:p>
          <a:p>
            <a:pPr marL="360959" indent="-360959" defTabSz="845656" eaLnBrk="1" fontAlgn="auto" hangingPunct="1">
              <a:spcBef>
                <a:spcPts val="0"/>
              </a:spcBef>
              <a:spcAft>
                <a:spcPts val="947"/>
              </a:spcAft>
              <a:buClr>
                <a:schemeClr val="accent1"/>
              </a:buClr>
              <a:buFont typeface="Arial" panose="020B0604020202020204" pitchFamily="34" charset="0"/>
              <a:buChar char="•"/>
              <a:defRPr/>
            </a:pPr>
            <a:r>
              <a:rPr lang="en-US" b="0" dirty="0">
                <a:solidFill>
                  <a:schemeClr val="tx1"/>
                </a:solidFill>
                <a:ea typeface="ＭＳ Ｐゴシック" pitchFamily="1" charset="-128"/>
              </a:rPr>
              <a:t>Data on changes in attitudes or knowledge usually come directly from persons experiencing these changes.</a:t>
            </a:r>
          </a:p>
          <a:p>
            <a:pPr marL="360959" indent="-360959" defTabSz="845656" eaLnBrk="1" fontAlgn="auto" hangingPunct="1">
              <a:spcBef>
                <a:spcPts val="0"/>
              </a:spcBef>
              <a:spcAft>
                <a:spcPts val="947"/>
              </a:spcAft>
              <a:buClr>
                <a:schemeClr val="accent1"/>
              </a:buClr>
              <a:buFont typeface="Arial" panose="020B0604020202020204" pitchFamily="34" charset="0"/>
              <a:buChar char="•"/>
              <a:defRPr/>
            </a:pPr>
            <a:r>
              <a:rPr lang="en-US" b="0" dirty="0">
                <a:solidFill>
                  <a:schemeClr val="tx1"/>
                </a:solidFill>
                <a:ea typeface="ＭＳ Ｐゴシック" pitchFamily="1" charset="-128"/>
              </a:rPr>
              <a:t>Data on changes in behavior or conditions can come from either persons experiencing these changes or from other observers.</a:t>
            </a:r>
          </a:p>
        </p:txBody>
      </p:sp>
      <p:sp>
        <p:nvSpPr>
          <p:cNvPr id="69636"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08776DC9-C17F-4D19-B648-D93AF565D2BD}" type="slidenum">
              <a:rPr lang="en-US" altLang="en-US" sz="1105" b="0">
                <a:solidFill>
                  <a:srgbClr val="898989"/>
                </a:solidFill>
                <a:cs typeface="Arial" panose="020B0604020202020204" pitchFamily="34" charset="0"/>
              </a:rPr>
              <a:pPr defTabSz="844745" fontAlgn="base">
                <a:spcBef>
                  <a:spcPct val="0"/>
                </a:spcBef>
                <a:spcAft>
                  <a:spcPct val="0"/>
                </a:spcAft>
              </a:pPr>
              <a:t>47</a:t>
            </a:fld>
            <a:endParaRPr lang="en-US" altLang="en-US" sz="1105" b="0">
              <a:solidFill>
                <a:srgbClr val="898989"/>
              </a:solidFill>
              <a:cs typeface="Arial" panose="020B0604020202020204" pitchFamily="34" charset="0"/>
            </a:endParaRPr>
          </a:p>
        </p:txBody>
      </p:sp>
      <p:graphicFrame>
        <p:nvGraphicFramePr>
          <p:cNvPr id="6" name="Diagram 5"/>
          <p:cNvGraphicFramePr/>
          <p:nvPr>
            <p:extLst>
              <p:ext uri="{D42A27DB-BD31-4B8C-83A1-F6EECF244321}">
                <p14:modId xmlns:p14="http://schemas.microsoft.com/office/powerpoint/2010/main" val="1057221079"/>
              </p:ext>
            </p:extLst>
          </p:nvPr>
        </p:nvGraphicFramePr>
        <p:xfrm>
          <a:off x="5654842" y="2225842"/>
          <a:ext cx="2887579" cy="2707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77174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533111" y="360947"/>
            <a:ext cx="7086600" cy="1143000"/>
          </a:xfrm>
        </p:spPr>
        <p:txBody>
          <a:bodyPr/>
          <a:lstStyle/>
          <a:p>
            <a:pPr eaLnBrk="1" hangingPunct="1"/>
            <a:r>
              <a:rPr lang="en-US" altLang="en-US" dirty="0">
                <a:ea typeface="ＭＳ Ｐゴシック" panose="020B0600070205080204" pitchFamily="34" charset="-128"/>
              </a:rPr>
              <a:t>Where to Find Instruments</a:t>
            </a:r>
          </a:p>
        </p:txBody>
      </p:sp>
      <p:sp>
        <p:nvSpPr>
          <p:cNvPr id="75779" name="Content Placeholder 2"/>
          <p:cNvSpPr>
            <a:spLocks noGrp="1"/>
          </p:cNvSpPr>
          <p:nvPr>
            <p:ph idx="12"/>
          </p:nvPr>
        </p:nvSpPr>
        <p:spPr>
          <a:xfrm>
            <a:off x="286464" y="1562938"/>
            <a:ext cx="6436895" cy="4836444"/>
          </a:xfrm>
        </p:spPr>
        <p:txBody>
          <a:bodyPr/>
          <a:lstStyle/>
          <a:p>
            <a:pPr marL="360959" indent="-360959" eaLnBrk="1" hangingPunct="1">
              <a:spcBef>
                <a:spcPct val="0"/>
              </a:spcBef>
              <a:spcAft>
                <a:spcPts val="553"/>
              </a:spcAft>
              <a:buClr>
                <a:schemeClr val="accent1"/>
              </a:buClr>
              <a:buFont typeface="Arial" panose="020B0604020202020204" pitchFamily="34" charset="0"/>
              <a:buChar char="•"/>
              <a:defRPr/>
            </a:pPr>
            <a:r>
              <a:rPr lang="en-US" altLang="en-US" b="0" dirty="0">
                <a:solidFill>
                  <a:schemeClr val="tx1"/>
                </a:solidFill>
                <a:ea typeface="ＭＳ Ｐゴシック" panose="020B0600070205080204" pitchFamily="34" charset="-128"/>
              </a:rPr>
              <a:t>Programs and projects can look anywhere they like to find instruments:</a:t>
            </a:r>
          </a:p>
          <a:p>
            <a:pPr marL="726932" lvl="1" indent="-360959" eaLnBrk="1" hangingPunct="1">
              <a:spcBef>
                <a:spcPct val="0"/>
              </a:spcBef>
              <a:spcAft>
                <a:spcPts val="553"/>
              </a:spcAft>
              <a:buClr>
                <a:schemeClr val="accent1"/>
              </a:buClr>
              <a:defRPr/>
            </a:pPr>
            <a:r>
              <a:rPr lang="en-US" altLang="en-US" dirty="0">
                <a:ea typeface="ＭＳ Ｐゴシック" panose="020B0600070205080204" pitchFamily="34" charset="-128"/>
              </a:rPr>
              <a:t>Use Internet search engines</a:t>
            </a:r>
          </a:p>
          <a:p>
            <a:pPr marL="726932" lvl="1" indent="-360959" eaLnBrk="1" hangingPunct="1">
              <a:spcBef>
                <a:spcPct val="0"/>
              </a:spcBef>
              <a:spcAft>
                <a:spcPts val="553"/>
              </a:spcAft>
              <a:buClr>
                <a:schemeClr val="accent1"/>
              </a:buClr>
              <a:defRPr/>
            </a:pPr>
            <a:r>
              <a:rPr lang="en-US" altLang="en-US" dirty="0">
                <a:ea typeface="ＭＳ Ｐゴシック" panose="020B0600070205080204" pitchFamily="34" charset="-128"/>
              </a:rPr>
              <a:t>Talk to others within your professional network to find out what they are using</a:t>
            </a:r>
          </a:p>
          <a:p>
            <a:pPr marL="726932" lvl="1" indent="-360959" eaLnBrk="1" hangingPunct="1">
              <a:spcBef>
                <a:spcPct val="0"/>
              </a:spcBef>
              <a:spcAft>
                <a:spcPts val="553"/>
              </a:spcAft>
              <a:buClr>
                <a:schemeClr val="accent1"/>
              </a:buClr>
              <a:defRPr/>
            </a:pPr>
            <a:r>
              <a:rPr lang="en-US" altLang="en-US" dirty="0">
                <a:ea typeface="ＭＳ Ｐゴシック" panose="020B0600070205080204" pitchFamily="34" charset="-128"/>
              </a:rPr>
              <a:t>Look at evidence for intervention – how has it been measured before?</a:t>
            </a:r>
          </a:p>
        </p:txBody>
      </p:sp>
      <p:sp>
        <p:nvSpPr>
          <p:cNvPr id="75780"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33731C8B-B4EE-4043-900E-CB4211C244FF}" type="slidenum">
              <a:rPr lang="en-US" altLang="en-US" sz="1105" b="0">
                <a:solidFill>
                  <a:srgbClr val="898989"/>
                </a:solidFill>
                <a:cs typeface="Arial" panose="020B0604020202020204" pitchFamily="34" charset="0"/>
              </a:rPr>
              <a:pPr defTabSz="844745" fontAlgn="base">
                <a:spcBef>
                  <a:spcPct val="0"/>
                </a:spcBef>
                <a:spcAft>
                  <a:spcPct val="0"/>
                </a:spcAft>
              </a:pPr>
              <a:t>48</a:t>
            </a:fld>
            <a:endParaRPr lang="en-US" altLang="en-US" sz="1105" b="0">
              <a:solidFill>
                <a:srgbClr val="898989"/>
              </a:solidFill>
              <a:cs typeface="Arial" panose="020B0604020202020204" pitchFamily="34" charset="0"/>
            </a:endParaRPr>
          </a:p>
        </p:txBody>
      </p:sp>
      <p:pic>
        <p:nvPicPr>
          <p:cNvPr id="7578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7010" y="1809750"/>
            <a:ext cx="1353553" cy="1378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98188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274471"/>
            <a:ext cx="6071937" cy="1143000"/>
          </a:xfrm>
        </p:spPr>
        <p:txBody>
          <a:bodyPr/>
          <a:lstStyle/>
          <a:p>
            <a:pPr eaLnBrk="1" hangingPunct="1"/>
            <a:r>
              <a:rPr lang="en-US" altLang="en-US" dirty="0">
                <a:ea typeface="ＭＳ Ｐゴシック" panose="020B0600070205080204" pitchFamily="34" charset="-128"/>
              </a:rPr>
              <a:t>Instrument Design Issues</a:t>
            </a:r>
          </a:p>
        </p:txBody>
      </p:sp>
      <p:sp>
        <p:nvSpPr>
          <p:cNvPr id="77827" name="Content Placeholder 2"/>
          <p:cNvSpPr>
            <a:spLocks noGrp="1"/>
          </p:cNvSpPr>
          <p:nvPr>
            <p:ph idx="12"/>
          </p:nvPr>
        </p:nvSpPr>
        <p:spPr>
          <a:xfrm>
            <a:off x="998872" y="1600451"/>
            <a:ext cx="7363075" cy="3813759"/>
          </a:xfrm>
        </p:spPr>
        <p:txBody>
          <a:bodyPr>
            <a:normAutofit fontScale="92500" lnSpcReduction="20000"/>
          </a:bodyPr>
          <a:lstStyle/>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rPr>
              <a:t>Crowded layout</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Double-barreled questions</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Biased or “leading” questions</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Questions that are too abstract</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Questions that use unstructured responses inappropriately</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Response options that overlap or contain gaps</a:t>
            </a:r>
          </a:p>
          <a:p>
            <a:pPr marL="360959" indent="-360959" eaLnBrk="1" hangingPunct="1">
              <a:spcBef>
                <a:spcPct val="0"/>
              </a:spcBef>
              <a:spcAft>
                <a:spcPts val="947"/>
              </a:spcAft>
              <a:buClr>
                <a:schemeClr val="accent1"/>
              </a:buClr>
              <a:buFont typeface="Arial" panose="020B0604020202020204" pitchFamily="34" charset="0"/>
              <a:buChar char="•"/>
            </a:pPr>
            <a:r>
              <a:rPr lang="en-US" altLang="en-US" b="0">
                <a:solidFill>
                  <a:schemeClr val="tx1"/>
                </a:solidFill>
                <a:ea typeface="ＭＳ Ｐゴシック" panose="020B0600070205080204" pitchFamily="34" charset="-128"/>
              </a:rPr>
              <a:t>Unbalanced scales</a:t>
            </a:r>
          </a:p>
        </p:txBody>
      </p:sp>
      <p:sp>
        <p:nvSpPr>
          <p:cNvPr id="77828"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703BFFDA-E976-4971-B923-CE75A5300718}" type="slidenum">
              <a:rPr lang="en-US" altLang="en-US" sz="1105" b="0">
                <a:solidFill>
                  <a:srgbClr val="898989"/>
                </a:solidFill>
                <a:cs typeface="Arial" panose="020B0604020202020204" pitchFamily="34" charset="0"/>
              </a:rPr>
              <a:pPr defTabSz="844745" fontAlgn="base">
                <a:spcBef>
                  <a:spcPct val="0"/>
                </a:spcBef>
                <a:spcAft>
                  <a:spcPct val="0"/>
                </a:spcAft>
              </a:pPr>
              <a:t>49</a:t>
            </a:fld>
            <a:endParaRPr lang="en-US" altLang="en-US" sz="1105" b="0">
              <a:solidFill>
                <a:srgbClr val="898989"/>
              </a:solidFill>
              <a:cs typeface="Arial" panose="020B0604020202020204" pitchFamily="34" charset="0"/>
            </a:endParaRPr>
          </a:p>
        </p:txBody>
      </p:sp>
    </p:spTree>
    <p:extLst>
      <p:ext uri="{BB962C8B-B14F-4D97-AF65-F5344CB8AC3E}">
        <p14:creationId xmlns:p14="http://schemas.microsoft.com/office/powerpoint/2010/main" val="1798920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3 Part Webinar</a:t>
            </a:r>
          </a:p>
        </p:txBody>
      </p:sp>
      <p:sp>
        <p:nvSpPr>
          <p:cNvPr id="11" name="Content Placeholder 10">
            <a:extLst>
              <a:ext uri="{FF2B5EF4-FFF2-40B4-BE49-F238E27FC236}">
                <a16:creationId xmlns:a16="http://schemas.microsoft.com/office/drawing/2014/main" id="{A5AE6B13-DCF9-4FFF-9C32-0B4476FFE89E}"/>
              </a:ext>
            </a:extLst>
          </p:cNvPr>
          <p:cNvSpPr>
            <a:spLocks noGrp="1"/>
          </p:cNvSpPr>
          <p:nvPr>
            <p:ph idx="1"/>
          </p:nvPr>
        </p:nvSpPr>
        <p:spPr/>
        <p:txBody>
          <a:bodyPr>
            <a:normAutofit/>
          </a:bodyPr>
          <a:lstStyle/>
          <a:p>
            <a:pPr marL="377190" indent="-251460" defTabSz="1005840" eaLnBrk="1" fontAlgn="auto" hangingPunct="1">
              <a:spcAft>
                <a:spcPts val="0"/>
              </a:spcAft>
              <a:defRPr/>
            </a:pPr>
            <a:r>
              <a:rPr lang="en-US" sz="2400" i="1" dirty="0"/>
              <a:t>Logic Models</a:t>
            </a:r>
          </a:p>
          <a:p>
            <a:pPr marL="377190" indent="-251460" defTabSz="1005840" eaLnBrk="1" fontAlgn="auto" hangingPunct="1">
              <a:spcAft>
                <a:spcPts val="0"/>
              </a:spcAft>
              <a:defRPr/>
            </a:pPr>
            <a:r>
              <a:rPr lang="en-US" sz="2400" i="1" dirty="0"/>
              <a:t>High Quality Performance Measures</a:t>
            </a:r>
          </a:p>
          <a:p>
            <a:pPr marL="377190" indent="-251460" defTabSz="1005840" eaLnBrk="1" fontAlgn="auto" hangingPunct="1">
              <a:spcAft>
                <a:spcPts val="0"/>
              </a:spcAft>
              <a:defRPr/>
            </a:pPr>
            <a:r>
              <a:rPr lang="en-US" sz="2400" i="1" dirty="0"/>
              <a:t>Data Collection</a:t>
            </a:r>
          </a:p>
          <a:p>
            <a:pPr marL="125730" indent="0" defTabSz="1005840" eaLnBrk="1" fontAlgn="auto" hangingPunct="1">
              <a:spcAft>
                <a:spcPts val="0"/>
              </a:spcAft>
              <a:buNone/>
              <a:defRPr/>
            </a:pPr>
            <a:endParaRPr lang="en-US" sz="2400" i="1" dirty="0"/>
          </a:p>
          <a:p>
            <a:pPr marL="645215" lvl="1" defTabSz="794111" eaLnBrk="1" fontAlgn="auto" hangingPunct="1">
              <a:spcAft>
                <a:spcPts val="0"/>
              </a:spcAft>
              <a:defRPr/>
            </a:pPr>
            <a:r>
              <a:rPr lang="en-US" dirty="0">
                <a:hlinkClick r:id="rId3"/>
              </a:rPr>
              <a:t>https://americorps.gov/grantees-sponsors/evaluation-resources</a:t>
            </a:r>
            <a:r>
              <a:rPr lang="en-US" dirty="0"/>
              <a:t> (For Logic Model resources)</a:t>
            </a:r>
          </a:p>
          <a:p>
            <a:pPr marL="645215" lvl="1" defTabSz="794111" eaLnBrk="1" fontAlgn="auto" hangingPunct="1">
              <a:spcAft>
                <a:spcPts val="0"/>
              </a:spcAft>
              <a:defRPr/>
            </a:pPr>
            <a:endParaRPr lang="en-US" dirty="0"/>
          </a:p>
          <a:p>
            <a:pPr marL="645215" lvl="1" defTabSz="794111" eaLnBrk="1" fontAlgn="auto" hangingPunct="1">
              <a:spcAft>
                <a:spcPts val="0"/>
              </a:spcAft>
              <a:defRPr/>
            </a:pPr>
            <a:r>
              <a:rPr lang="en-US" dirty="0">
                <a:hlinkClick r:id="rId4"/>
              </a:rPr>
              <a:t>https://americorps.gov/grantees-sponsors/national-performance-measurement-core-curriculum</a:t>
            </a:r>
            <a:r>
              <a:rPr lang="en-US" dirty="0"/>
              <a:t>  (For high quality performance measurement and collecting data)</a:t>
            </a:r>
          </a:p>
          <a:p>
            <a:pPr marL="377190" indent="-251460" defTabSz="1005840" eaLnBrk="1" fontAlgn="auto" hangingPunct="1">
              <a:spcAft>
                <a:spcPts val="0"/>
              </a:spcAft>
              <a:defRPr/>
            </a:pPr>
            <a:endParaRPr lang="en-US" sz="2400" i="1" dirty="0"/>
          </a:p>
          <a:p>
            <a:endParaRPr lang="en-US" dirty="0"/>
          </a:p>
        </p:txBody>
      </p:sp>
      <p:pic>
        <p:nvPicPr>
          <p:cNvPr id="5" name="Picture 4">
            <a:extLst>
              <a:ext uri="{FF2B5EF4-FFF2-40B4-BE49-F238E27FC236}">
                <a16:creationId xmlns:a16="http://schemas.microsoft.com/office/drawing/2014/main" id="{2AD2EF98-23E8-4EBB-B154-7E42A38655DC}"/>
              </a:ext>
            </a:extLst>
          </p:cNvPr>
          <p:cNvPicPr>
            <a:picLocks noChangeAspect="1"/>
          </p:cNvPicPr>
          <p:nvPr/>
        </p:nvPicPr>
        <p:blipFill>
          <a:blip r:embed="rId5"/>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4141098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9874" name="Title 1"/>
          <p:cNvSpPr>
            <a:spLocks noGrp="1"/>
          </p:cNvSpPr>
          <p:nvPr>
            <p:ph type="title"/>
          </p:nvPr>
        </p:nvSpPr>
        <p:spPr>
          <a:xfrm>
            <a:off x="842211" y="274471"/>
            <a:ext cx="5534526" cy="1143000"/>
          </a:xfrm>
        </p:spPr>
        <p:txBody>
          <a:bodyPr/>
          <a:lstStyle/>
          <a:p>
            <a:pPr eaLnBrk="1" hangingPunct="1"/>
            <a:r>
              <a:rPr lang="en-US" altLang="en-US">
                <a:ea typeface="ＭＳ Ｐゴシック" panose="020B0600070205080204" pitchFamily="34" charset="-128"/>
              </a:rPr>
              <a:t>Crowded Layout</a:t>
            </a:r>
          </a:p>
        </p:txBody>
      </p:sp>
      <p:sp>
        <p:nvSpPr>
          <p:cNvPr id="79875"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A569CDE2-18CC-4359-BFEE-DC5C9F53F188}" type="slidenum">
              <a:rPr lang="en-US" altLang="en-US" sz="1105" b="0">
                <a:solidFill>
                  <a:srgbClr val="898989"/>
                </a:solidFill>
                <a:cs typeface="Arial" panose="020B0604020202020204" pitchFamily="34" charset="0"/>
              </a:rPr>
              <a:pPr defTabSz="844745" fontAlgn="base">
                <a:spcBef>
                  <a:spcPct val="0"/>
                </a:spcBef>
                <a:spcAft>
                  <a:spcPct val="0"/>
                </a:spcAft>
              </a:pPr>
              <a:t>50</a:t>
            </a:fld>
            <a:endParaRPr lang="en-US" altLang="en-US" sz="1105" b="0">
              <a:solidFill>
                <a:srgbClr val="898989"/>
              </a:solidFill>
              <a:cs typeface="Arial" panose="020B0604020202020204" pitchFamily="34" charset="0"/>
            </a:endParaRPr>
          </a:p>
        </p:txBody>
      </p:sp>
      <p:sp>
        <p:nvSpPr>
          <p:cNvPr id="79876" name="Rectangle 3"/>
          <p:cNvSpPr>
            <a:spLocks noChangeArrowheads="1"/>
          </p:cNvSpPr>
          <p:nvPr/>
        </p:nvSpPr>
        <p:spPr bwMode="auto">
          <a:xfrm>
            <a:off x="1263316" y="1853616"/>
            <a:ext cx="6617368" cy="373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b="1">
                <a:solidFill>
                  <a:srgbClr val="003597"/>
                </a:solidFill>
                <a:latin typeface="Arial" panose="020B0604020202020204" pitchFamily="34" charset="0"/>
              </a:defRPr>
            </a:lvl1pPr>
            <a:lvl2pPr marL="742950" indent="-285750">
              <a:spcBef>
                <a:spcPct val="20000"/>
              </a:spcBef>
              <a:buClr>
                <a:srgbClr val="FF0000"/>
              </a:buClr>
              <a:buSzPct val="15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3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300">
                <a:solidFill>
                  <a:schemeClr val="tx1"/>
                </a:solidFill>
                <a:latin typeface="Arial" panose="020B0604020202020204" pitchFamily="34" charset="0"/>
              </a:defRPr>
            </a:lvl5pPr>
            <a:lvl6pPr marL="25146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6pPr>
            <a:lvl7pPr marL="29718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7pPr>
            <a:lvl8pPr marL="34290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8pPr>
            <a:lvl9pPr marL="38862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9pPr>
          </a:lstStyle>
          <a:p>
            <a:pPr defTabSz="844745" fontAlgn="base">
              <a:spcBef>
                <a:spcPct val="0"/>
              </a:spcBef>
              <a:spcAft>
                <a:spcPts val="474"/>
              </a:spcAft>
            </a:pPr>
            <a:r>
              <a:rPr lang="en-US" altLang="en-US" sz="1658">
                <a:solidFill>
                  <a:prstClr val="black"/>
                </a:solidFill>
                <a:cs typeface="Arial" panose="020B0604020202020204" pitchFamily="34" charset="0"/>
              </a:rPr>
              <a:t>Problem: Crowded layout</a:t>
            </a:r>
          </a:p>
          <a:p>
            <a:pPr defTabSz="844745" fontAlgn="base">
              <a:spcBef>
                <a:spcPct val="0"/>
              </a:spcBef>
              <a:spcAft>
                <a:spcPts val="474"/>
              </a:spcAft>
            </a:pPr>
            <a:r>
              <a:rPr lang="en-US" altLang="en-US" sz="1658" b="0">
                <a:solidFill>
                  <a:prstClr val="black"/>
                </a:solidFill>
                <a:cs typeface="Arial" panose="020B0604020202020204" pitchFamily="34" charset="0"/>
              </a:rPr>
              <a:t>Most of the time, how do you feel about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I usually hate doing homework  ☐ I usually don’t like doing homework  ☐ I usually like doing homework  ☐ I usually love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a:t>
            </a:r>
          </a:p>
          <a:p>
            <a:pPr defTabSz="844745" fontAlgn="base">
              <a:spcBef>
                <a:spcPct val="0"/>
              </a:spcBef>
              <a:spcAft>
                <a:spcPts val="474"/>
              </a:spcAft>
            </a:pPr>
            <a:r>
              <a:rPr lang="en-US" altLang="en-US" sz="1658">
                <a:solidFill>
                  <a:prstClr val="black"/>
                </a:solidFill>
                <a:cs typeface="Arial" panose="020B0604020202020204" pitchFamily="34" charset="0"/>
              </a:rPr>
              <a:t>Solution: Don’t use crowded layouts</a:t>
            </a:r>
            <a:endParaRPr lang="en-US" altLang="en-US" sz="1658" b="0">
              <a:solidFill>
                <a:prstClr val="black"/>
              </a:solidFill>
              <a:cs typeface="Arial" panose="020B0604020202020204" pitchFamily="34" charset="0"/>
            </a:endParaRPr>
          </a:p>
          <a:p>
            <a:pPr defTabSz="844745" fontAlgn="base">
              <a:spcBef>
                <a:spcPct val="0"/>
              </a:spcBef>
              <a:spcAft>
                <a:spcPts val="474"/>
              </a:spcAft>
            </a:pPr>
            <a:r>
              <a:rPr lang="en-US" altLang="en-US" sz="1658" b="0">
                <a:solidFill>
                  <a:prstClr val="black"/>
                </a:solidFill>
                <a:cs typeface="Arial" panose="020B0604020202020204" pitchFamily="34" charset="0"/>
              </a:rPr>
              <a:t>Most of the time, how do you feel about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I usually hate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I usually don’t like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I usually like doing homework</a:t>
            </a:r>
          </a:p>
          <a:p>
            <a:pPr defTabSz="844745" fontAlgn="base">
              <a:spcBef>
                <a:spcPct val="0"/>
              </a:spcBef>
              <a:spcAft>
                <a:spcPts val="474"/>
              </a:spcAft>
            </a:pPr>
            <a:r>
              <a:rPr lang="en-US" altLang="en-US" sz="1658" b="0">
                <a:solidFill>
                  <a:prstClr val="black"/>
                </a:solidFill>
                <a:cs typeface="Arial" panose="020B0604020202020204" pitchFamily="34" charset="0"/>
              </a:rPr>
              <a:t>☐ I usually love doing homework</a:t>
            </a:r>
          </a:p>
        </p:txBody>
      </p:sp>
    </p:spTree>
    <p:extLst>
      <p:ext uri="{BB962C8B-B14F-4D97-AF65-F5344CB8AC3E}">
        <p14:creationId xmlns:p14="http://schemas.microsoft.com/office/powerpoint/2010/main" val="23700831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Rectangle 2"/>
          <p:cNvSpPr/>
          <p:nvPr/>
        </p:nvSpPr>
        <p:spPr>
          <a:xfrm>
            <a:off x="1263316" y="1864895"/>
            <a:ext cx="6797842" cy="43915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a:defRPr/>
            </a:pPr>
            <a:endParaRPr lang="en-US" sz="1658">
              <a:solidFill>
                <a:prstClr val="white"/>
              </a:solidFill>
              <a:latin typeface="Arial"/>
            </a:endParaRPr>
          </a:p>
        </p:txBody>
      </p:sp>
      <p:sp>
        <p:nvSpPr>
          <p:cNvPr id="81923" name="Title 1"/>
          <p:cNvSpPr>
            <a:spLocks noGrp="1"/>
          </p:cNvSpPr>
          <p:nvPr>
            <p:ph type="title"/>
          </p:nvPr>
        </p:nvSpPr>
        <p:spPr>
          <a:xfrm>
            <a:off x="842211" y="274471"/>
            <a:ext cx="5534526" cy="1143000"/>
          </a:xfrm>
        </p:spPr>
        <p:txBody>
          <a:bodyPr/>
          <a:lstStyle/>
          <a:p>
            <a:pPr eaLnBrk="1" hangingPunct="1"/>
            <a:r>
              <a:rPr lang="en-US" altLang="en-US">
                <a:ea typeface="ＭＳ Ｐゴシック" panose="020B0600070205080204" pitchFamily="34" charset="-128"/>
              </a:rPr>
              <a:t>Double-barreled Question</a:t>
            </a:r>
          </a:p>
        </p:txBody>
      </p:sp>
      <p:sp>
        <p:nvSpPr>
          <p:cNvPr id="81924"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C1471B47-7A5C-4236-89B7-DB4F095EB8E3}" type="slidenum">
              <a:rPr lang="en-US" altLang="en-US" sz="1105" b="0">
                <a:solidFill>
                  <a:srgbClr val="898989"/>
                </a:solidFill>
                <a:cs typeface="Arial" panose="020B0604020202020204" pitchFamily="34" charset="0"/>
              </a:rPr>
              <a:pPr defTabSz="844745" fontAlgn="base">
                <a:spcBef>
                  <a:spcPct val="0"/>
                </a:spcBef>
                <a:spcAft>
                  <a:spcPct val="0"/>
                </a:spcAft>
              </a:pPr>
              <a:t>51</a:t>
            </a:fld>
            <a:endParaRPr lang="en-US" altLang="en-US" sz="1105" b="0">
              <a:solidFill>
                <a:srgbClr val="898989"/>
              </a:solidFill>
              <a:cs typeface="Arial" panose="020B0604020202020204" pitchFamily="34" charset="0"/>
            </a:endParaRPr>
          </a:p>
        </p:txBody>
      </p:sp>
      <p:graphicFrame>
        <p:nvGraphicFramePr>
          <p:cNvPr id="7" name="Table 6"/>
          <p:cNvGraphicFramePr>
            <a:graphicFrameLocks noGrp="1"/>
          </p:cNvGraphicFramePr>
          <p:nvPr/>
        </p:nvGraphicFramePr>
        <p:xfrm>
          <a:off x="1269583" y="2526632"/>
          <a:ext cx="6791574" cy="649705"/>
        </p:xfrm>
        <a:graphic>
          <a:graphicData uri="http://schemas.openxmlformats.org/drawingml/2006/table">
            <a:tbl>
              <a:tblPr firstRow="1" firstCol="1" bandRow="1">
                <a:tableStyleId>{5C22544A-7EE6-4342-B048-85BDC9FD1C3A}</a:tableStyleId>
              </a:tblPr>
              <a:tblGrid>
                <a:gridCol w="1358173">
                  <a:extLst>
                    <a:ext uri="{9D8B030D-6E8A-4147-A177-3AD203B41FA5}">
                      <a16:colId xmlns:a16="http://schemas.microsoft.com/office/drawing/2014/main" val="20000"/>
                    </a:ext>
                  </a:extLst>
                </a:gridCol>
                <a:gridCol w="1358173">
                  <a:extLst>
                    <a:ext uri="{9D8B030D-6E8A-4147-A177-3AD203B41FA5}">
                      <a16:colId xmlns:a16="http://schemas.microsoft.com/office/drawing/2014/main" val="20001"/>
                    </a:ext>
                  </a:extLst>
                </a:gridCol>
                <a:gridCol w="1358173">
                  <a:extLst>
                    <a:ext uri="{9D8B030D-6E8A-4147-A177-3AD203B41FA5}">
                      <a16:colId xmlns:a16="http://schemas.microsoft.com/office/drawing/2014/main" val="20002"/>
                    </a:ext>
                  </a:extLst>
                </a:gridCol>
                <a:gridCol w="1358173">
                  <a:extLst>
                    <a:ext uri="{9D8B030D-6E8A-4147-A177-3AD203B41FA5}">
                      <a16:colId xmlns:a16="http://schemas.microsoft.com/office/drawing/2014/main" val="20003"/>
                    </a:ext>
                  </a:extLst>
                </a:gridCol>
                <a:gridCol w="1358882">
                  <a:extLst>
                    <a:ext uri="{9D8B030D-6E8A-4147-A177-3AD203B41FA5}">
                      <a16:colId xmlns:a16="http://schemas.microsoft.com/office/drawing/2014/main" val="20004"/>
                    </a:ext>
                  </a:extLst>
                </a:gridCol>
              </a:tblGrid>
              <a:tr h="649705">
                <a:tc>
                  <a:txBody>
                    <a:bodyPr/>
                    <a:lstStyle/>
                    <a:p>
                      <a:pPr marL="0" marR="0" algn="ctr">
                        <a:spcBef>
                          <a:spcPts val="0"/>
                        </a:spcBef>
                        <a:spcAft>
                          <a:spcPts val="200"/>
                        </a:spcAft>
                      </a:pPr>
                      <a:r>
                        <a:rPr lang="en-US" sz="1400" b="0" dirty="0">
                          <a:solidFill>
                            <a:schemeClr val="tx1"/>
                          </a:solidFill>
                          <a:effectLst/>
                        </a:rPr>
                        <a:t>They strongly </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are undecided</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strongly</a:t>
                      </a:r>
                      <a:br>
                        <a:rPr lang="en-US" sz="1400" b="0" dirty="0">
                          <a:solidFill>
                            <a:schemeClr val="tx1"/>
                          </a:solidFill>
                          <a:effectLst/>
                        </a:rPr>
                      </a:br>
                      <a:r>
                        <a:rPr lang="en-US" sz="1400" b="0" dirty="0">
                          <a:solidFill>
                            <a:schemeClr val="tx1"/>
                          </a:solidFill>
                          <a:effectLst/>
                        </a:rPr>
                        <a:t>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extLst>
                  <a:ext uri="{0D108BD9-81ED-4DB2-BD59-A6C34878D82A}">
                    <a16:rowId xmlns:a16="http://schemas.microsoft.com/office/drawing/2014/main" val="10000"/>
                  </a:ext>
                </a:extLst>
              </a:tr>
            </a:tbl>
          </a:graphicData>
        </a:graphic>
      </p:graphicFrame>
      <p:sp>
        <p:nvSpPr>
          <p:cNvPr id="81939" name="Rectangle 3"/>
          <p:cNvSpPr>
            <a:spLocks noChangeArrowheads="1"/>
          </p:cNvSpPr>
          <p:nvPr/>
        </p:nvSpPr>
        <p:spPr bwMode="auto">
          <a:xfrm>
            <a:off x="1263316" y="1564105"/>
            <a:ext cx="6617368" cy="385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b="1">
                <a:solidFill>
                  <a:srgbClr val="003597"/>
                </a:solidFill>
                <a:latin typeface="Arial" panose="020B0604020202020204" pitchFamily="34" charset="0"/>
              </a:defRPr>
            </a:lvl1pPr>
            <a:lvl2pPr marL="742950" indent="-285750">
              <a:spcBef>
                <a:spcPct val="20000"/>
              </a:spcBef>
              <a:buClr>
                <a:srgbClr val="FF0000"/>
              </a:buClr>
              <a:buSzPct val="15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3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300">
                <a:solidFill>
                  <a:schemeClr val="tx1"/>
                </a:solidFill>
                <a:latin typeface="Arial" panose="020B0604020202020204" pitchFamily="34" charset="0"/>
              </a:defRPr>
            </a:lvl5pPr>
            <a:lvl6pPr marL="25146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6pPr>
            <a:lvl7pPr marL="29718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7pPr>
            <a:lvl8pPr marL="34290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8pPr>
            <a:lvl9pPr marL="38862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9pPr>
          </a:lstStyle>
          <a:p>
            <a:pPr defTabSz="844745" fontAlgn="base">
              <a:spcBef>
                <a:spcPct val="0"/>
              </a:spcBef>
              <a:spcAft>
                <a:spcPts val="474"/>
              </a:spcAft>
            </a:pPr>
            <a:r>
              <a:rPr lang="en-US" altLang="en-US" sz="1658">
                <a:solidFill>
                  <a:prstClr val="black"/>
                </a:solidFill>
                <a:cs typeface="Arial" panose="020B0604020202020204" pitchFamily="34" charset="0"/>
              </a:rPr>
              <a:t>Problem: Asking two questions in one</a:t>
            </a:r>
          </a:p>
          <a:p>
            <a:pPr defTabSz="844745" fontAlgn="base">
              <a:spcBef>
                <a:spcPct val="0"/>
              </a:spcBef>
              <a:spcAft>
                <a:spcPts val="474"/>
              </a:spcAft>
            </a:pPr>
            <a:r>
              <a:rPr lang="en-US" altLang="en-US" sz="1658" b="0">
                <a:solidFill>
                  <a:prstClr val="black"/>
                </a:solidFill>
                <a:cs typeface="Arial" panose="020B0604020202020204" pitchFamily="34" charset="0"/>
              </a:rPr>
              <a:t>How do teachers and students at your school feel about the mentoring program?</a:t>
            </a: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r>
              <a:rPr lang="en-US" altLang="en-US" sz="1658" b="0">
                <a:solidFill>
                  <a:prstClr val="black"/>
                </a:solidFill>
                <a:cs typeface="Arial" panose="020B0604020202020204" pitchFamily="34" charset="0"/>
              </a:rPr>
              <a:t> </a:t>
            </a:r>
          </a:p>
          <a:p>
            <a:pPr defTabSz="844745" fontAlgn="base">
              <a:spcBef>
                <a:spcPct val="0"/>
              </a:spcBef>
              <a:spcAft>
                <a:spcPts val="474"/>
              </a:spcAft>
            </a:pPr>
            <a:r>
              <a:rPr lang="en-US" altLang="en-US" sz="1658">
                <a:solidFill>
                  <a:prstClr val="black"/>
                </a:solidFill>
                <a:cs typeface="Arial" panose="020B0604020202020204" pitchFamily="34" charset="0"/>
              </a:rPr>
              <a:t>Solution: Break out questions separately</a:t>
            </a:r>
          </a:p>
          <a:p>
            <a:pPr defTabSz="844745" fontAlgn="base">
              <a:spcBef>
                <a:spcPct val="0"/>
              </a:spcBef>
              <a:spcAft>
                <a:spcPts val="474"/>
              </a:spcAft>
            </a:pPr>
            <a:r>
              <a:rPr lang="en-US" altLang="en-US" sz="1658" b="0">
                <a:solidFill>
                  <a:prstClr val="black"/>
                </a:solidFill>
                <a:cs typeface="Arial" panose="020B0604020202020204" pitchFamily="34" charset="0"/>
              </a:rPr>
              <a:t>How do </a:t>
            </a:r>
            <a:r>
              <a:rPr lang="en-US" altLang="en-US" sz="1658" b="0" i="1">
                <a:solidFill>
                  <a:prstClr val="black"/>
                </a:solidFill>
                <a:cs typeface="Arial" panose="020B0604020202020204" pitchFamily="34" charset="0"/>
              </a:rPr>
              <a:t>teachers</a:t>
            </a:r>
            <a:r>
              <a:rPr lang="en-US" altLang="en-US" sz="1658" b="0">
                <a:solidFill>
                  <a:prstClr val="black"/>
                </a:solidFill>
                <a:cs typeface="Arial" panose="020B0604020202020204" pitchFamily="34" charset="0"/>
              </a:rPr>
              <a:t> at your school feel about the mentoring program?</a:t>
            </a: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ts val="474"/>
              </a:spcBef>
              <a:spcAft>
                <a:spcPts val="474"/>
              </a:spcAft>
            </a:pPr>
            <a:r>
              <a:rPr lang="en-US" altLang="en-US" sz="1658" b="0">
                <a:solidFill>
                  <a:prstClr val="black"/>
                </a:solidFill>
                <a:cs typeface="Arial" panose="020B0604020202020204" pitchFamily="34" charset="0"/>
              </a:rPr>
              <a:t>How do </a:t>
            </a:r>
            <a:r>
              <a:rPr lang="en-US" altLang="en-US" sz="1658" b="0" i="1">
                <a:solidFill>
                  <a:prstClr val="black"/>
                </a:solidFill>
                <a:cs typeface="Arial" panose="020B0604020202020204" pitchFamily="34" charset="0"/>
              </a:rPr>
              <a:t>students</a:t>
            </a:r>
            <a:r>
              <a:rPr lang="en-US" altLang="en-US" sz="1658" b="0">
                <a:solidFill>
                  <a:prstClr val="black"/>
                </a:solidFill>
                <a:cs typeface="Arial" panose="020B0604020202020204" pitchFamily="34" charset="0"/>
              </a:rPr>
              <a:t> at your school feel about the mentoring program?</a:t>
            </a:r>
          </a:p>
        </p:txBody>
      </p:sp>
      <p:graphicFrame>
        <p:nvGraphicFramePr>
          <p:cNvPr id="9" name="Table 8"/>
          <p:cNvGraphicFramePr>
            <a:graphicFrameLocks noGrp="1"/>
          </p:cNvGraphicFramePr>
          <p:nvPr/>
        </p:nvGraphicFramePr>
        <p:xfrm>
          <a:off x="1263316" y="4150895"/>
          <a:ext cx="6791574" cy="649705"/>
        </p:xfrm>
        <a:graphic>
          <a:graphicData uri="http://schemas.openxmlformats.org/drawingml/2006/table">
            <a:tbl>
              <a:tblPr firstRow="1" firstCol="1" bandRow="1">
                <a:tableStyleId>{5C22544A-7EE6-4342-B048-85BDC9FD1C3A}</a:tableStyleId>
              </a:tblPr>
              <a:tblGrid>
                <a:gridCol w="1358173">
                  <a:extLst>
                    <a:ext uri="{9D8B030D-6E8A-4147-A177-3AD203B41FA5}">
                      <a16:colId xmlns:a16="http://schemas.microsoft.com/office/drawing/2014/main" val="20000"/>
                    </a:ext>
                  </a:extLst>
                </a:gridCol>
                <a:gridCol w="1358173">
                  <a:extLst>
                    <a:ext uri="{9D8B030D-6E8A-4147-A177-3AD203B41FA5}">
                      <a16:colId xmlns:a16="http://schemas.microsoft.com/office/drawing/2014/main" val="20001"/>
                    </a:ext>
                  </a:extLst>
                </a:gridCol>
                <a:gridCol w="1358173">
                  <a:extLst>
                    <a:ext uri="{9D8B030D-6E8A-4147-A177-3AD203B41FA5}">
                      <a16:colId xmlns:a16="http://schemas.microsoft.com/office/drawing/2014/main" val="20002"/>
                    </a:ext>
                  </a:extLst>
                </a:gridCol>
                <a:gridCol w="1358173">
                  <a:extLst>
                    <a:ext uri="{9D8B030D-6E8A-4147-A177-3AD203B41FA5}">
                      <a16:colId xmlns:a16="http://schemas.microsoft.com/office/drawing/2014/main" val="20003"/>
                    </a:ext>
                  </a:extLst>
                </a:gridCol>
                <a:gridCol w="1358882">
                  <a:extLst>
                    <a:ext uri="{9D8B030D-6E8A-4147-A177-3AD203B41FA5}">
                      <a16:colId xmlns:a16="http://schemas.microsoft.com/office/drawing/2014/main" val="20004"/>
                    </a:ext>
                  </a:extLst>
                </a:gridCol>
              </a:tblGrid>
              <a:tr h="649705">
                <a:tc>
                  <a:txBody>
                    <a:bodyPr/>
                    <a:lstStyle/>
                    <a:p>
                      <a:pPr marL="0" marR="0" algn="ctr">
                        <a:spcBef>
                          <a:spcPts val="0"/>
                        </a:spcBef>
                        <a:spcAft>
                          <a:spcPts val="200"/>
                        </a:spcAft>
                      </a:pPr>
                      <a:r>
                        <a:rPr lang="en-US" sz="1400" b="0" dirty="0">
                          <a:solidFill>
                            <a:schemeClr val="tx1"/>
                          </a:solidFill>
                          <a:effectLst/>
                        </a:rPr>
                        <a:t>They strongly </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are undecided</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strongly</a:t>
                      </a:r>
                      <a:br>
                        <a:rPr lang="en-US" sz="1400" b="0" dirty="0">
                          <a:solidFill>
                            <a:schemeClr val="tx1"/>
                          </a:solidFill>
                          <a:effectLst/>
                        </a:rPr>
                      </a:br>
                      <a:r>
                        <a:rPr lang="en-US" sz="1400" b="0" dirty="0">
                          <a:solidFill>
                            <a:schemeClr val="tx1"/>
                          </a:solidFill>
                          <a:effectLst/>
                        </a:rPr>
                        <a:t>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263316" y="5474369"/>
          <a:ext cx="6791574" cy="649705"/>
        </p:xfrm>
        <a:graphic>
          <a:graphicData uri="http://schemas.openxmlformats.org/drawingml/2006/table">
            <a:tbl>
              <a:tblPr firstRow="1" firstCol="1" bandRow="1">
                <a:tableStyleId>{5C22544A-7EE6-4342-B048-85BDC9FD1C3A}</a:tableStyleId>
              </a:tblPr>
              <a:tblGrid>
                <a:gridCol w="1358173">
                  <a:extLst>
                    <a:ext uri="{9D8B030D-6E8A-4147-A177-3AD203B41FA5}">
                      <a16:colId xmlns:a16="http://schemas.microsoft.com/office/drawing/2014/main" val="20000"/>
                    </a:ext>
                  </a:extLst>
                </a:gridCol>
                <a:gridCol w="1358173">
                  <a:extLst>
                    <a:ext uri="{9D8B030D-6E8A-4147-A177-3AD203B41FA5}">
                      <a16:colId xmlns:a16="http://schemas.microsoft.com/office/drawing/2014/main" val="20001"/>
                    </a:ext>
                  </a:extLst>
                </a:gridCol>
                <a:gridCol w="1358173">
                  <a:extLst>
                    <a:ext uri="{9D8B030D-6E8A-4147-A177-3AD203B41FA5}">
                      <a16:colId xmlns:a16="http://schemas.microsoft.com/office/drawing/2014/main" val="20002"/>
                    </a:ext>
                  </a:extLst>
                </a:gridCol>
                <a:gridCol w="1358173">
                  <a:extLst>
                    <a:ext uri="{9D8B030D-6E8A-4147-A177-3AD203B41FA5}">
                      <a16:colId xmlns:a16="http://schemas.microsoft.com/office/drawing/2014/main" val="20003"/>
                    </a:ext>
                  </a:extLst>
                </a:gridCol>
                <a:gridCol w="1358882">
                  <a:extLst>
                    <a:ext uri="{9D8B030D-6E8A-4147-A177-3AD203B41FA5}">
                      <a16:colId xmlns:a16="http://schemas.microsoft.com/office/drawing/2014/main" val="20004"/>
                    </a:ext>
                  </a:extLst>
                </a:gridCol>
              </a:tblGrid>
              <a:tr h="649705">
                <a:tc>
                  <a:txBody>
                    <a:bodyPr/>
                    <a:lstStyle/>
                    <a:p>
                      <a:pPr marL="0" marR="0" algn="ctr">
                        <a:spcBef>
                          <a:spcPts val="0"/>
                        </a:spcBef>
                        <a:spcAft>
                          <a:spcPts val="200"/>
                        </a:spcAft>
                      </a:pPr>
                      <a:r>
                        <a:rPr lang="en-US" sz="1400" b="0" dirty="0">
                          <a:solidFill>
                            <a:schemeClr val="tx1"/>
                          </a:solidFill>
                          <a:effectLst/>
                        </a:rPr>
                        <a:t>They strongly </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a:t>
                      </a:r>
                      <a:br>
                        <a:rPr lang="en-US" sz="1400" b="0" dirty="0">
                          <a:solidFill>
                            <a:schemeClr val="tx1"/>
                          </a:solidFill>
                          <a:effectLst/>
                        </a:rPr>
                      </a:br>
                      <a:r>
                        <a:rPr lang="en-US" sz="1400" b="0" dirty="0">
                          <a:solidFill>
                            <a:schemeClr val="tx1"/>
                          </a:solidFill>
                          <a:effectLst/>
                        </a:rPr>
                        <a:t>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are undecided</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tc>
                  <a:txBody>
                    <a:bodyPr/>
                    <a:lstStyle/>
                    <a:p>
                      <a:pPr marL="0" marR="0" algn="ctr">
                        <a:spcBef>
                          <a:spcPts val="0"/>
                        </a:spcBef>
                        <a:spcAft>
                          <a:spcPts val="200"/>
                        </a:spcAft>
                      </a:pPr>
                      <a:r>
                        <a:rPr lang="en-US" sz="1400" b="0" dirty="0">
                          <a:solidFill>
                            <a:schemeClr val="tx1"/>
                          </a:solidFill>
                          <a:effectLst/>
                        </a:rPr>
                        <a:t>They strongly</a:t>
                      </a:r>
                      <a:br>
                        <a:rPr lang="en-US" sz="1400" b="0" dirty="0">
                          <a:solidFill>
                            <a:schemeClr val="tx1"/>
                          </a:solidFill>
                          <a:effectLst/>
                        </a:rPr>
                      </a:br>
                      <a:r>
                        <a:rPr lang="en-US" sz="1400" b="0" dirty="0">
                          <a:solidFill>
                            <a:schemeClr val="tx1"/>
                          </a:solidFill>
                          <a:effectLst/>
                        </a:rPr>
                        <a:t>dislike it</a:t>
                      </a:r>
                      <a:br>
                        <a:rPr lang="en-US" sz="1400" b="0" dirty="0">
                          <a:solidFill>
                            <a:schemeClr val="tx1"/>
                          </a:solidFill>
                          <a:effectLst/>
                        </a:rPr>
                      </a:br>
                      <a:r>
                        <a:rPr lang="en-US" sz="1400" b="0" dirty="0">
                          <a:solidFill>
                            <a:schemeClr val="tx1"/>
                          </a:solidFill>
                          <a:effectLst/>
                        </a:rPr>
                        <a:t>☐</a:t>
                      </a:r>
                      <a:endParaRPr lang="en-US" sz="1400" b="0" dirty="0">
                        <a:solidFill>
                          <a:schemeClr val="tx1"/>
                        </a:solidFill>
                        <a:effectLst/>
                        <a:latin typeface="Times New Roman"/>
                        <a:ea typeface="Times New Roman"/>
                      </a:endParaRPr>
                    </a:p>
                  </a:txBody>
                  <a:tcPr marL="54140" marR="54140" marT="0" marB="0" anchor="ctr">
                    <a:solidFill>
                      <a:schemeClr val="bg1"/>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7825037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3970" name="Title 1"/>
          <p:cNvSpPr>
            <a:spLocks noGrp="1"/>
          </p:cNvSpPr>
          <p:nvPr>
            <p:ph type="title"/>
          </p:nvPr>
        </p:nvSpPr>
        <p:spPr>
          <a:xfrm>
            <a:off x="842211" y="274471"/>
            <a:ext cx="5534526" cy="1143000"/>
          </a:xfrm>
        </p:spPr>
        <p:txBody>
          <a:bodyPr/>
          <a:lstStyle/>
          <a:p>
            <a:pPr eaLnBrk="1" hangingPunct="1"/>
            <a:r>
              <a:rPr lang="en-US" altLang="en-US">
                <a:ea typeface="ＭＳ Ｐゴシック" panose="020B0600070205080204" pitchFamily="34" charset="-128"/>
              </a:rPr>
              <a:t>Biased or “Leading” Question</a:t>
            </a:r>
          </a:p>
        </p:txBody>
      </p:sp>
      <p:sp>
        <p:nvSpPr>
          <p:cNvPr id="83971"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54DBB7AD-768A-4ADC-B418-CEB5F82D9D5C}" type="slidenum">
              <a:rPr lang="en-US" altLang="en-US" sz="1105" b="0">
                <a:solidFill>
                  <a:srgbClr val="898989"/>
                </a:solidFill>
                <a:cs typeface="Arial" panose="020B0604020202020204" pitchFamily="34" charset="0"/>
              </a:rPr>
              <a:pPr defTabSz="844745" fontAlgn="base">
                <a:spcBef>
                  <a:spcPct val="0"/>
                </a:spcBef>
                <a:spcAft>
                  <a:spcPct val="0"/>
                </a:spcAft>
              </a:pPr>
              <a:t>52</a:t>
            </a:fld>
            <a:endParaRPr lang="en-US" altLang="en-US" sz="1105" b="0">
              <a:solidFill>
                <a:srgbClr val="898989"/>
              </a:solidFill>
              <a:cs typeface="Arial" panose="020B0604020202020204" pitchFamily="34" charset="0"/>
            </a:endParaRPr>
          </a:p>
        </p:txBody>
      </p:sp>
      <p:sp>
        <p:nvSpPr>
          <p:cNvPr id="83972" name="Rectangle 3"/>
          <p:cNvSpPr>
            <a:spLocks noChangeArrowheads="1"/>
          </p:cNvSpPr>
          <p:nvPr/>
        </p:nvSpPr>
        <p:spPr bwMode="auto">
          <a:xfrm>
            <a:off x="1263316" y="1744579"/>
            <a:ext cx="6617368" cy="4050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b="1">
                <a:solidFill>
                  <a:srgbClr val="003597"/>
                </a:solidFill>
                <a:latin typeface="Arial" panose="020B0604020202020204" pitchFamily="34" charset="0"/>
              </a:defRPr>
            </a:lvl1pPr>
            <a:lvl2pPr marL="742950" indent="-285750">
              <a:spcBef>
                <a:spcPct val="20000"/>
              </a:spcBef>
              <a:buClr>
                <a:srgbClr val="FF0000"/>
              </a:buClr>
              <a:buSzPct val="15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3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300">
                <a:solidFill>
                  <a:schemeClr val="tx1"/>
                </a:solidFill>
                <a:latin typeface="Arial" panose="020B0604020202020204" pitchFamily="34" charset="0"/>
              </a:defRPr>
            </a:lvl5pPr>
            <a:lvl6pPr marL="25146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6pPr>
            <a:lvl7pPr marL="29718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7pPr>
            <a:lvl8pPr marL="34290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8pPr>
            <a:lvl9pPr marL="38862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9pPr>
          </a:lstStyle>
          <a:p>
            <a:pPr defTabSz="844745" fontAlgn="base">
              <a:spcBef>
                <a:spcPct val="0"/>
              </a:spcBef>
              <a:spcAft>
                <a:spcPts val="474"/>
              </a:spcAft>
            </a:pPr>
            <a:r>
              <a:rPr lang="en-US" altLang="en-US" sz="1658" dirty="0">
                <a:solidFill>
                  <a:prstClr val="black"/>
                </a:solidFill>
                <a:cs typeface="Arial" panose="020B0604020202020204" pitchFamily="34" charset="0"/>
              </a:rPr>
              <a:t>Problem: Biased or “leading” questions</a:t>
            </a:r>
          </a:p>
          <a:p>
            <a:pPr defTabSz="844745" fontAlgn="base">
              <a:spcBef>
                <a:spcPct val="0"/>
              </a:spcBef>
              <a:spcAft>
                <a:spcPts val="474"/>
              </a:spcAft>
            </a:pPr>
            <a:r>
              <a:rPr lang="en-US" altLang="en-US" sz="1658" b="0" dirty="0">
                <a:solidFill>
                  <a:prstClr val="black"/>
                </a:solidFill>
                <a:cs typeface="Arial" panose="020B0604020202020204" pitchFamily="34" charset="0"/>
              </a:rPr>
              <a:t>Has the mentoring program improved how you feel about going to school?</a:t>
            </a:r>
          </a:p>
          <a:p>
            <a:pPr defTabSz="844745" fontAlgn="base">
              <a:spcBef>
                <a:spcPct val="0"/>
              </a:spcBef>
              <a:spcAft>
                <a:spcPts val="474"/>
              </a:spcAft>
            </a:pPr>
            <a:r>
              <a:rPr lang="en-US" altLang="en-US" sz="1658" b="0" dirty="0">
                <a:solidFill>
                  <a:prstClr val="black"/>
                </a:solidFill>
                <a:cs typeface="Arial" panose="020B0604020202020204" pitchFamily="34" charset="0"/>
              </a:rPr>
              <a:t>☐ Yes</a:t>
            </a:r>
          </a:p>
          <a:p>
            <a:pPr defTabSz="844745" fontAlgn="base">
              <a:spcBef>
                <a:spcPct val="0"/>
              </a:spcBef>
              <a:spcAft>
                <a:spcPts val="474"/>
              </a:spcAft>
            </a:pPr>
            <a:r>
              <a:rPr lang="en-US" altLang="en-US" sz="1658" b="0" dirty="0">
                <a:solidFill>
                  <a:prstClr val="black"/>
                </a:solidFill>
                <a:cs typeface="Arial" panose="020B0604020202020204" pitchFamily="34" charset="0"/>
              </a:rPr>
              <a:t>☐ No</a:t>
            </a:r>
          </a:p>
          <a:p>
            <a:pPr defTabSz="844745" fontAlgn="base">
              <a:spcBef>
                <a:spcPct val="0"/>
              </a:spcBef>
              <a:spcAft>
                <a:spcPts val="474"/>
              </a:spcAft>
            </a:pPr>
            <a:r>
              <a:rPr lang="en-US" altLang="en-US" sz="1658" b="0" dirty="0">
                <a:solidFill>
                  <a:prstClr val="black"/>
                </a:solidFill>
                <a:cs typeface="Arial" panose="020B0604020202020204" pitchFamily="34" charset="0"/>
              </a:rPr>
              <a:t>☐ No opinion</a:t>
            </a:r>
          </a:p>
          <a:p>
            <a:pPr defTabSz="844745" fontAlgn="base">
              <a:spcBef>
                <a:spcPct val="0"/>
              </a:spcBef>
              <a:spcAft>
                <a:spcPts val="474"/>
              </a:spcAft>
            </a:pPr>
            <a:r>
              <a:rPr lang="en-US" altLang="en-US" sz="1658" b="0" dirty="0">
                <a:solidFill>
                  <a:prstClr val="black"/>
                </a:solidFill>
                <a:cs typeface="Arial" panose="020B0604020202020204" pitchFamily="34" charset="0"/>
              </a:rPr>
              <a:t> </a:t>
            </a:r>
          </a:p>
          <a:p>
            <a:pPr defTabSz="844745" fontAlgn="base">
              <a:spcBef>
                <a:spcPct val="0"/>
              </a:spcBef>
              <a:spcAft>
                <a:spcPts val="474"/>
              </a:spcAft>
            </a:pPr>
            <a:r>
              <a:rPr lang="en-US" altLang="en-US" sz="1658" dirty="0">
                <a:solidFill>
                  <a:prstClr val="black"/>
                </a:solidFill>
                <a:cs typeface="Arial" panose="020B0604020202020204" pitchFamily="34" charset="0"/>
              </a:rPr>
              <a:t>Solution: Use neutral questions</a:t>
            </a:r>
          </a:p>
          <a:p>
            <a:pPr defTabSz="844745" fontAlgn="base">
              <a:spcBef>
                <a:spcPct val="0"/>
              </a:spcBef>
              <a:spcAft>
                <a:spcPts val="474"/>
              </a:spcAft>
            </a:pPr>
            <a:r>
              <a:rPr lang="en-US" altLang="en-US" sz="1658" b="0" dirty="0">
                <a:solidFill>
                  <a:prstClr val="black"/>
                </a:solidFill>
                <a:cs typeface="Arial" panose="020B0604020202020204" pitchFamily="34" charset="0"/>
              </a:rPr>
              <a:t>How has the mentoring program affected how you feel about going to school?</a:t>
            </a:r>
          </a:p>
          <a:p>
            <a:pPr defTabSz="844745" fontAlgn="base">
              <a:spcBef>
                <a:spcPct val="0"/>
              </a:spcBef>
              <a:spcAft>
                <a:spcPts val="474"/>
              </a:spcAft>
            </a:pPr>
            <a:r>
              <a:rPr lang="en-US" altLang="en-US" sz="1658" b="0" dirty="0">
                <a:solidFill>
                  <a:prstClr val="black"/>
                </a:solidFill>
                <a:cs typeface="Arial" panose="020B0604020202020204" pitchFamily="34" charset="0"/>
              </a:rPr>
              <a:t>☐ I feel better about going to school.</a:t>
            </a:r>
          </a:p>
          <a:p>
            <a:pPr defTabSz="844745" fontAlgn="base">
              <a:spcBef>
                <a:spcPct val="0"/>
              </a:spcBef>
              <a:spcAft>
                <a:spcPts val="474"/>
              </a:spcAft>
            </a:pPr>
            <a:r>
              <a:rPr lang="en-US" altLang="en-US" sz="1658" b="0" dirty="0">
                <a:solidFill>
                  <a:prstClr val="black"/>
                </a:solidFill>
                <a:cs typeface="Arial" panose="020B0604020202020204" pitchFamily="34" charset="0"/>
              </a:rPr>
              <a:t>☐ I feel worse about going to school.</a:t>
            </a:r>
          </a:p>
          <a:p>
            <a:pPr defTabSz="844745" fontAlgn="base">
              <a:spcBef>
                <a:spcPct val="0"/>
              </a:spcBef>
              <a:spcAft>
                <a:spcPts val="474"/>
              </a:spcAft>
            </a:pPr>
            <a:r>
              <a:rPr lang="en-US" altLang="en-US" sz="1658" b="0" dirty="0">
                <a:solidFill>
                  <a:prstClr val="black"/>
                </a:solidFill>
                <a:cs typeface="Arial" panose="020B0604020202020204" pitchFamily="34" charset="0"/>
              </a:rPr>
              <a:t>☐ I feel about the same about going to school.</a:t>
            </a:r>
          </a:p>
        </p:txBody>
      </p:sp>
    </p:spTree>
    <p:extLst>
      <p:ext uri="{BB962C8B-B14F-4D97-AF65-F5344CB8AC3E}">
        <p14:creationId xmlns:p14="http://schemas.microsoft.com/office/powerpoint/2010/main" val="30466970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6018" name="Title 1"/>
          <p:cNvSpPr>
            <a:spLocks noGrp="1"/>
          </p:cNvSpPr>
          <p:nvPr>
            <p:ph type="title"/>
          </p:nvPr>
        </p:nvSpPr>
        <p:spPr>
          <a:xfrm>
            <a:off x="842211" y="274471"/>
            <a:ext cx="5534526" cy="1143000"/>
          </a:xfrm>
        </p:spPr>
        <p:txBody>
          <a:bodyPr/>
          <a:lstStyle/>
          <a:p>
            <a:pPr eaLnBrk="1" hangingPunct="1"/>
            <a:r>
              <a:rPr lang="en-US" altLang="en-US">
                <a:ea typeface="ＭＳ Ｐゴシック" panose="020B0600070205080204" pitchFamily="34" charset="-128"/>
              </a:rPr>
              <a:t>Abstract or Broad Question</a:t>
            </a:r>
          </a:p>
        </p:txBody>
      </p:sp>
      <p:sp>
        <p:nvSpPr>
          <p:cNvPr id="86019"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DC7912C9-F410-43A4-AD2B-A28C02C05B8A}" type="slidenum">
              <a:rPr lang="en-US" altLang="en-US" sz="1105" b="0">
                <a:solidFill>
                  <a:srgbClr val="898989"/>
                </a:solidFill>
                <a:cs typeface="Arial" panose="020B0604020202020204" pitchFamily="34" charset="0"/>
              </a:rPr>
              <a:pPr defTabSz="844745" fontAlgn="base">
                <a:spcBef>
                  <a:spcPct val="0"/>
                </a:spcBef>
                <a:spcAft>
                  <a:spcPct val="0"/>
                </a:spcAft>
              </a:pPr>
              <a:t>53</a:t>
            </a:fld>
            <a:endParaRPr lang="en-US" altLang="en-US" sz="1105" b="0">
              <a:solidFill>
                <a:srgbClr val="898989"/>
              </a:solidFill>
              <a:cs typeface="Arial" panose="020B0604020202020204" pitchFamily="34" charset="0"/>
            </a:endParaRPr>
          </a:p>
        </p:txBody>
      </p:sp>
      <p:sp>
        <p:nvSpPr>
          <p:cNvPr id="86020" name="Rectangle 3"/>
          <p:cNvSpPr>
            <a:spLocks noChangeArrowheads="1"/>
          </p:cNvSpPr>
          <p:nvPr/>
        </p:nvSpPr>
        <p:spPr bwMode="auto">
          <a:xfrm>
            <a:off x="1263316" y="1955132"/>
            <a:ext cx="6617368" cy="3311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b="1">
                <a:solidFill>
                  <a:srgbClr val="003597"/>
                </a:solidFill>
                <a:latin typeface="Arial" panose="020B0604020202020204" pitchFamily="34" charset="0"/>
              </a:defRPr>
            </a:lvl1pPr>
            <a:lvl2pPr marL="742950" indent="-285750">
              <a:spcBef>
                <a:spcPct val="20000"/>
              </a:spcBef>
              <a:buClr>
                <a:srgbClr val="FF0000"/>
              </a:buClr>
              <a:buSzPct val="15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3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300">
                <a:solidFill>
                  <a:schemeClr val="tx1"/>
                </a:solidFill>
                <a:latin typeface="Arial" panose="020B0604020202020204" pitchFamily="34" charset="0"/>
              </a:defRPr>
            </a:lvl5pPr>
            <a:lvl6pPr marL="25146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6pPr>
            <a:lvl7pPr marL="29718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7pPr>
            <a:lvl8pPr marL="34290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8pPr>
            <a:lvl9pPr marL="38862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9pPr>
          </a:lstStyle>
          <a:p>
            <a:pPr defTabSz="844745" fontAlgn="base">
              <a:spcBef>
                <a:spcPct val="0"/>
              </a:spcBef>
              <a:spcAft>
                <a:spcPts val="947"/>
              </a:spcAft>
            </a:pPr>
            <a:r>
              <a:rPr lang="en-US" altLang="en-US" sz="1658">
                <a:solidFill>
                  <a:prstClr val="black"/>
                </a:solidFill>
                <a:cs typeface="Arial" panose="020B0604020202020204" pitchFamily="34" charset="0"/>
              </a:rPr>
              <a:t>Problem: Questions are too abstract or broad.</a:t>
            </a:r>
          </a:p>
          <a:p>
            <a:pPr defTabSz="844745" fontAlgn="base">
              <a:spcBef>
                <a:spcPct val="0"/>
              </a:spcBef>
              <a:spcAft>
                <a:spcPts val="947"/>
              </a:spcAft>
            </a:pPr>
            <a:r>
              <a:rPr lang="en-US" altLang="en-US" sz="1658" b="0">
                <a:solidFill>
                  <a:prstClr val="black"/>
                </a:solidFill>
                <a:cs typeface="Arial" panose="020B0604020202020204" pitchFamily="34" charset="0"/>
              </a:rPr>
              <a:t>Did you enjoy the mentoring program? </a:t>
            </a:r>
          </a:p>
          <a:p>
            <a:pPr defTabSz="844745" fontAlgn="base">
              <a:spcBef>
                <a:spcPct val="0"/>
              </a:spcBef>
              <a:spcAft>
                <a:spcPts val="947"/>
              </a:spcAft>
            </a:pPr>
            <a:r>
              <a:rPr lang="en-US" altLang="en-US" sz="1658" b="0">
                <a:solidFill>
                  <a:prstClr val="black"/>
                </a:solidFill>
                <a:cs typeface="Arial" panose="020B0604020202020204" pitchFamily="34" charset="0"/>
              </a:rPr>
              <a:t> </a:t>
            </a:r>
            <a:r>
              <a:rPr lang="en-US" altLang="en-US" sz="1658" b="0">
                <a:solidFill>
                  <a:prstClr val="black"/>
                </a:solidFill>
                <a:cs typeface="Arial" panose="020B0604020202020204" pitchFamily="34" charset="0"/>
                <a:sym typeface="Wingdings" panose="05000000000000000000" pitchFamily="2" charset="2"/>
              </a:rPr>
              <a:t> Yes       No    Not Sure</a:t>
            </a:r>
            <a:endParaRPr lang="en-US" altLang="en-US" sz="1658" b="0">
              <a:solidFill>
                <a:prstClr val="black"/>
              </a:solidFill>
              <a:cs typeface="Arial" panose="020B0604020202020204" pitchFamily="34" charset="0"/>
            </a:endParaRPr>
          </a:p>
          <a:p>
            <a:pPr defTabSz="844745" fontAlgn="base">
              <a:spcBef>
                <a:spcPct val="0"/>
              </a:spcBef>
              <a:spcAft>
                <a:spcPts val="947"/>
              </a:spcAft>
            </a:pPr>
            <a:r>
              <a:rPr lang="en-US" altLang="en-US" sz="1658" b="0">
                <a:solidFill>
                  <a:prstClr val="black"/>
                </a:solidFill>
                <a:cs typeface="Arial" panose="020B0604020202020204" pitchFamily="34" charset="0"/>
              </a:rPr>
              <a:t> </a:t>
            </a:r>
          </a:p>
          <a:p>
            <a:pPr defTabSz="844745" fontAlgn="base">
              <a:spcBef>
                <a:spcPct val="0"/>
              </a:spcBef>
              <a:spcAft>
                <a:spcPts val="947"/>
              </a:spcAft>
            </a:pPr>
            <a:r>
              <a:rPr lang="en-US" altLang="en-US" sz="1658">
                <a:solidFill>
                  <a:prstClr val="black"/>
                </a:solidFill>
                <a:cs typeface="Arial" panose="020B0604020202020204" pitchFamily="34" charset="0"/>
              </a:rPr>
              <a:t>Solution: Make questions more concrete and specific.</a:t>
            </a:r>
          </a:p>
          <a:p>
            <a:pPr defTabSz="844745" fontAlgn="base">
              <a:spcBef>
                <a:spcPct val="0"/>
              </a:spcBef>
              <a:spcAft>
                <a:spcPts val="947"/>
              </a:spcAft>
            </a:pPr>
            <a:r>
              <a:rPr lang="en-US" altLang="en-US" sz="1658" b="0">
                <a:solidFill>
                  <a:prstClr val="black"/>
                </a:solidFill>
                <a:cs typeface="Arial" panose="020B0604020202020204" pitchFamily="34" charset="0"/>
              </a:rPr>
              <a:t>Would you recommend the mentoring program to other students?</a:t>
            </a:r>
          </a:p>
          <a:p>
            <a:pPr defTabSz="844745" fontAlgn="base">
              <a:spcBef>
                <a:spcPct val="0"/>
              </a:spcBef>
              <a:spcAft>
                <a:spcPts val="947"/>
              </a:spcAft>
            </a:pPr>
            <a:r>
              <a:rPr lang="en-US" altLang="en-US" sz="1658" b="0">
                <a:solidFill>
                  <a:prstClr val="black"/>
                </a:solidFill>
                <a:cs typeface="Arial" panose="020B0604020202020204" pitchFamily="34" charset="0"/>
                <a:sym typeface="Wingdings" panose="05000000000000000000" pitchFamily="2" charset="2"/>
              </a:rPr>
              <a:t> Yes       No     Not Sure</a:t>
            </a:r>
            <a:endParaRPr lang="en-US" altLang="en-US" sz="1658" b="0">
              <a:solidFill>
                <a:prstClr val="black"/>
              </a:solidFill>
              <a:cs typeface="Arial" panose="020B0604020202020204" pitchFamily="34" charset="0"/>
            </a:endParaRPr>
          </a:p>
          <a:p>
            <a:pPr defTabSz="844745" fontAlgn="base">
              <a:spcBef>
                <a:spcPct val="0"/>
              </a:spcBef>
              <a:spcAft>
                <a:spcPts val="947"/>
              </a:spcAft>
            </a:pPr>
            <a:endParaRPr lang="en-US" altLang="en-US" sz="1658" b="0">
              <a:solidFill>
                <a:prstClr val="black"/>
              </a:solidFill>
              <a:cs typeface="Arial" panose="020B0604020202020204" pitchFamily="34" charset="0"/>
            </a:endParaRPr>
          </a:p>
          <a:p>
            <a:pPr defTabSz="844745" fontAlgn="base">
              <a:spcBef>
                <a:spcPct val="0"/>
              </a:spcBef>
              <a:spcAft>
                <a:spcPts val="947"/>
              </a:spcAft>
            </a:pPr>
            <a:endParaRPr lang="en-US" altLang="en-US" sz="1658" b="0">
              <a:solidFill>
                <a:prstClr val="black"/>
              </a:solidFill>
              <a:cs typeface="Arial" panose="020B0604020202020204" pitchFamily="34" charset="0"/>
            </a:endParaRPr>
          </a:p>
        </p:txBody>
      </p:sp>
    </p:spTree>
    <p:extLst>
      <p:ext uri="{BB962C8B-B14F-4D97-AF65-F5344CB8AC3E}">
        <p14:creationId xmlns:p14="http://schemas.microsoft.com/office/powerpoint/2010/main" val="38739792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Title 1"/>
          <p:cNvSpPr>
            <a:spLocks noGrp="1"/>
          </p:cNvSpPr>
          <p:nvPr>
            <p:ph type="title"/>
          </p:nvPr>
        </p:nvSpPr>
        <p:spPr>
          <a:xfrm>
            <a:off x="842211" y="274471"/>
            <a:ext cx="5534526" cy="1143000"/>
          </a:xfrm>
        </p:spPr>
        <p:txBody>
          <a:bodyPr/>
          <a:lstStyle/>
          <a:p>
            <a:pPr eaLnBrk="1" hangingPunct="1"/>
            <a:r>
              <a:rPr lang="en-US" altLang="en-US">
                <a:ea typeface="ＭＳ Ｐゴシック" panose="020B0600070205080204" pitchFamily="34" charset="-128"/>
              </a:rPr>
              <a:t>Not Using Structured Responses</a:t>
            </a:r>
          </a:p>
        </p:txBody>
      </p:sp>
      <p:sp>
        <p:nvSpPr>
          <p:cNvPr id="88067"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A9554211-CA2D-4DF6-A00C-14E8E085E50B}" type="slidenum">
              <a:rPr lang="en-US" altLang="en-US" sz="1105" b="0">
                <a:solidFill>
                  <a:srgbClr val="898989"/>
                </a:solidFill>
                <a:cs typeface="Arial" panose="020B0604020202020204" pitchFamily="34" charset="0"/>
              </a:rPr>
              <a:pPr defTabSz="844745" fontAlgn="base">
                <a:spcBef>
                  <a:spcPct val="0"/>
                </a:spcBef>
                <a:spcAft>
                  <a:spcPct val="0"/>
                </a:spcAft>
              </a:pPr>
              <a:t>54</a:t>
            </a:fld>
            <a:endParaRPr lang="en-US" altLang="en-US" sz="1105" b="0">
              <a:solidFill>
                <a:srgbClr val="898989"/>
              </a:solidFill>
              <a:cs typeface="Arial" panose="020B0604020202020204" pitchFamily="34" charset="0"/>
            </a:endParaRPr>
          </a:p>
        </p:txBody>
      </p:sp>
      <p:sp>
        <p:nvSpPr>
          <p:cNvPr id="88068" name="Rectangle 3"/>
          <p:cNvSpPr>
            <a:spLocks noChangeArrowheads="1"/>
          </p:cNvSpPr>
          <p:nvPr/>
        </p:nvSpPr>
        <p:spPr bwMode="auto">
          <a:xfrm>
            <a:off x="1263316" y="1864895"/>
            <a:ext cx="6617368" cy="379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defRPr sz="2800" b="1">
                <a:solidFill>
                  <a:srgbClr val="003597"/>
                </a:solidFill>
                <a:latin typeface="Arial" panose="020B0604020202020204" pitchFamily="34" charset="0"/>
              </a:defRPr>
            </a:lvl1pPr>
            <a:lvl2pPr marL="742950" indent="-285750">
              <a:spcBef>
                <a:spcPct val="20000"/>
              </a:spcBef>
              <a:buClr>
                <a:srgbClr val="FF0000"/>
              </a:buClr>
              <a:buSzPct val="150000"/>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8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3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300">
                <a:solidFill>
                  <a:schemeClr val="tx1"/>
                </a:solidFill>
                <a:latin typeface="Arial" panose="020B0604020202020204" pitchFamily="34" charset="0"/>
              </a:defRPr>
            </a:lvl5pPr>
            <a:lvl6pPr marL="25146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6pPr>
            <a:lvl7pPr marL="29718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7pPr>
            <a:lvl8pPr marL="34290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8pPr>
            <a:lvl9pPr marL="3886200" indent="-228600" defTabSz="1069975" eaLnBrk="0" fontAlgn="base" hangingPunct="0">
              <a:spcBef>
                <a:spcPct val="20000"/>
              </a:spcBef>
              <a:spcAft>
                <a:spcPct val="0"/>
              </a:spcAft>
              <a:buFont typeface="Arial" panose="020B0604020202020204" pitchFamily="34" charset="0"/>
              <a:buChar char="»"/>
              <a:defRPr sz="2300">
                <a:solidFill>
                  <a:schemeClr val="tx1"/>
                </a:solidFill>
                <a:latin typeface="Arial" panose="020B0604020202020204" pitchFamily="34" charset="0"/>
              </a:defRPr>
            </a:lvl9pPr>
          </a:lstStyle>
          <a:p>
            <a:pPr defTabSz="844745" fontAlgn="base">
              <a:spcBef>
                <a:spcPct val="0"/>
              </a:spcBef>
              <a:spcAft>
                <a:spcPts val="474"/>
              </a:spcAft>
            </a:pPr>
            <a:r>
              <a:rPr lang="en-US" altLang="en-US" sz="1658">
                <a:solidFill>
                  <a:prstClr val="black"/>
                </a:solidFill>
                <a:cs typeface="Arial" panose="020B0604020202020204" pitchFamily="34" charset="0"/>
              </a:rPr>
              <a:t>Problem: Using unstructured responses when structured responses are appropriate</a:t>
            </a:r>
          </a:p>
          <a:p>
            <a:pPr defTabSz="844745" fontAlgn="base">
              <a:spcBef>
                <a:spcPct val="0"/>
              </a:spcBef>
              <a:spcAft>
                <a:spcPts val="474"/>
              </a:spcAft>
            </a:pPr>
            <a:r>
              <a:rPr lang="en-US" altLang="en-US" sz="1658" b="0">
                <a:solidFill>
                  <a:prstClr val="black"/>
                </a:solidFill>
                <a:cs typeface="Arial" panose="020B0604020202020204" pitchFamily="34" charset="0"/>
              </a:rPr>
              <a:t>How much do your grades matter to you? </a:t>
            </a: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endParaRPr lang="en-US" altLang="en-US" sz="1658" b="0">
              <a:solidFill>
                <a:prstClr val="black"/>
              </a:solidFill>
              <a:cs typeface="Arial" panose="020B0604020202020204" pitchFamily="34" charset="0"/>
            </a:endParaRPr>
          </a:p>
          <a:p>
            <a:pPr defTabSz="844745" fontAlgn="base">
              <a:spcBef>
                <a:spcPct val="0"/>
              </a:spcBef>
              <a:spcAft>
                <a:spcPts val="474"/>
              </a:spcAft>
            </a:pPr>
            <a:r>
              <a:rPr lang="en-US" altLang="en-US" sz="1658" b="0">
                <a:solidFill>
                  <a:prstClr val="black"/>
                </a:solidFill>
                <a:cs typeface="Arial" panose="020B0604020202020204" pitchFamily="34" charset="0"/>
              </a:rPr>
              <a:t> </a:t>
            </a:r>
          </a:p>
          <a:p>
            <a:pPr defTabSz="844745" fontAlgn="base">
              <a:spcBef>
                <a:spcPct val="0"/>
              </a:spcBef>
              <a:spcAft>
                <a:spcPts val="474"/>
              </a:spcAft>
            </a:pPr>
            <a:r>
              <a:rPr lang="en-US" altLang="en-US" sz="1658">
                <a:solidFill>
                  <a:prstClr val="black"/>
                </a:solidFill>
                <a:cs typeface="Arial" panose="020B0604020202020204" pitchFamily="34" charset="0"/>
              </a:rPr>
              <a:t>Solution: Provide structured responses when appropriate</a:t>
            </a:r>
          </a:p>
          <a:p>
            <a:pPr defTabSz="844745" fontAlgn="base">
              <a:spcBef>
                <a:spcPct val="0"/>
              </a:spcBef>
              <a:spcAft>
                <a:spcPts val="474"/>
              </a:spcAft>
            </a:pPr>
            <a:r>
              <a:rPr lang="en-US" altLang="en-US" sz="1658" b="0">
                <a:solidFill>
                  <a:prstClr val="black"/>
                </a:solidFill>
                <a:cs typeface="Arial" panose="020B0604020202020204" pitchFamily="34" charset="0"/>
              </a:rPr>
              <a:t>How much do your grades matter to you?</a:t>
            </a:r>
          </a:p>
          <a:p>
            <a:pPr defTabSz="844745" fontAlgn="base">
              <a:spcBef>
                <a:spcPct val="0"/>
              </a:spcBef>
              <a:spcAft>
                <a:spcPts val="474"/>
              </a:spcAft>
            </a:pPr>
            <a:r>
              <a:rPr lang="en-US" altLang="en-US" sz="1658" b="0">
                <a:solidFill>
                  <a:prstClr val="black"/>
                </a:solidFill>
                <a:cs typeface="Arial" panose="020B0604020202020204" pitchFamily="34" charset="0"/>
              </a:rPr>
              <a:t>☐ Not at all</a:t>
            </a:r>
          </a:p>
          <a:p>
            <a:pPr defTabSz="844745" fontAlgn="base">
              <a:spcBef>
                <a:spcPct val="0"/>
              </a:spcBef>
              <a:spcAft>
                <a:spcPts val="474"/>
              </a:spcAft>
            </a:pPr>
            <a:r>
              <a:rPr lang="en-US" altLang="en-US" sz="1658" b="0">
                <a:solidFill>
                  <a:prstClr val="black"/>
                </a:solidFill>
                <a:cs typeface="Arial" panose="020B0604020202020204" pitchFamily="34" charset="0"/>
              </a:rPr>
              <a:t>☐ A little</a:t>
            </a:r>
          </a:p>
          <a:p>
            <a:pPr defTabSz="844745" fontAlgn="base">
              <a:spcBef>
                <a:spcPct val="0"/>
              </a:spcBef>
              <a:spcAft>
                <a:spcPts val="474"/>
              </a:spcAft>
            </a:pPr>
            <a:r>
              <a:rPr lang="en-US" altLang="en-US" sz="1658" b="0">
                <a:solidFill>
                  <a:prstClr val="black"/>
                </a:solidFill>
                <a:cs typeface="Arial" panose="020B0604020202020204" pitchFamily="34" charset="0"/>
              </a:rPr>
              <a:t>☐ Somewhat</a:t>
            </a:r>
          </a:p>
          <a:p>
            <a:pPr defTabSz="844745" fontAlgn="base">
              <a:spcBef>
                <a:spcPct val="0"/>
              </a:spcBef>
              <a:spcAft>
                <a:spcPts val="474"/>
              </a:spcAft>
            </a:pPr>
            <a:r>
              <a:rPr lang="en-US" altLang="en-US" sz="1658" b="0">
                <a:solidFill>
                  <a:prstClr val="black"/>
                </a:solidFill>
                <a:cs typeface="Arial" panose="020B0604020202020204" pitchFamily="34" charset="0"/>
              </a:rPr>
              <a:t>☐ A lot</a:t>
            </a:r>
          </a:p>
        </p:txBody>
      </p:sp>
      <p:sp>
        <p:nvSpPr>
          <p:cNvPr id="3" name="Rectangle 2"/>
          <p:cNvSpPr/>
          <p:nvPr/>
        </p:nvSpPr>
        <p:spPr>
          <a:xfrm>
            <a:off x="1383631" y="2827421"/>
            <a:ext cx="5895474" cy="60157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845656">
              <a:defRPr/>
            </a:pPr>
            <a:endParaRPr lang="en-US" sz="1658">
              <a:solidFill>
                <a:prstClr val="white"/>
              </a:solidFill>
              <a:latin typeface="Arial"/>
            </a:endParaRPr>
          </a:p>
        </p:txBody>
      </p:sp>
    </p:spTree>
    <p:extLst>
      <p:ext uri="{BB962C8B-B14F-4D97-AF65-F5344CB8AC3E}">
        <p14:creationId xmlns:p14="http://schemas.microsoft.com/office/powerpoint/2010/main" val="6738271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14190" y="0"/>
            <a:ext cx="6071937" cy="1143000"/>
          </a:xfrm>
        </p:spPr>
        <p:txBody>
          <a:bodyPr/>
          <a:lstStyle/>
          <a:p>
            <a:pPr eaLnBrk="1" hangingPunct="1"/>
            <a:r>
              <a:rPr lang="en-US" altLang="en-US" dirty="0">
                <a:ea typeface="ＭＳ Ｐゴシック" panose="020B0600070205080204" pitchFamily="34" charset="-128"/>
              </a:rPr>
              <a:t>What else to look for </a:t>
            </a:r>
            <a:br>
              <a:rPr lang="en-US" altLang="en-US" dirty="0">
                <a:ea typeface="ＭＳ Ｐゴシック" panose="020B0600070205080204" pitchFamily="34" charset="-128"/>
              </a:rPr>
            </a:br>
            <a:r>
              <a:rPr lang="en-US" altLang="en-US" dirty="0">
                <a:ea typeface="ＭＳ Ｐゴシック" panose="020B0600070205080204" pitchFamily="34" charset="-128"/>
              </a:rPr>
              <a:t>in selecting an instrument</a:t>
            </a:r>
          </a:p>
        </p:txBody>
      </p:sp>
      <p:sp>
        <p:nvSpPr>
          <p:cNvPr id="90115" name="Content Placeholder 2"/>
          <p:cNvSpPr>
            <a:spLocks noGrp="1"/>
          </p:cNvSpPr>
          <p:nvPr>
            <p:ph idx="12"/>
          </p:nvPr>
        </p:nvSpPr>
        <p:spPr>
          <a:xfrm>
            <a:off x="457200" y="1720767"/>
            <a:ext cx="5029200" cy="4295023"/>
          </a:xfrm>
        </p:spPr>
        <p:txBody>
          <a:bodyPr>
            <a:normAutofit/>
          </a:bodyPr>
          <a:lstStyle/>
          <a:p>
            <a:pPr marL="360959" indent="-360959" eaLnBrk="1" hangingPunct="1">
              <a:spcBef>
                <a:spcPct val="0"/>
              </a:spcBef>
              <a:spcAft>
                <a:spcPts val="829"/>
              </a:spcAft>
              <a:buClr>
                <a:schemeClr val="accent1"/>
              </a:buClr>
              <a:buFont typeface="Arial" panose="020B0604020202020204" pitchFamily="34" charset="0"/>
              <a:buChar char="•"/>
            </a:pPr>
            <a:r>
              <a:rPr lang="en-US" altLang="en-US" b="0" dirty="0">
                <a:solidFill>
                  <a:schemeClr val="tx1"/>
                </a:solidFill>
              </a:rPr>
              <a:t>Can the instrument work in your context?</a:t>
            </a:r>
          </a:p>
          <a:p>
            <a:pPr marL="360959" indent="-360959" eaLnBrk="1" hangingPunct="1">
              <a:spcBef>
                <a:spcPct val="0"/>
              </a:spcBef>
              <a:spcAft>
                <a:spcPts val="829"/>
              </a:spcAft>
              <a:buClr>
                <a:schemeClr val="accent1"/>
              </a:buClr>
              <a:buFont typeface="Arial" panose="020B0604020202020204" pitchFamily="34" charset="0"/>
              <a:buChar char="•"/>
            </a:pPr>
            <a:r>
              <a:rPr lang="en-US" altLang="en-US" b="0" dirty="0">
                <a:solidFill>
                  <a:schemeClr val="tx1"/>
                </a:solidFill>
              </a:rPr>
              <a:t>Does the instrument use simple and clear language?</a:t>
            </a:r>
          </a:p>
          <a:p>
            <a:pPr marL="360959" indent="-360959" eaLnBrk="1" hangingPunct="1">
              <a:spcBef>
                <a:spcPct val="0"/>
              </a:spcBef>
              <a:spcAft>
                <a:spcPts val="829"/>
              </a:spcAft>
              <a:buClr>
                <a:schemeClr val="accent1"/>
              </a:buClr>
              <a:buFont typeface="Arial" panose="020B0604020202020204" pitchFamily="34" charset="0"/>
              <a:buChar char="•"/>
            </a:pPr>
            <a:r>
              <a:rPr lang="en-US" altLang="en-US" b="0" dirty="0">
                <a:solidFill>
                  <a:schemeClr val="tx1"/>
                </a:solidFill>
              </a:rPr>
              <a:t>Is the instrument appropriate for the age, education, literacy, and language preferences of respondents?</a:t>
            </a:r>
          </a:p>
        </p:txBody>
      </p:sp>
      <p:sp>
        <p:nvSpPr>
          <p:cNvPr id="90116" name="Slide Number Placeholder 1"/>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272303CF-F4ED-4CD3-9E06-33DC69519448}" type="slidenum">
              <a:rPr lang="en-US" altLang="en-US" sz="1105" b="0">
                <a:solidFill>
                  <a:srgbClr val="898989"/>
                </a:solidFill>
                <a:cs typeface="Arial" panose="020B0604020202020204" pitchFamily="34" charset="0"/>
              </a:rPr>
              <a:pPr defTabSz="844745" fontAlgn="base">
                <a:spcBef>
                  <a:spcPct val="0"/>
                </a:spcBef>
                <a:spcAft>
                  <a:spcPct val="0"/>
                </a:spcAft>
              </a:pPr>
              <a:t>55</a:t>
            </a:fld>
            <a:endParaRPr lang="en-US" altLang="en-US" sz="1105" b="0">
              <a:solidFill>
                <a:srgbClr val="898989"/>
              </a:solidFill>
              <a:cs typeface="Arial" panose="020B0604020202020204" pitchFamily="34" charset="0"/>
            </a:endParaRPr>
          </a:p>
        </p:txBody>
      </p:sp>
      <p:pic>
        <p:nvPicPr>
          <p:cNvPr id="90117" name="Picture 3" descr="C:\Users\bjacobi\AppData\Local\Microsoft\Windows\Temporary Internet Files\Content.IE5\IFD46873\MP90038729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5789" y="2466474"/>
            <a:ext cx="2060408" cy="2887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90104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842211" y="274471"/>
            <a:ext cx="5534526" cy="1143000"/>
          </a:xfrm>
        </p:spPr>
        <p:txBody>
          <a:bodyPr/>
          <a:lstStyle/>
          <a:p>
            <a:pPr eaLnBrk="1" hangingPunct="1"/>
            <a:r>
              <a:rPr lang="en-US" altLang="en-US" sz="3316"/>
              <a:t>Summary of Key Points</a:t>
            </a:r>
          </a:p>
        </p:txBody>
      </p:sp>
      <p:sp>
        <p:nvSpPr>
          <p:cNvPr id="19458" name="Content Placeholder 6"/>
          <p:cNvSpPr>
            <a:spLocks noGrp="1"/>
          </p:cNvSpPr>
          <p:nvPr>
            <p:ph idx="12"/>
          </p:nvPr>
        </p:nvSpPr>
        <p:spPr>
          <a:xfrm>
            <a:off x="685800" y="1522120"/>
            <a:ext cx="7182602" cy="3813759"/>
          </a:xfrm>
        </p:spPr>
        <p:txBody>
          <a:bodyPr>
            <a:noAutofit/>
          </a:bodyPr>
          <a:lstStyle/>
          <a:p>
            <a:pPr marL="416749" lvl="2" indent="-360959" defTabSz="845656" eaLnBrk="1" fontAlgn="auto" hangingPunct="1">
              <a:spcBef>
                <a:spcPct val="0"/>
              </a:spcBef>
              <a:spcAft>
                <a:spcPts val="1110"/>
              </a:spcAft>
              <a:buClr>
                <a:schemeClr val="accent1"/>
              </a:buClr>
              <a:defRPr/>
            </a:pPr>
            <a:r>
              <a:rPr lang="en-US" sz="2400" dirty="0">
                <a:ea typeface="ＭＳ Ｐゴシック" pitchFamily="-65" charset="-128"/>
              </a:rPr>
              <a:t>Performance measurement is a systematic process of measuring progress (outputs and outcomes)</a:t>
            </a:r>
          </a:p>
          <a:p>
            <a:pPr marL="55789" lvl="2" indent="0" defTabSz="845656" eaLnBrk="1" fontAlgn="auto" hangingPunct="1">
              <a:spcBef>
                <a:spcPct val="0"/>
              </a:spcBef>
              <a:spcAft>
                <a:spcPts val="1110"/>
              </a:spcAft>
              <a:buClr>
                <a:schemeClr val="accent1"/>
              </a:buClr>
              <a:buNone/>
              <a:defRPr/>
            </a:pPr>
            <a:endParaRPr lang="en-US" sz="2400" dirty="0">
              <a:ea typeface="ＭＳ Ｐゴシック" pitchFamily="-65" charset="-128"/>
            </a:endParaRPr>
          </a:p>
          <a:p>
            <a:pPr marL="416749" lvl="2" indent="-360959" defTabSz="845656" eaLnBrk="1" fontAlgn="auto" hangingPunct="1">
              <a:spcBef>
                <a:spcPct val="0"/>
              </a:spcBef>
              <a:spcAft>
                <a:spcPts val="1110"/>
              </a:spcAft>
              <a:buClr>
                <a:schemeClr val="accent1"/>
              </a:buClr>
              <a:defRPr/>
            </a:pPr>
            <a:r>
              <a:rPr lang="en-US" sz="2400" dirty="0">
                <a:ea typeface="ＭＳ Ｐゴシック" pitchFamily="-65" charset="-128"/>
              </a:rPr>
              <a:t>Performance measurement does not seek to “prove” a theory of change but can provide snapshots.</a:t>
            </a:r>
          </a:p>
          <a:p>
            <a:pPr marL="55789" lvl="2" indent="0" defTabSz="845656" eaLnBrk="1" fontAlgn="auto" hangingPunct="1">
              <a:spcBef>
                <a:spcPct val="0"/>
              </a:spcBef>
              <a:spcAft>
                <a:spcPts val="1110"/>
              </a:spcAft>
              <a:buClr>
                <a:schemeClr val="accent1"/>
              </a:buClr>
              <a:buNone/>
              <a:defRPr/>
            </a:pPr>
            <a:endParaRPr lang="en-US" sz="2400" dirty="0">
              <a:ea typeface="ＭＳ Ｐゴシック" pitchFamily="-65" charset="-128"/>
            </a:endParaRPr>
          </a:p>
          <a:p>
            <a:pPr marL="416749" lvl="2" indent="-360959" defTabSz="845656" eaLnBrk="1" fontAlgn="auto" hangingPunct="1">
              <a:spcBef>
                <a:spcPct val="0"/>
              </a:spcBef>
              <a:spcAft>
                <a:spcPts val="1110"/>
              </a:spcAft>
              <a:buClr>
                <a:schemeClr val="accent1"/>
              </a:buClr>
              <a:defRPr/>
            </a:pPr>
            <a:r>
              <a:rPr lang="en-US" sz="2400" dirty="0">
                <a:ea typeface="ＭＳ Ｐゴシック" pitchFamily="-65" charset="-128"/>
              </a:rPr>
              <a:t>Impact evaluation can determine if results occurred because of the intervention.</a:t>
            </a:r>
          </a:p>
        </p:txBody>
      </p:sp>
      <p:sp>
        <p:nvSpPr>
          <p:cNvPr id="94212" name="Slide Number Placeholder 2"/>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defRPr sz="2211" b="1">
                <a:solidFill>
                  <a:srgbClr val="003597"/>
                </a:solidFill>
                <a:latin typeface="Arial" panose="020B0604020202020204" pitchFamily="34" charset="0"/>
              </a:defRPr>
            </a:lvl1pPr>
            <a:lvl2pPr marL="586559" indent="-225600">
              <a:spcBef>
                <a:spcPct val="20000"/>
              </a:spcBef>
              <a:buClr>
                <a:srgbClr val="FF0000"/>
              </a:buClr>
              <a:buSzPct val="150000"/>
              <a:buFont typeface="Arial" panose="020B0604020202020204" pitchFamily="34" charset="0"/>
              <a:buChar char="•"/>
              <a:defRPr sz="2211">
                <a:solidFill>
                  <a:schemeClr val="tx1"/>
                </a:solidFill>
                <a:latin typeface="Arial" panose="020B0604020202020204" pitchFamily="34" charset="0"/>
              </a:defRPr>
            </a:lvl2pPr>
            <a:lvl3pPr marL="902399" indent="-180480">
              <a:spcBef>
                <a:spcPct val="20000"/>
              </a:spcBef>
              <a:buFont typeface="Arial" panose="020B0604020202020204" pitchFamily="34" charset="0"/>
              <a:buChar char="•"/>
              <a:defRPr sz="2211">
                <a:solidFill>
                  <a:schemeClr val="tx1"/>
                </a:solidFill>
                <a:latin typeface="Arial" panose="020B0604020202020204" pitchFamily="34" charset="0"/>
              </a:defRPr>
            </a:lvl3pPr>
            <a:lvl4pPr marL="1263358" indent="-180480">
              <a:spcBef>
                <a:spcPct val="20000"/>
              </a:spcBef>
              <a:buFont typeface="Arial" panose="020B0604020202020204" pitchFamily="34" charset="0"/>
              <a:buChar char="–"/>
              <a:defRPr sz="1816">
                <a:solidFill>
                  <a:schemeClr val="tx1"/>
                </a:solidFill>
                <a:latin typeface="Arial" panose="020B0604020202020204" pitchFamily="34" charset="0"/>
              </a:defRPr>
            </a:lvl4pPr>
            <a:lvl5pPr marL="1624317" indent="-180480">
              <a:spcBef>
                <a:spcPct val="20000"/>
              </a:spcBef>
              <a:buFont typeface="Arial" panose="020B0604020202020204" pitchFamily="34" charset="0"/>
              <a:buChar char="»"/>
              <a:defRPr sz="1816">
                <a:solidFill>
                  <a:schemeClr val="tx1"/>
                </a:solidFill>
                <a:latin typeface="Arial" panose="020B0604020202020204" pitchFamily="34" charset="0"/>
              </a:defRPr>
            </a:lvl5pPr>
            <a:lvl6pPr marL="1985277"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6pPr>
            <a:lvl7pPr marL="234623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7pPr>
            <a:lvl8pPr marL="2707196"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8pPr>
            <a:lvl9pPr marL="3068155" indent="-180480" defTabSz="844745" eaLnBrk="0" fontAlgn="base" hangingPunct="0">
              <a:spcBef>
                <a:spcPct val="20000"/>
              </a:spcBef>
              <a:spcAft>
                <a:spcPct val="0"/>
              </a:spcAft>
              <a:buFont typeface="Arial" panose="020B0604020202020204" pitchFamily="34" charset="0"/>
              <a:buChar char="»"/>
              <a:defRPr sz="1816">
                <a:solidFill>
                  <a:schemeClr val="tx1"/>
                </a:solidFill>
                <a:latin typeface="Arial" panose="020B0604020202020204" pitchFamily="34" charset="0"/>
              </a:defRPr>
            </a:lvl9pPr>
          </a:lstStyle>
          <a:p>
            <a:pPr defTabSz="844745" fontAlgn="base">
              <a:spcBef>
                <a:spcPct val="0"/>
              </a:spcBef>
              <a:spcAft>
                <a:spcPct val="0"/>
              </a:spcAft>
            </a:pPr>
            <a:fld id="{89E7A5EF-B000-4DA4-B9E8-BBD77221533B}" type="slidenum">
              <a:rPr lang="en-US" altLang="en-US" sz="1105" b="0">
                <a:solidFill>
                  <a:srgbClr val="898989"/>
                </a:solidFill>
                <a:cs typeface="Arial" panose="020B0604020202020204" pitchFamily="34" charset="0"/>
              </a:rPr>
              <a:pPr defTabSz="844745" fontAlgn="base">
                <a:spcBef>
                  <a:spcPct val="0"/>
                </a:spcBef>
                <a:spcAft>
                  <a:spcPct val="0"/>
                </a:spcAft>
              </a:pPr>
              <a:t>56</a:t>
            </a:fld>
            <a:endParaRPr lang="en-US" altLang="en-US" sz="1105" b="0">
              <a:solidFill>
                <a:srgbClr val="898989"/>
              </a:solidFill>
              <a:cs typeface="Arial" panose="020B0604020202020204" pitchFamily="34" charset="0"/>
            </a:endParaRPr>
          </a:p>
        </p:txBody>
      </p:sp>
    </p:spTree>
    <p:extLst>
      <p:ext uri="{BB962C8B-B14F-4D97-AF65-F5344CB8AC3E}">
        <p14:creationId xmlns:p14="http://schemas.microsoft.com/office/powerpoint/2010/main" val="16260074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72" y="91490"/>
            <a:ext cx="7146257" cy="896102"/>
          </a:xfrm>
        </p:spPr>
        <p:txBody>
          <a:bodyPr/>
          <a:lstStyle/>
          <a:p>
            <a:pPr defTabSz="794111" eaLnBrk="1" fontAlgn="auto" hangingPunct="1">
              <a:spcAft>
                <a:spcPts val="0"/>
              </a:spcAft>
              <a:defRPr/>
            </a:pPr>
            <a:r>
              <a:rPr lang="en-US" dirty="0"/>
              <a:t>Becoming a learning organization</a:t>
            </a:r>
          </a:p>
        </p:txBody>
      </p:sp>
      <p:sp>
        <p:nvSpPr>
          <p:cNvPr id="3" name="Content Placeholder 2"/>
          <p:cNvSpPr>
            <a:spLocks noGrp="1"/>
          </p:cNvSpPr>
          <p:nvPr>
            <p:ph idx="1"/>
          </p:nvPr>
        </p:nvSpPr>
        <p:spPr>
          <a:xfrm>
            <a:off x="998872" y="1262063"/>
            <a:ext cx="7146257" cy="4864016"/>
          </a:xfrm>
        </p:spPr>
        <p:txBody>
          <a:bodyPr/>
          <a:lstStyle/>
          <a:p>
            <a:pPr marL="297792" indent="-297792" defTabSz="794111" eaLnBrk="1" fontAlgn="auto" hangingPunct="1">
              <a:spcAft>
                <a:spcPts val="0"/>
              </a:spcAft>
              <a:defRPr/>
            </a:pPr>
            <a:r>
              <a:rPr lang="en-US" dirty="0"/>
              <a:t>A learning organization:</a:t>
            </a:r>
          </a:p>
          <a:p>
            <a:pPr marL="645215" lvl="1" defTabSz="794111" eaLnBrk="1" fontAlgn="auto" hangingPunct="1">
              <a:spcAft>
                <a:spcPts val="0"/>
              </a:spcAft>
              <a:defRPr/>
            </a:pPr>
            <a:r>
              <a:rPr lang="en-US" dirty="0"/>
              <a:t>Reflects on past successes and challenges</a:t>
            </a:r>
          </a:p>
          <a:p>
            <a:pPr marL="645215" lvl="1" defTabSz="794111" eaLnBrk="1" fontAlgn="auto" hangingPunct="1">
              <a:spcAft>
                <a:spcPts val="0"/>
              </a:spcAft>
              <a:defRPr/>
            </a:pPr>
            <a:r>
              <a:rPr lang="en-US" dirty="0"/>
              <a:t>Uses data to inform decision making</a:t>
            </a:r>
          </a:p>
          <a:p>
            <a:pPr marL="645215" lvl="1" defTabSz="794111" eaLnBrk="1" fontAlgn="auto" hangingPunct="1">
              <a:spcAft>
                <a:spcPts val="0"/>
              </a:spcAft>
              <a:defRPr/>
            </a:pPr>
            <a:r>
              <a:rPr lang="en-US" dirty="0"/>
              <a:t>Makes adjustments to programs and processes based </a:t>
            </a:r>
            <a:r>
              <a:rPr lang="en-US"/>
              <a:t>on data</a:t>
            </a:r>
            <a:endParaRPr lang="en-US" dirty="0"/>
          </a:p>
          <a:p>
            <a:pPr marL="645215" lvl="1" defTabSz="794111" eaLnBrk="1" fontAlgn="auto" hangingPunct="1">
              <a:spcAft>
                <a:spcPts val="0"/>
              </a:spcAft>
              <a:defRPr/>
            </a:pPr>
            <a:r>
              <a:rPr lang="en-US" dirty="0"/>
              <a:t>Is not afraid to question assumptions</a:t>
            </a:r>
          </a:p>
          <a:p>
            <a:pPr marL="645215" lvl="1" defTabSz="794111" eaLnBrk="1" fontAlgn="auto" hangingPunct="1">
              <a:spcAft>
                <a:spcPts val="0"/>
              </a:spcAft>
              <a:defRPr/>
            </a:pPr>
            <a:r>
              <a:rPr lang="en-US" dirty="0"/>
              <a:t>Thinks strategically about how to improve</a:t>
            </a:r>
          </a:p>
          <a:p>
            <a:pPr marL="645215" lvl="1" defTabSz="794111" eaLnBrk="1" fontAlgn="auto" hangingPunct="1">
              <a:spcAft>
                <a:spcPts val="0"/>
              </a:spcAft>
              <a:defRPr/>
            </a:pPr>
            <a:r>
              <a:rPr lang="en-US" dirty="0"/>
              <a:t>Builds evidence of effectiveness</a:t>
            </a:r>
          </a:p>
          <a:p>
            <a:pPr marL="645215" lvl="1" defTabSz="794111" eaLnBrk="1" fontAlgn="auto" hangingPunct="1">
              <a:spcAft>
                <a:spcPts val="0"/>
              </a:spcAft>
              <a:defRPr/>
            </a:pPr>
            <a:r>
              <a:rPr lang="en-US" dirty="0"/>
              <a:t>Sets a research agenda for the future</a:t>
            </a:r>
          </a:p>
        </p:txBody>
      </p:sp>
    </p:spTree>
    <p:extLst>
      <p:ext uri="{BB962C8B-B14F-4D97-AF65-F5344CB8AC3E}">
        <p14:creationId xmlns:p14="http://schemas.microsoft.com/office/powerpoint/2010/main" val="4032312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8872" y="91490"/>
            <a:ext cx="7146257" cy="896102"/>
          </a:xfrm>
        </p:spPr>
        <p:txBody>
          <a:bodyPr/>
          <a:lstStyle/>
          <a:p>
            <a:pPr defTabSz="794111" eaLnBrk="1" fontAlgn="auto" hangingPunct="1">
              <a:spcAft>
                <a:spcPts val="0"/>
              </a:spcAft>
              <a:defRPr/>
            </a:pPr>
            <a:r>
              <a:rPr lang="en-US" dirty="0"/>
              <a:t>Milestones</a:t>
            </a:r>
          </a:p>
        </p:txBody>
      </p:sp>
      <p:sp>
        <p:nvSpPr>
          <p:cNvPr id="3" name="Content Placeholder 2"/>
          <p:cNvSpPr>
            <a:spLocks noGrp="1"/>
          </p:cNvSpPr>
          <p:nvPr>
            <p:ph idx="1"/>
          </p:nvPr>
        </p:nvSpPr>
        <p:spPr>
          <a:xfrm>
            <a:off x="998621" y="1547187"/>
            <a:ext cx="7146758" cy="4554212"/>
          </a:xfrm>
        </p:spPr>
        <p:txBody>
          <a:bodyPr/>
          <a:lstStyle/>
          <a:p>
            <a:pPr marL="0" indent="0" defTabSz="794111" eaLnBrk="1" fontAlgn="auto" hangingPunct="1">
              <a:spcAft>
                <a:spcPts val="0"/>
              </a:spcAft>
              <a:buNone/>
              <a:defRPr/>
            </a:pPr>
            <a:r>
              <a:rPr lang="en-US" dirty="0"/>
              <a:t>By the end of your first grant cycle, you should have:</a:t>
            </a:r>
          </a:p>
          <a:p>
            <a:pPr marL="645215" lvl="1" defTabSz="794111" eaLnBrk="1" fontAlgn="auto" hangingPunct="1">
              <a:spcAft>
                <a:spcPts val="0"/>
              </a:spcAft>
              <a:defRPr/>
            </a:pPr>
            <a:r>
              <a:rPr lang="en-US" sz="1737" dirty="0"/>
              <a:t>Refined your program and ensured effective implementation</a:t>
            </a:r>
          </a:p>
          <a:p>
            <a:pPr marL="645215" lvl="1" defTabSz="794111" eaLnBrk="1" fontAlgn="auto" hangingPunct="1">
              <a:spcAft>
                <a:spcPts val="0"/>
              </a:spcAft>
              <a:defRPr/>
            </a:pPr>
            <a:r>
              <a:rPr lang="en-US" sz="1737" dirty="0"/>
              <a:t>Built and refined data collection systems</a:t>
            </a:r>
          </a:p>
          <a:p>
            <a:pPr marL="645215" lvl="1" defTabSz="794111" eaLnBrk="1" fontAlgn="auto" hangingPunct="1">
              <a:spcAft>
                <a:spcPts val="0"/>
              </a:spcAft>
              <a:defRPr/>
            </a:pPr>
            <a:r>
              <a:rPr lang="en-US" sz="1737" dirty="0"/>
              <a:t>Utilized accurate performance measures</a:t>
            </a:r>
          </a:p>
          <a:p>
            <a:pPr marL="645215" lvl="1" defTabSz="794111" eaLnBrk="1" fontAlgn="auto" hangingPunct="1">
              <a:spcAft>
                <a:spcPts val="0"/>
              </a:spcAft>
              <a:defRPr/>
            </a:pPr>
            <a:r>
              <a:rPr lang="en-US" sz="1737" dirty="0"/>
              <a:t>Built staff capacity and defined responsibilities</a:t>
            </a:r>
          </a:p>
          <a:p>
            <a:pPr marL="645215" lvl="1" defTabSz="794111" eaLnBrk="1" fontAlgn="auto" hangingPunct="1">
              <a:spcAft>
                <a:spcPts val="0"/>
              </a:spcAft>
              <a:defRPr/>
            </a:pPr>
            <a:r>
              <a:rPr lang="en-US" sz="1737" dirty="0"/>
              <a:t>Prepared a plan for your first evaluation</a:t>
            </a:r>
          </a:p>
          <a:p>
            <a:pPr marL="1985277" lvl="5" indent="0">
              <a:buNone/>
              <a:defRPr/>
            </a:pPr>
            <a:r>
              <a:rPr lang="en-US" dirty="0"/>
              <a:t>		+</a:t>
            </a:r>
          </a:p>
          <a:p>
            <a:pPr marL="645215" lvl="1" defTabSz="794111" eaLnBrk="1" fontAlgn="auto" hangingPunct="1">
              <a:spcAft>
                <a:spcPts val="0"/>
              </a:spcAft>
              <a:defRPr/>
            </a:pPr>
            <a:r>
              <a:rPr lang="en-US" sz="1737" dirty="0">
                <a:solidFill>
                  <a:prstClr val="black">
                    <a:lumMod val="65000"/>
                    <a:lumOff val="35000"/>
                  </a:prstClr>
                </a:solidFill>
              </a:rPr>
              <a:t>Become a learning organization</a:t>
            </a:r>
          </a:p>
          <a:p>
            <a:pPr marL="645215" lvl="1" defTabSz="794111" eaLnBrk="1" fontAlgn="auto" hangingPunct="1">
              <a:spcAft>
                <a:spcPts val="0"/>
              </a:spcAft>
              <a:defRPr/>
            </a:pPr>
            <a:endParaRPr lang="en-US" sz="1737" dirty="0">
              <a:solidFill>
                <a:prstClr val="black">
                  <a:lumMod val="65000"/>
                  <a:lumOff val="35000"/>
                </a:prstClr>
              </a:solidFill>
            </a:endParaRPr>
          </a:p>
          <a:p>
            <a:pPr marL="397055" lvl="1" indent="0" defTabSz="794111" eaLnBrk="1" fontAlgn="auto" hangingPunct="1">
              <a:spcAft>
                <a:spcPts val="0"/>
              </a:spcAft>
              <a:buNone/>
              <a:defRPr/>
            </a:pPr>
            <a:endParaRPr lang="en-US" dirty="0"/>
          </a:p>
          <a:p>
            <a:pPr marL="397055" lvl="1" indent="0" defTabSz="794111" eaLnBrk="1" fontAlgn="auto" hangingPunct="1">
              <a:spcAft>
                <a:spcPts val="0"/>
              </a:spcAft>
              <a:buNone/>
              <a:defRPr/>
            </a:pPr>
            <a:endParaRPr lang="en-US" dirty="0"/>
          </a:p>
          <a:p>
            <a:pPr marL="397055" lvl="1" indent="0" defTabSz="794111" eaLnBrk="1" fontAlgn="auto" hangingPunct="1">
              <a:spcAft>
                <a:spcPts val="0"/>
              </a:spcAft>
              <a:buNone/>
              <a:defRPr/>
            </a:pPr>
            <a:r>
              <a:rPr lang="en-US" dirty="0"/>
              <a:t>And hopefully you’ve also had some fun!</a:t>
            </a:r>
          </a:p>
        </p:txBody>
      </p:sp>
      <p:pic>
        <p:nvPicPr>
          <p:cNvPr id="4" name="Picture 3"/>
          <p:cNvPicPr>
            <a:picLocks noChangeAspect="1"/>
          </p:cNvPicPr>
          <p:nvPr/>
        </p:nvPicPr>
        <p:blipFill>
          <a:blip r:embed="rId3"/>
          <a:stretch>
            <a:fillRect/>
          </a:stretch>
        </p:blipFill>
        <p:spPr>
          <a:xfrm>
            <a:off x="5715000" y="3733800"/>
            <a:ext cx="2971800" cy="1931670"/>
          </a:xfrm>
          <a:prstGeom prst="rect">
            <a:avLst/>
          </a:prstGeom>
        </p:spPr>
      </p:pic>
    </p:spTree>
    <p:extLst>
      <p:ext uri="{BB962C8B-B14F-4D97-AF65-F5344CB8AC3E}">
        <p14:creationId xmlns:p14="http://schemas.microsoft.com/office/powerpoint/2010/main" val="18761760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“Homework”</a:t>
            </a:r>
          </a:p>
        </p:txBody>
      </p:sp>
      <p:sp>
        <p:nvSpPr>
          <p:cNvPr id="6" name="Content Placeholder 5"/>
          <p:cNvSpPr>
            <a:spLocks noGrp="1"/>
          </p:cNvSpPr>
          <p:nvPr>
            <p:ph idx="1"/>
          </p:nvPr>
        </p:nvSpPr>
        <p:spPr>
          <a:xfrm>
            <a:off x="457200" y="1417638"/>
            <a:ext cx="7620000" cy="5334000"/>
          </a:xfrm>
        </p:spPr>
        <p:txBody>
          <a:bodyPr>
            <a:normAutofit/>
          </a:bodyPr>
          <a:lstStyle/>
          <a:p>
            <a:r>
              <a:rPr lang="en-US" i="1" dirty="0"/>
              <a:t>Continue reviewing and reading AmeriCorps guidance documents.</a:t>
            </a:r>
          </a:p>
          <a:p>
            <a:r>
              <a:rPr lang="en-US" i="1" dirty="0"/>
              <a:t>Continue building Theory of Change and Evidence</a:t>
            </a:r>
          </a:p>
          <a:p>
            <a:r>
              <a:rPr lang="en-US" b="1" dirty="0"/>
              <a:t>Begin developing a Logic Model</a:t>
            </a:r>
          </a:p>
          <a:p>
            <a:r>
              <a:rPr lang="en-US" b="1" dirty="0"/>
              <a:t>Begin developing one aligned performance measure (one output, one outcome, and associated data collection plan)</a:t>
            </a:r>
          </a:p>
          <a:p>
            <a:endParaRPr lang="en-US" dirty="0"/>
          </a:p>
        </p:txBody>
      </p:sp>
      <p:pic>
        <p:nvPicPr>
          <p:cNvPr id="8" name="Picture 7">
            <a:extLst>
              <a:ext uri="{FF2B5EF4-FFF2-40B4-BE49-F238E27FC236}">
                <a16:creationId xmlns:a16="http://schemas.microsoft.com/office/drawing/2014/main" id="{D4CE20BC-D95E-45E4-9C16-691E4844565B}"/>
              </a:ext>
            </a:extLst>
          </p:cNvPr>
          <p:cNvPicPr>
            <a:picLocks noChangeAspect="1"/>
          </p:cNvPicPr>
          <p:nvPr/>
        </p:nvPicPr>
        <p:blipFill>
          <a:blip r:embed="rId3"/>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140136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196892" y="1249530"/>
            <a:ext cx="7014661" cy="939967"/>
          </a:xfrm>
        </p:spPr>
        <p:txBody>
          <a:bodyPr rtlCol="0">
            <a:normAutofit fontScale="90000"/>
          </a:bodyPr>
          <a:lstStyle/>
          <a:p>
            <a:pPr defTabSz="397055" eaLnBrk="1" fontAlgn="auto" hangingPunct="1">
              <a:spcBef>
                <a:spcPts val="0"/>
              </a:spcBef>
              <a:spcAft>
                <a:spcPts val="782"/>
              </a:spcAft>
              <a:defRPr/>
            </a:pPr>
            <a:r>
              <a:rPr lang="en-US" dirty="0"/>
              <a:t>How to Develop a Program Logic Model</a:t>
            </a:r>
          </a:p>
        </p:txBody>
      </p:sp>
      <p:pic>
        <p:nvPicPr>
          <p:cNvPr id="2" name="Picture 1">
            <a:extLst>
              <a:ext uri="{FF2B5EF4-FFF2-40B4-BE49-F238E27FC236}">
                <a16:creationId xmlns:a16="http://schemas.microsoft.com/office/drawing/2014/main" id="{ABDAF783-4B78-4CD5-AEA8-1372325A9EC0}"/>
              </a:ext>
            </a:extLst>
          </p:cNvPr>
          <p:cNvPicPr>
            <a:picLocks noChangeAspect="1"/>
          </p:cNvPicPr>
          <p:nvPr/>
        </p:nvPicPr>
        <p:blipFill>
          <a:blip r:embed="rId3"/>
          <a:stretch>
            <a:fillRect/>
          </a:stretch>
        </p:blipFill>
        <p:spPr>
          <a:xfrm>
            <a:off x="3048000" y="2667000"/>
            <a:ext cx="2688569" cy="3426249"/>
          </a:xfrm>
          <a:prstGeom prst="rect">
            <a:avLst/>
          </a:prstGeom>
        </p:spPr>
      </p:pic>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Deliverables</a:t>
            </a:r>
          </a:p>
        </p:txBody>
      </p:sp>
      <p:sp>
        <p:nvSpPr>
          <p:cNvPr id="6" name="Content Placeholder 5"/>
          <p:cNvSpPr>
            <a:spLocks noGrp="1"/>
          </p:cNvSpPr>
          <p:nvPr>
            <p:ph idx="1"/>
          </p:nvPr>
        </p:nvSpPr>
        <p:spPr>
          <a:xfrm>
            <a:off x="457200" y="1417638"/>
            <a:ext cx="7620000" cy="5334000"/>
          </a:xfrm>
        </p:spPr>
        <p:txBody>
          <a:bodyPr>
            <a:normAutofit/>
          </a:bodyPr>
          <a:lstStyle/>
          <a:p>
            <a:r>
              <a:rPr lang="en-US" dirty="0"/>
              <a:t>Theory of Change</a:t>
            </a:r>
          </a:p>
          <a:p>
            <a:r>
              <a:rPr lang="en-US" dirty="0"/>
              <a:t>Logic Model</a:t>
            </a:r>
          </a:p>
          <a:p>
            <a:r>
              <a:rPr lang="en-US" dirty="0"/>
              <a:t>Performance Measure</a:t>
            </a:r>
          </a:p>
          <a:p>
            <a:r>
              <a:rPr lang="en-US" dirty="0"/>
              <a:t>Data Collection Plan</a:t>
            </a:r>
          </a:p>
          <a:p>
            <a:endParaRPr lang="en-US" dirty="0"/>
          </a:p>
          <a:p>
            <a:pPr marL="125730" indent="0" eaLnBrk="1" fontAlgn="auto" hangingPunct="1">
              <a:spcAft>
                <a:spcPts val="0"/>
              </a:spcAft>
              <a:buFont typeface="Arial" panose="020B0604020202020204" pitchFamily="34" charset="0"/>
              <a:buNone/>
              <a:defRPr/>
            </a:pPr>
            <a:r>
              <a:rPr lang="en-US" sz="2400" dirty="0"/>
              <a:t>Submit to </a:t>
            </a:r>
            <a:r>
              <a:rPr lang="en-US" sz="2400" b="1" dirty="0"/>
              <a:t>Lou </a:t>
            </a:r>
            <a:r>
              <a:rPr lang="en-US" sz="2400" dirty="0"/>
              <a:t>anytime through </a:t>
            </a:r>
            <a:r>
              <a:rPr lang="en-US" sz="2400" b="1" dirty="0"/>
              <a:t>December </a:t>
            </a:r>
            <a:r>
              <a:rPr lang="en-US" sz="2400" dirty="0"/>
              <a:t>for general feedback.  </a:t>
            </a:r>
          </a:p>
          <a:p>
            <a:pPr marL="125730" indent="0" eaLnBrk="1" fontAlgn="auto" hangingPunct="1">
              <a:spcAft>
                <a:spcPts val="0"/>
              </a:spcAft>
              <a:buFont typeface="Arial" panose="020B0604020202020204" pitchFamily="34" charset="0"/>
              <a:buNone/>
              <a:defRPr/>
            </a:pPr>
            <a:endParaRPr lang="en-US" sz="2400" dirty="0"/>
          </a:p>
          <a:p>
            <a:pPr marL="125730" indent="0" eaLnBrk="1" fontAlgn="auto" hangingPunct="1">
              <a:spcAft>
                <a:spcPts val="0"/>
              </a:spcAft>
              <a:buFont typeface="Arial" panose="020B0604020202020204" pitchFamily="34" charset="0"/>
              <a:buNone/>
              <a:defRPr/>
            </a:pPr>
            <a:r>
              <a:rPr lang="en-US" sz="2400" dirty="0"/>
              <a:t>Continue to discuss/asses throughout the planning grant year.</a:t>
            </a:r>
          </a:p>
          <a:p>
            <a:pPr marL="125730" indent="0" eaLnBrk="1" fontAlgn="auto" hangingPunct="1">
              <a:spcAft>
                <a:spcPts val="0"/>
              </a:spcAft>
              <a:buFont typeface="Arial" panose="020B0604020202020204" pitchFamily="34" charset="0"/>
              <a:buNone/>
              <a:defRPr/>
            </a:pPr>
            <a:endParaRPr lang="en-US" sz="2400" dirty="0"/>
          </a:p>
          <a:p>
            <a:pPr marL="125730" indent="0" eaLnBrk="1" fontAlgn="auto" hangingPunct="1">
              <a:spcAft>
                <a:spcPts val="0"/>
              </a:spcAft>
              <a:buFont typeface="Arial" panose="020B0604020202020204" pitchFamily="34" charset="0"/>
              <a:buNone/>
              <a:defRPr/>
            </a:pPr>
            <a:r>
              <a:rPr lang="en-US" sz="2400" dirty="0"/>
              <a:t>Lou Thompson – </a:t>
            </a:r>
            <a:r>
              <a:rPr lang="en-US" sz="2400" dirty="0">
                <a:hlinkClick r:id="rId3"/>
              </a:rPr>
              <a:t>lou.thompson@ofm.wa.gov</a:t>
            </a:r>
            <a:r>
              <a:rPr lang="en-US" sz="2400" dirty="0"/>
              <a:t> </a:t>
            </a:r>
          </a:p>
          <a:p>
            <a:pPr marL="114300" indent="0">
              <a:buNone/>
            </a:pPr>
            <a:endParaRPr lang="en-US" i="1" dirty="0"/>
          </a:p>
          <a:p>
            <a:pPr marL="114300" indent="0">
              <a:buNone/>
            </a:pPr>
            <a:endParaRPr lang="en-US" dirty="0"/>
          </a:p>
        </p:txBody>
      </p:sp>
      <p:pic>
        <p:nvPicPr>
          <p:cNvPr id="5" name="Picture 4">
            <a:extLst>
              <a:ext uri="{FF2B5EF4-FFF2-40B4-BE49-F238E27FC236}">
                <a16:creationId xmlns:a16="http://schemas.microsoft.com/office/drawing/2014/main" id="{BD0CE8E5-C3EF-459F-8241-1DC41D6E4BFC}"/>
              </a:ext>
            </a:extLst>
          </p:cNvPr>
          <p:cNvPicPr>
            <a:picLocks noChangeAspect="1"/>
          </p:cNvPicPr>
          <p:nvPr/>
        </p:nvPicPr>
        <p:blipFill>
          <a:blip r:embed="rId4"/>
          <a:stretch>
            <a:fillRect/>
          </a:stretch>
        </p:blipFill>
        <p:spPr>
          <a:xfrm>
            <a:off x="8458200" y="5486400"/>
            <a:ext cx="685800" cy="689517"/>
          </a:xfrm>
          <a:prstGeom prst="rect">
            <a:avLst/>
          </a:prstGeom>
        </p:spPr>
      </p:pic>
    </p:spTree>
    <p:extLst>
      <p:ext uri="{BB962C8B-B14F-4D97-AF65-F5344CB8AC3E}">
        <p14:creationId xmlns:p14="http://schemas.microsoft.com/office/powerpoint/2010/main" val="38741172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Closing</a:t>
            </a:r>
          </a:p>
        </p:txBody>
      </p:sp>
      <p:pic>
        <p:nvPicPr>
          <p:cNvPr id="7" name="Picture 6">
            <a:extLst>
              <a:ext uri="{FF2B5EF4-FFF2-40B4-BE49-F238E27FC236}">
                <a16:creationId xmlns:a16="http://schemas.microsoft.com/office/drawing/2014/main" id="{7A963E3D-3811-4F4B-AF4E-9D2338807CF5}"/>
              </a:ext>
            </a:extLst>
          </p:cNvPr>
          <p:cNvPicPr>
            <a:picLocks noChangeAspect="1"/>
          </p:cNvPicPr>
          <p:nvPr/>
        </p:nvPicPr>
        <p:blipFill>
          <a:blip r:embed="rId3"/>
          <a:stretch>
            <a:fillRect/>
          </a:stretch>
        </p:blipFill>
        <p:spPr>
          <a:xfrm>
            <a:off x="8458200" y="5486400"/>
            <a:ext cx="685800" cy="689517"/>
          </a:xfrm>
          <a:prstGeom prst="rect">
            <a:avLst/>
          </a:prstGeom>
        </p:spPr>
      </p:pic>
      <p:pic>
        <p:nvPicPr>
          <p:cNvPr id="9" name="Picture 8" descr="A picture containing text, outdoor&#10;&#10;Description automatically generated">
            <a:extLst>
              <a:ext uri="{FF2B5EF4-FFF2-40B4-BE49-F238E27FC236}">
                <a16:creationId xmlns:a16="http://schemas.microsoft.com/office/drawing/2014/main" id="{FC812C91-F34D-4EF0-921A-15A1DD5F7F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2531" y="1440373"/>
            <a:ext cx="4169338" cy="4735544"/>
          </a:xfrm>
          <a:prstGeom prst="rect">
            <a:avLst/>
          </a:prstGeom>
        </p:spPr>
      </p:pic>
    </p:spTree>
    <p:extLst>
      <p:ext uri="{BB962C8B-B14F-4D97-AF65-F5344CB8AC3E}">
        <p14:creationId xmlns:p14="http://schemas.microsoft.com/office/powerpoint/2010/main" val="1594611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Learning objectives</a:t>
            </a:r>
          </a:p>
        </p:txBody>
      </p:sp>
      <p:sp>
        <p:nvSpPr>
          <p:cNvPr id="3" name="Content Placeholder 2"/>
          <p:cNvSpPr>
            <a:spLocks noGrp="1"/>
          </p:cNvSpPr>
          <p:nvPr>
            <p:ph idx="1"/>
          </p:nvPr>
        </p:nvSpPr>
        <p:spPr>
          <a:xfrm>
            <a:off x="998872" y="1888708"/>
            <a:ext cx="7146257" cy="4063164"/>
          </a:xfrm>
        </p:spPr>
        <p:txBody>
          <a:bodyPr rtlCol="0">
            <a:normAutofit/>
          </a:bodyPr>
          <a:lstStyle/>
          <a:p>
            <a:pPr marL="0" indent="0" defTabSz="397055" eaLnBrk="1" fontAlgn="auto" hangingPunct="1">
              <a:spcBef>
                <a:spcPts val="1042"/>
              </a:spcBef>
              <a:spcAft>
                <a:spcPts val="1042"/>
              </a:spcAft>
              <a:buNone/>
              <a:defRPr/>
            </a:pPr>
            <a:r>
              <a:rPr lang="en-US" sz="2084" dirty="0">
                <a:solidFill>
                  <a:schemeClr val="tx1">
                    <a:lumMod val="65000"/>
                    <a:lumOff val="35000"/>
                  </a:schemeClr>
                </a:solidFill>
              </a:rPr>
              <a:t>By the end of this presentation, you will be able to:</a:t>
            </a:r>
          </a:p>
          <a:p>
            <a:pPr marL="198528" indent="-198528" defTabSz="397055" eaLnBrk="1" fontAlgn="auto" hangingPunct="1">
              <a:spcBef>
                <a:spcPts val="1042"/>
              </a:spcBef>
              <a:spcAft>
                <a:spcPts val="1042"/>
              </a:spcAft>
              <a:buFont typeface="Arial"/>
              <a:buChar char="•"/>
              <a:defRPr/>
            </a:pPr>
            <a:r>
              <a:rPr lang="en-US" sz="2084" dirty="0">
                <a:solidFill>
                  <a:schemeClr val="tx1">
                    <a:lumMod val="65000"/>
                    <a:lumOff val="35000"/>
                  </a:schemeClr>
                </a:solidFill>
              </a:rPr>
              <a:t>Describe what a logic model is, and how it can be useful to your daily program operations</a:t>
            </a:r>
          </a:p>
          <a:p>
            <a:pPr marL="198528" indent="-198528" defTabSz="397055" eaLnBrk="1" fontAlgn="auto" hangingPunct="1">
              <a:spcBef>
                <a:spcPts val="1042"/>
              </a:spcBef>
              <a:spcAft>
                <a:spcPts val="1042"/>
              </a:spcAft>
              <a:buFont typeface="Arial"/>
              <a:buChar char="•"/>
              <a:defRPr/>
            </a:pPr>
            <a:r>
              <a:rPr lang="en-US" sz="2084" dirty="0">
                <a:solidFill>
                  <a:schemeClr val="tx1">
                    <a:lumMod val="65000"/>
                    <a:lumOff val="35000"/>
                  </a:schemeClr>
                </a:solidFill>
              </a:rPr>
              <a:t>Identify the key components of a logic model</a:t>
            </a:r>
          </a:p>
          <a:p>
            <a:pPr marL="198528" indent="-198528" defTabSz="397055" eaLnBrk="1" fontAlgn="auto" hangingPunct="1">
              <a:spcBef>
                <a:spcPts val="1042"/>
              </a:spcBef>
              <a:spcAft>
                <a:spcPts val="1042"/>
              </a:spcAft>
              <a:buFont typeface="Arial"/>
              <a:buChar char="•"/>
              <a:defRPr/>
            </a:pPr>
            <a:r>
              <a:rPr lang="en-US" sz="2084" dirty="0">
                <a:solidFill>
                  <a:schemeClr val="tx1">
                    <a:lumMod val="65000"/>
                    <a:lumOff val="35000"/>
                  </a:schemeClr>
                </a:solidFill>
              </a:rPr>
              <a:t>Develop a logic model for your program</a:t>
            </a:r>
          </a:p>
          <a:p>
            <a:pPr marL="198528" indent="-198528" defTabSz="397055" eaLnBrk="1" fontAlgn="auto" hangingPunct="1">
              <a:spcBef>
                <a:spcPts val="1042"/>
              </a:spcBef>
              <a:spcAft>
                <a:spcPts val="1042"/>
              </a:spcAft>
              <a:buFont typeface="Arial"/>
              <a:buChar char="•"/>
              <a:defRPr/>
            </a:pPr>
            <a:r>
              <a:rPr lang="en-US" sz="2084" dirty="0">
                <a:solidFill>
                  <a:schemeClr val="tx1">
                    <a:lumMod val="65000"/>
                    <a:lumOff val="35000"/>
                  </a:schemeClr>
                </a:solidFill>
              </a:rPr>
              <a:t>The relationship between logic models and evaluation planning</a:t>
            </a:r>
            <a:endParaRPr lang="en-US" sz="1737" dirty="0">
              <a:solidFill>
                <a:schemeClr val="tx1">
                  <a:lumMod val="65000"/>
                  <a:lumOff val="35000"/>
                </a:schemeClr>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What is a logic model?</a:t>
            </a:r>
          </a:p>
        </p:txBody>
      </p:sp>
      <p:sp>
        <p:nvSpPr>
          <p:cNvPr id="3" name="Content Placeholder 2"/>
          <p:cNvSpPr>
            <a:spLocks noGrp="1"/>
          </p:cNvSpPr>
          <p:nvPr>
            <p:ph idx="1"/>
          </p:nvPr>
        </p:nvSpPr>
        <p:spPr>
          <a:xfrm>
            <a:off x="907382" y="1624263"/>
            <a:ext cx="7147510" cy="3413961"/>
          </a:xfrm>
        </p:spPr>
        <p:txBody>
          <a:bodyPr rtlCol="0">
            <a:normAutofit/>
          </a:bodyPr>
          <a:lstStyle/>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A visual </a:t>
            </a:r>
            <a:r>
              <a:rPr lang="en-US" sz="2084" dirty="0">
                <a:solidFill>
                  <a:schemeClr val="accent6"/>
                </a:solidFill>
              </a:rPr>
              <a:t>representation of a program and its</a:t>
            </a:r>
            <a:r>
              <a:rPr lang="en-US" sz="2084" b="1" dirty="0">
                <a:solidFill>
                  <a:schemeClr val="accent6"/>
                </a:solidFill>
              </a:rPr>
              <a:t> </a:t>
            </a:r>
            <a:r>
              <a:rPr lang="en-US" sz="2084" dirty="0">
                <a:solidFill>
                  <a:schemeClr val="accent6"/>
                </a:solidFill>
              </a:rPr>
              <a:t>theory of change.</a:t>
            </a:r>
          </a:p>
          <a:p>
            <a:pPr marL="198528" indent="-198528" defTabSz="397055" eaLnBrk="1" fontAlgn="auto" hangingPunct="1">
              <a:spcBef>
                <a:spcPts val="0"/>
              </a:spcBef>
              <a:spcAft>
                <a:spcPts val="782"/>
              </a:spcAft>
              <a:buFont typeface="Arial"/>
              <a:buChar char="•"/>
              <a:defRPr/>
            </a:pPr>
            <a:r>
              <a:rPr lang="en-US" sz="2084" dirty="0">
                <a:solidFill>
                  <a:schemeClr val="tx1">
                    <a:lumMod val="65000"/>
                    <a:lumOff val="35000"/>
                  </a:schemeClr>
                </a:solidFill>
              </a:rPr>
              <a:t>Communicates how a program works by depicting the intended relationships among program components: </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Problem/Need</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Inputs or resources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Activities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Outputs</a:t>
            </a:r>
          </a:p>
          <a:p>
            <a:pPr marL="397055" lvl="1" indent="-198528" defTabSz="397055" eaLnBrk="1" fontAlgn="auto" hangingPunct="1">
              <a:spcBef>
                <a:spcPts val="0"/>
              </a:spcBef>
              <a:spcAft>
                <a:spcPts val="782"/>
              </a:spcAft>
              <a:buFont typeface="Arial"/>
              <a:buChar char="–"/>
              <a:tabLst>
                <a:tab pos="397055" algn="l"/>
              </a:tabLst>
              <a:defRPr/>
            </a:pPr>
            <a:r>
              <a:rPr lang="en-US" sz="1737" dirty="0">
                <a:solidFill>
                  <a:schemeClr val="tx1">
                    <a:lumMod val="65000"/>
                    <a:lumOff val="35000"/>
                  </a:schemeClr>
                </a:solidFill>
              </a:rPr>
              <a:t>Outcomes</a:t>
            </a:r>
          </a:p>
        </p:txBody>
      </p:sp>
      <p:sp>
        <p:nvSpPr>
          <p:cNvPr id="5" name="TextBox 4"/>
          <p:cNvSpPr txBox="1"/>
          <p:nvPr/>
        </p:nvSpPr>
        <p:spPr>
          <a:xfrm>
            <a:off x="5594684" y="4595958"/>
            <a:ext cx="1759618" cy="335348"/>
          </a:xfrm>
          <a:prstGeom prst="rect">
            <a:avLst/>
          </a:prstGeom>
          <a:noFill/>
        </p:spPr>
        <p:txBody>
          <a:bodyPr>
            <a:spAutoFit/>
          </a:bodyPr>
          <a:lstStyle/>
          <a:p>
            <a:pPr algn="ctr" defTabSz="397055">
              <a:defRPr/>
            </a:pPr>
            <a:r>
              <a:rPr lang="en-US" sz="1579" dirty="0">
                <a:solidFill>
                  <a:srgbClr val="555053"/>
                </a:solidFill>
                <a:latin typeface="Arial Rounded MT Bold" panose="020F0704030504030204" pitchFamily="34" charset="0"/>
                <a:cs typeface="Aharoni" panose="02010803020104030203" pitchFamily="2" charset="-79"/>
              </a:rPr>
              <a:t>Outcomes</a:t>
            </a:r>
          </a:p>
        </p:txBody>
      </p:sp>
      <p:pic>
        <p:nvPicPr>
          <p:cNvPr id="1044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366" y="4941720"/>
            <a:ext cx="5570871" cy="584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F3577067-A838-40A1-89A6-DDBDA9EB9B89}"/>
              </a:ext>
            </a:extLst>
          </p:cNvPr>
          <p:cNvSpPr txBox="1"/>
          <p:nvPr/>
        </p:nvSpPr>
        <p:spPr>
          <a:xfrm>
            <a:off x="1223322" y="4969711"/>
            <a:ext cx="835944" cy="529632"/>
          </a:xfrm>
          <a:prstGeom prst="rect">
            <a:avLst/>
          </a:prstGeom>
          <a:solidFill>
            <a:schemeClr val="bg2">
              <a:lumMod val="20000"/>
              <a:lumOff val="80000"/>
            </a:schemeClr>
          </a:solidFill>
          <a:ln w="12700">
            <a:solidFill>
              <a:schemeClr val="tx1"/>
            </a:solidFill>
          </a:ln>
        </p:spPr>
        <p:txBody>
          <a:bodyPr wrap="square" rtlCol="0">
            <a:spAutoFit/>
          </a:bodyPr>
          <a:lstStyle/>
          <a:p>
            <a:pPr defTabSz="844745" eaLnBrk="0" fontAlgn="base" hangingPunct="0">
              <a:spcBef>
                <a:spcPct val="0"/>
              </a:spcBef>
              <a:spcAft>
                <a:spcPct val="0"/>
              </a:spcAft>
            </a:pPr>
            <a:r>
              <a:rPr lang="en-US" sz="1421" dirty="0">
                <a:solidFill>
                  <a:srgbClr val="000000"/>
                </a:solidFill>
                <a:latin typeface="Arial" panose="020B0604020202020204" pitchFamily="34" charset="0"/>
                <a:cs typeface="Arial" panose="020B0604020202020204" pitchFamily="34" charset="0"/>
              </a:rPr>
              <a:t>Problem/Need</a:t>
            </a:r>
          </a:p>
        </p:txBody>
      </p:sp>
      <p:cxnSp>
        <p:nvCxnSpPr>
          <p:cNvPr id="7" name="Straight Arrow Connector 6">
            <a:extLst>
              <a:ext uri="{FF2B5EF4-FFF2-40B4-BE49-F238E27FC236}">
                <a16:creationId xmlns:a16="http://schemas.microsoft.com/office/drawing/2014/main" id="{F1479FF1-ACD4-427B-A34B-3D072A7271B9}"/>
              </a:ext>
            </a:extLst>
          </p:cNvPr>
          <p:cNvCxnSpPr>
            <a:cxnSpLocks/>
          </p:cNvCxnSpPr>
          <p:nvPr/>
        </p:nvCxnSpPr>
        <p:spPr>
          <a:xfrm flipV="1">
            <a:off x="2059267" y="5224841"/>
            <a:ext cx="217108" cy="889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defTabSz="397055" eaLnBrk="1" fontAlgn="auto" hangingPunct="1">
              <a:spcBef>
                <a:spcPts val="0"/>
              </a:spcBef>
              <a:spcAft>
                <a:spcPts val="782"/>
              </a:spcAft>
              <a:defRPr/>
            </a:pPr>
            <a:r>
              <a:rPr lang="en-US" sz="2779" dirty="0"/>
              <a:t>Key components of a logic model</a:t>
            </a:r>
          </a:p>
        </p:txBody>
      </p:sp>
      <p:sp>
        <p:nvSpPr>
          <p:cNvPr id="3" name="Content Placeholder 2"/>
          <p:cNvSpPr>
            <a:spLocks noGrp="1"/>
          </p:cNvSpPr>
          <p:nvPr>
            <p:ph idx="1"/>
          </p:nvPr>
        </p:nvSpPr>
        <p:spPr>
          <a:xfrm>
            <a:off x="998872" y="1470109"/>
            <a:ext cx="7146257" cy="4717382"/>
          </a:xfrm>
        </p:spPr>
        <p:txBody>
          <a:bodyPr rtlCol="0">
            <a:normAutofit fontScale="70000" lnSpcReduction="20000"/>
          </a:bodyPr>
          <a:lstStyle/>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spcBef>
                <a:spcPts val="0"/>
              </a:spcBef>
              <a:spcAft>
                <a:spcPts val="782"/>
              </a:spcAft>
              <a:buFont typeface="Arial"/>
              <a:buChar char="•"/>
              <a:defRPr/>
            </a:pPr>
            <a:endParaRPr lang="en-US" sz="2084" b="1" dirty="0">
              <a:solidFill>
                <a:schemeClr val="accent4">
                  <a:lumMod val="90000"/>
                  <a:lumOff val="10000"/>
                </a:schemeClr>
              </a:solidFill>
            </a:endParaRPr>
          </a:p>
          <a:p>
            <a:pPr marL="198528" indent="-198528" defTabSz="397055" eaLnBrk="1" fontAlgn="auto" hangingPunct="1">
              <a:lnSpc>
                <a:spcPct val="110000"/>
              </a:lnSpc>
              <a:spcBef>
                <a:spcPts val="0"/>
              </a:spcBef>
              <a:spcAft>
                <a:spcPts val="1042"/>
              </a:spcAft>
              <a:buFont typeface="Arial"/>
              <a:buChar char="•"/>
              <a:defRPr/>
            </a:pPr>
            <a:r>
              <a:rPr lang="en-US" sz="2692" b="1" dirty="0">
                <a:solidFill>
                  <a:schemeClr val="accent4">
                    <a:lumMod val="90000"/>
                    <a:lumOff val="10000"/>
                  </a:schemeClr>
                </a:solidFill>
              </a:rPr>
              <a:t>Inputs or resources </a:t>
            </a:r>
            <a:r>
              <a:rPr lang="en-US" sz="2692" dirty="0">
                <a:solidFill>
                  <a:schemeClr val="tx1">
                    <a:lumMod val="65000"/>
                    <a:lumOff val="35000"/>
                  </a:schemeClr>
                </a:solidFill>
              </a:rPr>
              <a:t>include the human, financial, organizational, and community resources available for carrying out a program’s activities. </a:t>
            </a:r>
          </a:p>
          <a:p>
            <a:pPr marL="198528" indent="-198528" defTabSz="397055" eaLnBrk="1" fontAlgn="auto" hangingPunct="1">
              <a:lnSpc>
                <a:spcPct val="110000"/>
              </a:lnSpc>
              <a:spcBef>
                <a:spcPts val="0"/>
              </a:spcBef>
              <a:spcAft>
                <a:spcPts val="1042"/>
              </a:spcAft>
              <a:buFont typeface="Arial"/>
              <a:buChar char="•"/>
              <a:defRPr/>
            </a:pPr>
            <a:r>
              <a:rPr lang="en-US" sz="2692" dirty="0">
                <a:solidFill>
                  <a:schemeClr val="tx1">
                    <a:lumMod val="65000"/>
                    <a:lumOff val="35000"/>
                  </a:schemeClr>
                </a:solidFill>
              </a:rPr>
              <a:t>Examples:</a:t>
            </a:r>
          </a:p>
          <a:p>
            <a:pPr marL="397055" lvl="1" indent="-198528" defTabSz="397055" eaLnBrk="1" fontAlgn="auto" hangingPunct="1">
              <a:lnSpc>
                <a:spcPct val="110000"/>
              </a:lnSpc>
              <a:spcBef>
                <a:spcPts val="0"/>
              </a:spcBef>
              <a:spcAft>
                <a:spcPts val="1042"/>
              </a:spcAft>
              <a:buFont typeface="Arial"/>
              <a:buChar char="–"/>
              <a:tabLst>
                <a:tab pos="397055" algn="l"/>
              </a:tabLst>
              <a:defRPr/>
            </a:pPr>
            <a:r>
              <a:rPr lang="en-US" sz="2258" dirty="0">
                <a:solidFill>
                  <a:schemeClr val="tx1">
                    <a:lumMod val="65000"/>
                    <a:lumOff val="35000"/>
                  </a:schemeClr>
                </a:solidFill>
              </a:rPr>
              <a:t>Funding</a:t>
            </a:r>
          </a:p>
          <a:p>
            <a:pPr marL="397055" lvl="1" indent="-198528" defTabSz="397055" eaLnBrk="1" fontAlgn="auto" hangingPunct="1">
              <a:lnSpc>
                <a:spcPct val="110000"/>
              </a:lnSpc>
              <a:spcBef>
                <a:spcPts val="0"/>
              </a:spcBef>
              <a:spcAft>
                <a:spcPts val="1042"/>
              </a:spcAft>
              <a:buFont typeface="Arial"/>
              <a:buChar char="–"/>
              <a:tabLst>
                <a:tab pos="397055" algn="l"/>
              </a:tabLst>
              <a:defRPr/>
            </a:pPr>
            <a:r>
              <a:rPr lang="en-US" sz="2258" dirty="0">
                <a:solidFill>
                  <a:schemeClr val="tx1">
                    <a:lumMod val="65000"/>
                    <a:lumOff val="35000"/>
                  </a:schemeClr>
                </a:solidFill>
              </a:rPr>
              <a:t>Program staff </a:t>
            </a:r>
          </a:p>
          <a:p>
            <a:pPr marL="397055" lvl="1" indent="-198528" defTabSz="397055" eaLnBrk="1" fontAlgn="auto" hangingPunct="1">
              <a:lnSpc>
                <a:spcPct val="110000"/>
              </a:lnSpc>
              <a:spcBef>
                <a:spcPts val="0"/>
              </a:spcBef>
              <a:spcAft>
                <a:spcPts val="1042"/>
              </a:spcAft>
              <a:buFont typeface="Arial"/>
              <a:buChar char="–"/>
              <a:tabLst>
                <a:tab pos="397055" algn="l"/>
              </a:tabLst>
              <a:defRPr/>
            </a:pPr>
            <a:r>
              <a:rPr lang="en-US" sz="2258" dirty="0">
                <a:solidFill>
                  <a:schemeClr val="tx1">
                    <a:lumMod val="65000"/>
                    <a:lumOff val="35000"/>
                  </a:schemeClr>
                </a:solidFill>
              </a:rPr>
              <a:t>AmeriCorps members</a:t>
            </a:r>
          </a:p>
          <a:p>
            <a:pPr marL="397055" lvl="1" indent="-198528" defTabSz="397055" eaLnBrk="1" fontAlgn="auto" hangingPunct="1">
              <a:lnSpc>
                <a:spcPct val="110000"/>
              </a:lnSpc>
              <a:spcBef>
                <a:spcPts val="0"/>
              </a:spcBef>
              <a:spcAft>
                <a:spcPts val="1042"/>
              </a:spcAft>
              <a:buFont typeface="Arial"/>
              <a:buChar char="–"/>
              <a:tabLst>
                <a:tab pos="397055" algn="l"/>
              </a:tabLst>
              <a:defRPr/>
            </a:pPr>
            <a:r>
              <a:rPr lang="en-US" sz="2258" dirty="0">
                <a:solidFill>
                  <a:schemeClr val="tx1">
                    <a:lumMod val="65000"/>
                    <a:lumOff val="35000"/>
                  </a:schemeClr>
                </a:solidFill>
              </a:rPr>
              <a:t>Volunteers</a:t>
            </a:r>
          </a:p>
          <a:p>
            <a:pPr marL="397055" lvl="1" indent="-198528" defTabSz="397055" eaLnBrk="1" fontAlgn="auto" hangingPunct="1">
              <a:lnSpc>
                <a:spcPct val="110000"/>
              </a:lnSpc>
              <a:spcBef>
                <a:spcPts val="0"/>
              </a:spcBef>
              <a:spcAft>
                <a:spcPts val="1042"/>
              </a:spcAft>
              <a:buFont typeface="Arial"/>
              <a:buChar char="–"/>
              <a:tabLst>
                <a:tab pos="397055" algn="l"/>
              </a:tabLst>
              <a:defRPr/>
            </a:pPr>
            <a:r>
              <a:rPr lang="en-US" sz="2258" dirty="0">
                <a:solidFill>
                  <a:schemeClr val="tx1">
                    <a:lumMod val="65000"/>
                    <a:lumOff val="35000"/>
                  </a:schemeClr>
                </a:solidFill>
              </a:rPr>
              <a:t>Research</a:t>
            </a:r>
          </a:p>
          <a:p>
            <a:pPr marL="0" indent="0" defTabSz="397055" eaLnBrk="1" fontAlgn="auto" hangingPunct="1">
              <a:spcBef>
                <a:spcPts val="0"/>
              </a:spcBef>
              <a:spcAft>
                <a:spcPts val="782"/>
              </a:spcAft>
              <a:buNone/>
              <a:defRPr/>
            </a:pPr>
            <a:endParaRPr lang="en-US" sz="2084" dirty="0">
              <a:solidFill>
                <a:schemeClr val="tx1">
                  <a:lumMod val="65000"/>
                  <a:lumOff val="35000"/>
                </a:schemeClr>
              </a:solidFill>
            </a:endParaRPr>
          </a:p>
          <a:p>
            <a:pPr marL="0" indent="0" defTabSz="397055" eaLnBrk="1" fontAlgn="auto" hangingPunct="1">
              <a:spcBef>
                <a:spcPts val="0"/>
              </a:spcBef>
              <a:spcAft>
                <a:spcPts val="782"/>
              </a:spcAft>
              <a:buNone/>
              <a:defRPr/>
            </a:pPr>
            <a:r>
              <a:rPr lang="en-US" sz="1650" dirty="0">
                <a:solidFill>
                  <a:schemeClr val="tx1">
                    <a:lumMod val="65000"/>
                    <a:lumOff val="35000"/>
                  </a:schemeClr>
                </a:solidFill>
              </a:rPr>
              <a:t>     Source: W.K. Kellogg Foundation Evaluation Handbook (2004)</a:t>
            </a:r>
          </a:p>
          <a:p>
            <a:pPr marL="198528" indent="-198528" defTabSz="397055" eaLnBrk="1" fontAlgn="auto" hangingPunct="1">
              <a:spcBef>
                <a:spcPts val="0"/>
              </a:spcBef>
              <a:spcAft>
                <a:spcPts val="782"/>
              </a:spcAft>
              <a:buFont typeface="Arial"/>
              <a:buChar char="•"/>
              <a:defRPr/>
            </a:pPr>
            <a:endParaRPr lang="en-US" sz="2432" dirty="0">
              <a:solidFill>
                <a:schemeClr val="tx1">
                  <a:lumMod val="65000"/>
                  <a:lumOff val="35000"/>
                </a:schemeClr>
              </a:solidFill>
            </a:endParaRPr>
          </a:p>
        </p:txBody>
      </p:sp>
      <p:pic>
        <p:nvPicPr>
          <p:cNvPr id="11059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609" y="1684421"/>
            <a:ext cx="5641056" cy="51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Adjacency</Template>
  <TotalTime>5337</TotalTime>
  <Words>10795</Words>
  <Application>Microsoft Office PowerPoint</Application>
  <PresentationFormat>On-screen Show (4:3)</PresentationFormat>
  <Paragraphs>912</Paragraphs>
  <Slides>61</Slides>
  <Notes>60</Notes>
  <HiddenSlides>10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61</vt:i4>
      </vt:variant>
    </vt:vector>
  </HeadingPairs>
  <TitlesOfParts>
    <vt:vector size="72" baseType="lpstr">
      <vt:lpstr>Arial</vt:lpstr>
      <vt:lpstr>Arial Rounded MT Bold</vt:lpstr>
      <vt:lpstr>Calibri</vt:lpstr>
      <vt:lpstr>Cambria</vt:lpstr>
      <vt:lpstr>Courier New</vt:lpstr>
      <vt:lpstr>Helvetica Neue</vt:lpstr>
      <vt:lpstr>Times New Roman</vt:lpstr>
      <vt:lpstr>Wingdings</vt:lpstr>
      <vt:lpstr>Adjacency</vt:lpstr>
      <vt:lpstr>3_Custom Design</vt:lpstr>
      <vt:lpstr>1_Office Theme</vt:lpstr>
      <vt:lpstr>Planning Grants –  Logic Model, Performance Measures, Data Collection</vt:lpstr>
      <vt:lpstr>Q&amp;A Time with Thomas</vt:lpstr>
      <vt:lpstr>Learning To Date</vt:lpstr>
      <vt:lpstr>Qtr. 1: Questions to Consider</vt:lpstr>
      <vt:lpstr>3 Part Webinar</vt:lpstr>
      <vt:lpstr>How to Develop a Program Logic Model</vt:lpstr>
      <vt:lpstr>Learning objectives</vt:lpstr>
      <vt:lpstr>What is a logic model?</vt:lpstr>
      <vt:lpstr>Key components of a logic model</vt:lpstr>
      <vt:lpstr>Key components of a logic model</vt:lpstr>
      <vt:lpstr>Key components of a logic model</vt:lpstr>
      <vt:lpstr>Key components of a logic model</vt:lpstr>
      <vt:lpstr>Difference between outputs and outcomes</vt:lpstr>
      <vt:lpstr>How to read a logic model </vt:lpstr>
      <vt:lpstr>Logic Model</vt:lpstr>
      <vt:lpstr>Group exercise: Develop a logic model for a wildlife conservation program</vt:lpstr>
      <vt:lpstr>Example logic model for wildlife conservation program</vt:lpstr>
      <vt:lpstr>Questions to consider as you create a logic model</vt:lpstr>
      <vt:lpstr>After you create your Logic Model</vt:lpstr>
      <vt:lpstr>Things to remember</vt:lpstr>
      <vt:lpstr>Resources for logic model development</vt:lpstr>
      <vt:lpstr>Resources for logic model development</vt:lpstr>
      <vt:lpstr>High Quality Performance Measures</vt:lpstr>
      <vt:lpstr>Module Overview</vt:lpstr>
      <vt:lpstr>Where do Performance Measures come from?</vt:lpstr>
      <vt:lpstr>What about evaluation?</vt:lpstr>
      <vt:lpstr>Performance Measurement and Impact Evaluation</vt:lpstr>
      <vt:lpstr>PowerPoint Presentation</vt:lpstr>
      <vt:lpstr>PowerPoint Presentation</vt:lpstr>
      <vt:lpstr>Outcomes</vt:lpstr>
      <vt:lpstr>Outcome Examples - Education</vt:lpstr>
      <vt:lpstr>Outcome Examples - Education</vt:lpstr>
      <vt:lpstr>Identifying a High Quality Outcome</vt:lpstr>
      <vt:lpstr>Meaningful Outcome </vt:lpstr>
      <vt:lpstr>Meaningful Outcome </vt:lpstr>
      <vt:lpstr>Ambitious yet Realistic</vt:lpstr>
      <vt:lpstr>Ambitious yet Realistic</vt:lpstr>
      <vt:lpstr>Reflect the Type of Outcome</vt:lpstr>
      <vt:lpstr>PowerPoint Presentation</vt:lpstr>
      <vt:lpstr>Housing Example:  Output-Outcome Alignment</vt:lpstr>
      <vt:lpstr>Housing Example: Output-Outcome Alignment</vt:lpstr>
      <vt:lpstr>Housing Example:  Output-Outcome Alignment</vt:lpstr>
      <vt:lpstr>Housing Example:  Output-Outcome Alignment</vt:lpstr>
      <vt:lpstr>Using Performance Measurement in Program Management</vt:lpstr>
      <vt:lpstr>PowerPoint Presentation</vt:lpstr>
      <vt:lpstr>Identifying a Data Source</vt:lpstr>
      <vt:lpstr>Data source and type of outcome</vt:lpstr>
      <vt:lpstr>Where to Find Instruments</vt:lpstr>
      <vt:lpstr>Instrument Design Issues</vt:lpstr>
      <vt:lpstr>Crowded Layout</vt:lpstr>
      <vt:lpstr>Double-barreled Question</vt:lpstr>
      <vt:lpstr>Biased or “Leading” Question</vt:lpstr>
      <vt:lpstr>Abstract or Broad Question</vt:lpstr>
      <vt:lpstr>Not Using Structured Responses</vt:lpstr>
      <vt:lpstr>What else to look for  in selecting an instrument</vt:lpstr>
      <vt:lpstr>Summary of Key Points</vt:lpstr>
      <vt:lpstr>Becoming a learning organization</vt:lpstr>
      <vt:lpstr>Milestones</vt:lpstr>
      <vt:lpstr>“Homework”</vt:lpstr>
      <vt:lpstr>Deliverables</vt:lpstr>
      <vt:lpstr>Closing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Subgrantee Meeting</dc:title>
  <dc:creator>Harris, Robyn (OFM)</dc:creator>
  <cp:lastModifiedBy>Benson, Jenny (OFM)</cp:lastModifiedBy>
  <cp:revision>325</cp:revision>
  <cp:lastPrinted>2018-10-15T23:15:04Z</cp:lastPrinted>
  <dcterms:created xsi:type="dcterms:W3CDTF">2006-08-16T00:00:00Z</dcterms:created>
  <dcterms:modified xsi:type="dcterms:W3CDTF">2023-11-09T17:48:23Z</dcterms:modified>
</cp:coreProperties>
</file>