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1"/>
  </p:notesMasterIdLst>
  <p:handoutMasterIdLst>
    <p:handoutMasterId r:id="rId42"/>
  </p:handoutMasterIdLst>
  <p:sldIdLst>
    <p:sldId id="375" r:id="rId2"/>
    <p:sldId id="444" r:id="rId3"/>
    <p:sldId id="367" r:id="rId4"/>
    <p:sldId id="437" r:id="rId5"/>
    <p:sldId id="386" r:id="rId6"/>
    <p:sldId id="441" r:id="rId7"/>
    <p:sldId id="399" r:id="rId8"/>
    <p:sldId id="400" r:id="rId9"/>
    <p:sldId id="387" r:id="rId10"/>
    <p:sldId id="398" r:id="rId11"/>
    <p:sldId id="442" r:id="rId12"/>
    <p:sldId id="388" r:id="rId13"/>
    <p:sldId id="389" r:id="rId14"/>
    <p:sldId id="390" r:id="rId15"/>
    <p:sldId id="426" r:id="rId16"/>
    <p:sldId id="428" r:id="rId17"/>
    <p:sldId id="438" r:id="rId18"/>
    <p:sldId id="429" r:id="rId19"/>
    <p:sldId id="430" r:id="rId20"/>
    <p:sldId id="445" r:id="rId21"/>
    <p:sldId id="383" r:id="rId22"/>
    <p:sldId id="431" r:id="rId23"/>
    <p:sldId id="432" r:id="rId24"/>
    <p:sldId id="433" r:id="rId25"/>
    <p:sldId id="446" r:id="rId26"/>
    <p:sldId id="447" r:id="rId27"/>
    <p:sldId id="368" r:id="rId28"/>
    <p:sldId id="448" r:id="rId29"/>
    <p:sldId id="369" r:id="rId30"/>
    <p:sldId id="370" r:id="rId31"/>
    <p:sldId id="371" r:id="rId32"/>
    <p:sldId id="449" r:id="rId33"/>
    <p:sldId id="372" r:id="rId34"/>
    <p:sldId id="424" r:id="rId35"/>
    <p:sldId id="373" r:id="rId36"/>
    <p:sldId id="427" r:id="rId37"/>
    <p:sldId id="443" r:id="rId38"/>
    <p:sldId id="374" r:id="rId39"/>
    <p:sldId id="279" r:id="rId4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rris, Robyn (OFM)" initials="HR(" lastIdx="9" clrIdx="0">
    <p:extLst>
      <p:ext uri="{19B8F6BF-5375-455C-9EA6-DF929625EA0E}">
        <p15:presenceInfo xmlns:p15="http://schemas.microsoft.com/office/powerpoint/2012/main" userId="S-1-5-21-2226630325-536777373-1012264283-14699" providerId="AD"/>
      </p:ext>
    </p:extLst>
  </p:cmAuthor>
  <p:cmAuthor id="2" name="Harris, Robyn (OFM)" initials="HR( [2]" lastIdx="10" clrIdx="1">
    <p:extLst>
      <p:ext uri="{19B8F6BF-5375-455C-9EA6-DF929625EA0E}">
        <p15:presenceInfo xmlns:p15="http://schemas.microsoft.com/office/powerpoint/2012/main" userId="S::robyn.harris@ofm.wa.gov::b0f79a57-fba3-453c-868c-2bb300910e5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0C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12B69B1-BF2D-4E7F-ADBD-66A558BF8A08}" v="6" dt="2024-01-18T19:08:58.99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205" autoAdjust="0"/>
    <p:restoredTop sz="71744" autoAdjust="0"/>
  </p:normalViewPr>
  <p:slideViewPr>
    <p:cSldViewPr>
      <p:cViewPr varScale="1">
        <p:scale>
          <a:sx n="60" d="100"/>
          <a:sy n="60" d="100"/>
        </p:scale>
        <p:origin x="1272" y="40"/>
      </p:cViewPr>
      <p:guideLst>
        <p:guide orient="horz" pos="2160"/>
        <p:guide pos="2880"/>
      </p:guideLst>
    </p:cSldViewPr>
  </p:slideViewPr>
  <p:notesTextViewPr>
    <p:cViewPr>
      <p:scale>
        <a:sx n="3" d="2"/>
        <a:sy n="3" d="2"/>
      </p:scale>
      <p:origin x="0" y="-98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ommentAuthors" Target="commentAuthors.xml"/><Relationship Id="rId48" Type="http://schemas.microsoft.com/office/2016/11/relationships/changesInfo" Target="changesInfos/changesInfo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ompson, Lou (OFM)" userId="bda51808-779b-4a07-ad07-5967248966de" providerId="ADAL" clId="{A12B69B1-BF2D-4E7F-ADBD-66A558BF8A08}"/>
    <pc:docChg chg="custSel addSld delSld modSld sldOrd">
      <pc:chgData name="Thompson, Lou (OFM)" userId="bda51808-779b-4a07-ad07-5967248966de" providerId="ADAL" clId="{A12B69B1-BF2D-4E7F-ADBD-66A558BF8A08}" dt="2024-01-18T19:09:41.486" v="23"/>
      <pc:docMkLst>
        <pc:docMk/>
      </pc:docMkLst>
      <pc:sldChg chg="del">
        <pc:chgData name="Thompson, Lou (OFM)" userId="bda51808-779b-4a07-ad07-5967248966de" providerId="ADAL" clId="{A12B69B1-BF2D-4E7F-ADBD-66A558BF8A08}" dt="2024-01-18T18:59:50.548" v="0" actId="2696"/>
        <pc:sldMkLst>
          <pc:docMk/>
          <pc:sldMk cId="2045825852" sldId="355"/>
        </pc:sldMkLst>
      </pc:sldChg>
      <pc:sldChg chg="del">
        <pc:chgData name="Thompson, Lou (OFM)" userId="bda51808-779b-4a07-ad07-5967248966de" providerId="ADAL" clId="{A12B69B1-BF2D-4E7F-ADBD-66A558BF8A08}" dt="2024-01-18T18:59:50.548" v="0" actId="2696"/>
        <pc:sldMkLst>
          <pc:docMk/>
          <pc:sldMk cId="103569963" sldId="357"/>
        </pc:sldMkLst>
      </pc:sldChg>
      <pc:sldChg chg="del">
        <pc:chgData name="Thompson, Lou (OFM)" userId="bda51808-779b-4a07-ad07-5967248966de" providerId="ADAL" clId="{A12B69B1-BF2D-4E7F-ADBD-66A558BF8A08}" dt="2024-01-18T18:59:50.548" v="0" actId="2696"/>
        <pc:sldMkLst>
          <pc:docMk/>
          <pc:sldMk cId="2447842827" sldId="358"/>
        </pc:sldMkLst>
      </pc:sldChg>
      <pc:sldChg chg="del">
        <pc:chgData name="Thompson, Lou (OFM)" userId="bda51808-779b-4a07-ad07-5967248966de" providerId="ADAL" clId="{A12B69B1-BF2D-4E7F-ADBD-66A558BF8A08}" dt="2024-01-18T18:59:50.548" v="0" actId="2696"/>
        <pc:sldMkLst>
          <pc:docMk/>
          <pc:sldMk cId="4039039949" sldId="359"/>
        </pc:sldMkLst>
      </pc:sldChg>
      <pc:sldChg chg="del">
        <pc:chgData name="Thompson, Lou (OFM)" userId="bda51808-779b-4a07-ad07-5967248966de" providerId="ADAL" clId="{A12B69B1-BF2D-4E7F-ADBD-66A558BF8A08}" dt="2024-01-18T19:01:05.346" v="1" actId="2696"/>
        <pc:sldMkLst>
          <pc:docMk/>
          <pc:sldMk cId="512401530" sldId="362"/>
        </pc:sldMkLst>
      </pc:sldChg>
      <pc:sldChg chg="del">
        <pc:chgData name="Thompson, Lou (OFM)" userId="bda51808-779b-4a07-ad07-5967248966de" providerId="ADAL" clId="{A12B69B1-BF2D-4E7F-ADBD-66A558BF8A08}" dt="2024-01-18T19:01:05.346" v="1" actId="2696"/>
        <pc:sldMkLst>
          <pc:docMk/>
          <pc:sldMk cId="55198569" sldId="364"/>
        </pc:sldMkLst>
      </pc:sldChg>
      <pc:sldChg chg="del">
        <pc:chgData name="Thompson, Lou (OFM)" userId="bda51808-779b-4a07-ad07-5967248966de" providerId="ADAL" clId="{A12B69B1-BF2D-4E7F-ADBD-66A558BF8A08}" dt="2024-01-18T19:01:05.346" v="1" actId="2696"/>
        <pc:sldMkLst>
          <pc:docMk/>
          <pc:sldMk cId="2974599999" sldId="365"/>
        </pc:sldMkLst>
      </pc:sldChg>
      <pc:sldChg chg="del">
        <pc:chgData name="Thompson, Lou (OFM)" userId="bda51808-779b-4a07-ad07-5967248966de" providerId="ADAL" clId="{A12B69B1-BF2D-4E7F-ADBD-66A558BF8A08}" dt="2024-01-18T19:01:05.346" v="1" actId="2696"/>
        <pc:sldMkLst>
          <pc:docMk/>
          <pc:sldMk cId="3584640171" sldId="366"/>
        </pc:sldMkLst>
      </pc:sldChg>
      <pc:sldChg chg="add">
        <pc:chgData name="Thompson, Lou (OFM)" userId="bda51808-779b-4a07-ad07-5967248966de" providerId="ADAL" clId="{A12B69B1-BF2D-4E7F-ADBD-66A558BF8A08}" dt="2024-01-18T19:07:34.273" v="13"/>
        <pc:sldMkLst>
          <pc:docMk/>
          <pc:sldMk cId="4112265632" sldId="368"/>
        </pc:sldMkLst>
      </pc:sldChg>
      <pc:sldChg chg="add">
        <pc:chgData name="Thompson, Lou (OFM)" userId="bda51808-779b-4a07-ad07-5967248966de" providerId="ADAL" clId="{A12B69B1-BF2D-4E7F-ADBD-66A558BF8A08}" dt="2024-01-18T19:07:34.273" v="13"/>
        <pc:sldMkLst>
          <pc:docMk/>
          <pc:sldMk cId="1745327750" sldId="369"/>
        </pc:sldMkLst>
      </pc:sldChg>
      <pc:sldChg chg="add">
        <pc:chgData name="Thompson, Lou (OFM)" userId="bda51808-779b-4a07-ad07-5967248966de" providerId="ADAL" clId="{A12B69B1-BF2D-4E7F-ADBD-66A558BF8A08}" dt="2024-01-18T19:07:34.273" v="13"/>
        <pc:sldMkLst>
          <pc:docMk/>
          <pc:sldMk cId="2655701292" sldId="370"/>
        </pc:sldMkLst>
      </pc:sldChg>
      <pc:sldChg chg="del">
        <pc:chgData name="Thompson, Lou (OFM)" userId="bda51808-779b-4a07-ad07-5967248966de" providerId="ADAL" clId="{A12B69B1-BF2D-4E7F-ADBD-66A558BF8A08}" dt="2024-01-18T19:01:05.346" v="1" actId="2696"/>
        <pc:sldMkLst>
          <pc:docMk/>
          <pc:sldMk cId="2761490882" sldId="370"/>
        </pc:sldMkLst>
      </pc:sldChg>
      <pc:sldChg chg="add">
        <pc:chgData name="Thompson, Lou (OFM)" userId="bda51808-779b-4a07-ad07-5967248966de" providerId="ADAL" clId="{A12B69B1-BF2D-4E7F-ADBD-66A558BF8A08}" dt="2024-01-18T19:07:34.273" v="13"/>
        <pc:sldMkLst>
          <pc:docMk/>
          <pc:sldMk cId="2802639944" sldId="371"/>
        </pc:sldMkLst>
      </pc:sldChg>
      <pc:sldChg chg="del">
        <pc:chgData name="Thompson, Lou (OFM)" userId="bda51808-779b-4a07-ad07-5967248966de" providerId="ADAL" clId="{A12B69B1-BF2D-4E7F-ADBD-66A558BF8A08}" dt="2024-01-18T19:01:05.346" v="1" actId="2696"/>
        <pc:sldMkLst>
          <pc:docMk/>
          <pc:sldMk cId="1364506642" sldId="372"/>
        </pc:sldMkLst>
      </pc:sldChg>
      <pc:sldChg chg="add">
        <pc:chgData name="Thompson, Lou (OFM)" userId="bda51808-779b-4a07-ad07-5967248966de" providerId="ADAL" clId="{A12B69B1-BF2D-4E7F-ADBD-66A558BF8A08}" dt="2024-01-18T19:07:34.273" v="13"/>
        <pc:sldMkLst>
          <pc:docMk/>
          <pc:sldMk cId="1823442396" sldId="372"/>
        </pc:sldMkLst>
      </pc:sldChg>
      <pc:sldChg chg="del">
        <pc:chgData name="Thompson, Lou (OFM)" userId="bda51808-779b-4a07-ad07-5967248966de" providerId="ADAL" clId="{A12B69B1-BF2D-4E7F-ADBD-66A558BF8A08}" dt="2024-01-18T19:01:11.548" v="2" actId="2696"/>
        <pc:sldMkLst>
          <pc:docMk/>
          <pc:sldMk cId="1444086531" sldId="373"/>
        </pc:sldMkLst>
      </pc:sldChg>
      <pc:sldChg chg="add">
        <pc:chgData name="Thompson, Lou (OFM)" userId="bda51808-779b-4a07-ad07-5967248966de" providerId="ADAL" clId="{A12B69B1-BF2D-4E7F-ADBD-66A558BF8A08}" dt="2024-01-18T19:07:34.273" v="13"/>
        <pc:sldMkLst>
          <pc:docMk/>
          <pc:sldMk cId="3973569679" sldId="373"/>
        </pc:sldMkLst>
      </pc:sldChg>
      <pc:sldChg chg="del">
        <pc:chgData name="Thompson, Lou (OFM)" userId="bda51808-779b-4a07-ad07-5967248966de" providerId="ADAL" clId="{A12B69B1-BF2D-4E7F-ADBD-66A558BF8A08}" dt="2024-01-18T19:01:05.346" v="1" actId="2696"/>
        <pc:sldMkLst>
          <pc:docMk/>
          <pc:sldMk cId="3779231429" sldId="376"/>
        </pc:sldMkLst>
      </pc:sldChg>
      <pc:sldChg chg="add">
        <pc:chgData name="Thompson, Lou (OFM)" userId="bda51808-779b-4a07-ad07-5967248966de" providerId="ADAL" clId="{A12B69B1-BF2D-4E7F-ADBD-66A558BF8A08}" dt="2024-01-18T19:07:34.273" v="13"/>
        <pc:sldMkLst>
          <pc:docMk/>
          <pc:sldMk cId="1191250641" sldId="383"/>
        </pc:sldMkLst>
      </pc:sldChg>
      <pc:sldChg chg="add">
        <pc:chgData name="Thompson, Lou (OFM)" userId="bda51808-779b-4a07-ad07-5967248966de" providerId="ADAL" clId="{A12B69B1-BF2D-4E7F-ADBD-66A558BF8A08}" dt="2024-01-18T19:07:34.273" v="13"/>
        <pc:sldMkLst>
          <pc:docMk/>
          <pc:sldMk cId="3267490872" sldId="424"/>
        </pc:sldMkLst>
      </pc:sldChg>
      <pc:sldChg chg="add">
        <pc:chgData name="Thompson, Lou (OFM)" userId="bda51808-779b-4a07-ad07-5967248966de" providerId="ADAL" clId="{A12B69B1-BF2D-4E7F-ADBD-66A558BF8A08}" dt="2024-01-18T19:07:34.273" v="13"/>
        <pc:sldMkLst>
          <pc:docMk/>
          <pc:sldMk cId="323598419" sldId="426"/>
        </pc:sldMkLst>
      </pc:sldChg>
      <pc:sldChg chg="modSp mod">
        <pc:chgData name="Thompson, Lou (OFM)" userId="bda51808-779b-4a07-ad07-5967248966de" providerId="ADAL" clId="{A12B69B1-BF2D-4E7F-ADBD-66A558BF8A08}" dt="2024-01-18T19:09:25.954" v="20" actId="6549"/>
        <pc:sldMkLst>
          <pc:docMk/>
          <pc:sldMk cId="3874117291" sldId="427"/>
        </pc:sldMkLst>
        <pc:spChg chg="mod">
          <ac:chgData name="Thompson, Lou (OFM)" userId="bda51808-779b-4a07-ad07-5967248966de" providerId="ADAL" clId="{A12B69B1-BF2D-4E7F-ADBD-66A558BF8A08}" dt="2024-01-18T19:09:25.954" v="20" actId="6549"/>
          <ac:spMkLst>
            <pc:docMk/>
            <pc:sldMk cId="3874117291" sldId="427"/>
            <ac:spMk id="6" creationId="{00000000-0000-0000-0000-000000000000}"/>
          </ac:spMkLst>
        </pc:spChg>
      </pc:sldChg>
      <pc:sldChg chg="add">
        <pc:chgData name="Thompson, Lou (OFM)" userId="bda51808-779b-4a07-ad07-5967248966de" providerId="ADAL" clId="{A12B69B1-BF2D-4E7F-ADBD-66A558BF8A08}" dt="2024-01-18T19:07:34.273" v="13"/>
        <pc:sldMkLst>
          <pc:docMk/>
          <pc:sldMk cId="407894694" sldId="428"/>
        </pc:sldMkLst>
      </pc:sldChg>
      <pc:sldChg chg="add">
        <pc:chgData name="Thompson, Lou (OFM)" userId="bda51808-779b-4a07-ad07-5967248966de" providerId="ADAL" clId="{A12B69B1-BF2D-4E7F-ADBD-66A558BF8A08}" dt="2024-01-18T19:07:34.273" v="13"/>
        <pc:sldMkLst>
          <pc:docMk/>
          <pc:sldMk cId="2852585221" sldId="429"/>
        </pc:sldMkLst>
      </pc:sldChg>
      <pc:sldChg chg="add">
        <pc:chgData name="Thompson, Lou (OFM)" userId="bda51808-779b-4a07-ad07-5967248966de" providerId="ADAL" clId="{A12B69B1-BF2D-4E7F-ADBD-66A558BF8A08}" dt="2024-01-18T19:07:34.273" v="13"/>
        <pc:sldMkLst>
          <pc:docMk/>
          <pc:sldMk cId="3017749266" sldId="430"/>
        </pc:sldMkLst>
      </pc:sldChg>
      <pc:sldChg chg="add">
        <pc:chgData name="Thompson, Lou (OFM)" userId="bda51808-779b-4a07-ad07-5967248966de" providerId="ADAL" clId="{A12B69B1-BF2D-4E7F-ADBD-66A558BF8A08}" dt="2024-01-18T19:07:34.273" v="13"/>
        <pc:sldMkLst>
          <pc:docMk/>
          <pc:sldMk cId="714626469" sldId="431"/>
        </pc:sldMkLst>
      </pc:sldChg>
      <pc:sldChg chg="add">
        <pc:chgData name="Thompson, Lou (OFM)" userId="bda51808-779b-4a07-ad07-5967248966de" providerId="ADAL" clId="{A12B69B1-BF2D-4E7F-ADBD-66A558BF8A08}" dt="2024-01-18T19:07:34.273" v="13"/>
        <pc:sldMkLst>
          <pc:docMk/>
          <pc:sldMk cId="3634889589" sldId="432"/>
        </pc:sldMkLst>
      </pc:sldChg>
      <pc:sldChg chg="add">
        <pc:chgData name="Thompson, Lou (OFM)" userId="bda51808-779b-4a07-ad07-5967248966de" providerId="ADAL" clId="{A12B69B1-BF2D-4E7F-ADBD-66A558BF8A08}" dt="2024-01-18T19:07:34.273" v="13"/>
        <pc:sldMkLst>
          <pc:docMk/>
          <pc:sldMk cId="2588798732" sldId="433"/>
        </pc:sldMkLst>
      </pc:sldChg>
      <pc:sldChg chg="del">
        <pc:chgData name="Thompson, Lou (OFM)" userId="bda51808-779b-4a07-ad07-5967248966de" providerId="ADAL" clId="{A12B69B1-BF2D-4E7F-ADBD-66A558BF8A08}" dt="2024-01-18T19:01:05.346" v="1" actId="2696"/>
        <pc:sldMkLst>
          <pc:docMk/>
          <pc:sldMk cId="3593093494" sldId="434"/>
        </pc:sldMkLst>
      </pc:sldChg>
      <pc:sldChg chg="del">
        <pc:chgData name="Thompson, Lou (OFM)" userId="bda51808-779b-4a07-ad07-5967248966de" providerId="ADAL" clId="{A12B69B1-BF2D-4E7F-ADBD-66A558BF8A08}" dt="2024-01-18T19:01:05.346" v="1" actId="2696"/>
        <pc:sldMkLst>
          <pc:docMk/>
          <pc:sldMk cId="1722304282" sldId="435"/>
        </pc:sldMkLst>
      </pc:sldChg>
      <pc:sldChg chg="del">
        <pc:chgData name="Thompson, Lou (OFM)" userId="bda51808-779b-4a07-ad07-5967248966de" providerId="ADAL" clId="{A12B69B1-BF2D-4E7F-ADBD-66A558BF8A08}" dt="2024-01-18T18:59:50.548" v="0" actId="2696"/>
        <pc:sldMkLst>
          <pc:docMk/>
          <pc:sldMk cId="535074516" sldId="436"/>
        </pc:sldMkLst>
      </pc:sldChg>
      <pc:sldChg chg="modSp mod">
        <pc:chgData name="Thompson, Lou (OFM)" userId="bda51808-779b-4a07-ad07-5967248966de" providerId="ADAL" clId="{A12B69B1-BF2D-4E7F-ADBD-66A558BF8A08}" dt="2024-01-18T19:06:53.348" v="12" actId="20577"/>
        <pc:sldMkLst>
          <pc:docMk/>
          <pc:sldMk cId="2875389218" sldId="437"/>
        </pc:sldMkLst>
        <pc:spChg chg="mod">
          <ac:chgData name="Thompson, Lou (OFM)" userId="bda51808-779b-4a07-ad07-5967248966de" providerId="ADAL" clId="{A12B69B1-BF2D-4E7F-ADBD-66A558BF8A08}" dt="2024-01-18T19:06:53.348" v="12" actId="20577"/>
          <ac:spMkLst>
            <pc:docMk/>
            <pc:sldMk cId="2875389218" sldId="437"/>
            <ac:spMk id="2" creationId="{00000000-0000-0000-0000-000000000000}"/>
          </ac:spMkLst>
        </pc:spChg>
        <pc:spChg chg="mod">
          <ac:chgData name="Thompson, Lou (OFM)" userId="bda51808-779b-4a07-ad07-5967248966de" providerId="ADAL" clId="{A12B69B1-BF2D-4E7F-ADBD-66A558BF8A08}" dt="2024-01-18T19:06:48.666" v="4" actId="27636"/>
          <ac:spMkLst>
            <pc:docMk/>
            <pc:sldMk cId="2875389218" sldId="437"/>
            <ac:spMk id="11" creationId="{A5AE6B13-DCF9-4FFF-9C32-0B4476FFE89E}"/>
          </ac:spMkLst>
        </pc:spChg>
      </pc:sldChg>
      <pc:sldChg chg="add">
        <pc:chgData name="Thompson, Lou (OFM)" userId="bda51808-779b-4a07-ad07-5967248966de" providerId="ADAL" clId="{A12B69B1-BF2D-4E7F-ADBD-66A558BF8A08}" dt="2024-01-18T19:07:34.273" v="13"/>
        <pc:sldMkLst>
          <pc:docMk/>
          <pc:sldMk cId="841017338" sldId="438"/>
        </pc:sldMkLst>
      </pc:sldChg>
      <pc:sldChg chg="ord">
        <pc:chgData name="Thompson, Lou (OFM)" userId="bda51808-779b-4a07-ad07-5967248966de" providerId="ADAL" clId="{A12B69B1-BF2D-4E7F-ADBD-66A558BF8A08}" dt="2024-01-18T19:09:41.486" v="23"/>
        <pc:sldMkLst>
          <pc:docMk/>
          <pc:sldMk cId="3957921741" sldId="443"/>
        </pc:sldMkLst>
      </pc:sldChg>
      <pc:sldChg chg="add">
        <pc:chgData name="Thompson, Lou (OFM)" userId="bda51808-779b-4a07-ad07-5967248966de" providerId="ADAL" clId="{A12B69B1-BF2D-4E7F-ADBD-66A558BF8A08}" dt="2024-01-18T19:07:34.273" v="13"/>
        <pc:sldMkLst>
          <pc:docMk/>
          <pc:sldMk cId="2335283453" sldId="445"/>
        </pc:sldMkLst>
      </pc:sldChg>
      <pc:sldChg chg="add">
        <pc:chgData name="Thompson, Lou (OFM)" userId="bda51808-779b-4a07-ad07-5967248966de" providerId="ADAL" clId="{A12B69B1-BF2D-4E7F-ADBD-66A558BF8A08}" dt="2024-01-18T19:07:34.273" v="13"/>
        <pc:sldMkLst>
          <pc:docMk/>
          <pc:sldMk cId="3117795268" sldId="446"/>
        </pc:sldMkLst>
      </pc:sldChg>
      <pc:sldChg chg="add">
        <pc:chgData name="Thompson, Lou (OFM)" userId="bda51808-779b-4a07-ad07-5967248966de" providerId="ADAL" clId="{A12B69B1-BF2D-4E7F-ADBD-66A558BF8A08}" dt="2024-01-18T19:07:34.273" v="13"/>
        <pc:sldMkLst>
          <pc:docMk/>
          <pc:sldMk cId="2647198887" sldId="447"/>
        </pc:sldMkLst>
      </pc:sldChg>
      <pc:sldChg chg="add">
        <pc:chgData name="Thompson, Lou (OFM)" userId="bda51808-779b-4a07-ad07-5967248966de" providerId="ADAL" clId="{A12B69B1-BF2D-4E7F-ADBD-66A558BF8A08}" dt="2024-01-18T19:07:34.273" v="13"/>
        <pc:sldMkLst>
          <pc:docMk/>
          <pc:sldMk cId="2387521519" sldId="448"/>
        </pc:sldMkLst>
      </pc:sldChg>
      <pc:sldChg chg="add">
        <pc:chgData name="Thompson, Lou (OFM)" userId="bda51808-779b-4a07-ad07-5967248966de" providerId="ADAL" clId="{A12B69B1-BF2D-4E7F-ADBD-66A558BF8A08}" dt="2024-01-18T19:07:34.273" v="13"/>
        <pc:sldMkLst>
          <pc:docMk/>
          <pc:sldMk cId="2846562982" sldId="449"/>
        </pc:sldMkLst>
      </pc:sldChg>
      <pc:sldChg chg="add ord">
        <pc:chgData name="Thompson, Lou (OFM)" userId="bda51808-779b-4a07-ad07-5967248966de" providerId="ADAL" clId="{A12B69B1-BF2D-4E7F-ADBD-66A558BF8A08}" dt="2024-01-18T19:09:03.670" v="16"/>
        <pc:sldMkLst>
          <pc:docMk/>
          <pc:sldMk cId="2389279761" sldId="450"/>
        </pc:sldMkLst>
      </pc:sldChg>
      <pc:sldChg chg="add del ord">
        <pc:chgData name="Thompson, Lou (OFM)" userId="bda51808-779b-4a07-ad07-5967248966de" providerId="ADAL" clId="{A12B69B1-BF2D-4E7F-ADBD-66A558BF8A08}" dt="2024-01-18T19:09:36.898" v="21" actId="2696"/>
        <pc:sldMkLst>
          <pc:docMk/>
          <pc:sldMk cId="1749751786" sldId="451"/>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31839B86-9F9E-4E97-866D-F43BDA50C3AF}" type="datetimeFigureOut">
              <a:rPr lang="en-US" smtClean="0"/>
              <a:t>2/8/2024</a:t>
            </a:fld>
            <a:endParaRPr lang="en-US" dirty="0"/>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716A8366-BC13-425E-9FA6-35C7150E6104}" type="slidenum">
              <a:rPr lang="en-US" smtClean="0"/>
              <a:t>‹#›</a:t>
            </a:fld>
            <a:endParaRPr lang="en-US" dirty="0"/>
          </a:p>
        </p:txBody>
      </p:sp>
    </p:spTree>
    <p:extLst>
      <p:ext uri="{BB962C8B-B14F-4D97-AF65-F5344CB8AC3E}">
        <p14:creationId xmlns:p14="http://schemas.microsoft.com/office/powerpoint/2010/main" val="10887740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D5A70410-65A1-4ECB-BD0B-D75141B9817E}" type="datetimeFigureOut">
              <a:rPr lang="en-US" smtClean="0"/>
              <a:t>2/8/2024</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3B79CA4D-B437-4CC8-8C97-13BE905D52C5}" type="slidenum">
              <a:rPr lang="en-US" smtClean="0"/>
              <a:t>‹#›</a:t>
            </a:fld>
            <a:endParaRPr lang="en-US" dirty="0"/>
          </a:p>
        </p:txBody>
      </p:sp>
    </p:spTree>
    <p:extLst>
      <p:ext uri="{BB962C8B-B14F-4D97-AF65-F5344CB8AC3E}">
        <p14:creationId xmlns:p14="http://schemas.microsoft.com/office/powerpoint/2010/main" val="18635960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gcc02.safelinks.protection.outlook.com/?url=https%3A%2F%2Fservewashington.wa.gov%2F&amp;data=04%7C01%7Crobyn.harris%40ofm.wa.gov%7Cc302e4e1529840458fc908d99fbf0f04%7C11d0e217264e400a8ba057dcc127d72d%7C0%7C0%7C637716465199691539%7CUnknown%7CTWFpbGZsb3d8eyJWIjoiMC4wLjAwMDAiLCJQIjoiV2luMzIiLCJBTiI6Ik1haWwiLCJXVCI6Mn0%3D%7C1000&amp;sdata=k%2BJz7IeKYo9NsFQW7%2B24%2FLgEEp6ez%2BnMXnXy%2B7CKsQs%3D&amp;reserved=0"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(Think through host/presenter/tech/chat/video off/mute on/recording/announce closed caption if available/music upon entry.)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Music https://www.youtube.com/watch?v=p2C3ckrBUyU</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Read before recording, then record and post in chat…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solidFill>
                  <a:srgbClr val="FF0000"/>
                </a:solidFill>
                <a:effectLst/>
                <a:latin typeface="Calibri" panose="020F0502020204030204" pitchFamily="34" charset="0"/>
                <a:ea typeface="Calibri" panose="020F0502020204030204" pitchFamily="34" charset="0"/>
              </a:rPr>
              <a:t>The law requires consent prior to recording a person’s participation in an event. </a:t>
            </a:r>
            <a:r>
              <a:rPr lang="en-US" sz="1200" i="1" dirty="0">
                <a:effectLst/>
                <a:latin typeface="Calibri" panose="020F0502020204030204" pitchFamily="34" charset="0"/>
                <a:ea typeface="Calibri" panose="020F0502020204030204" pitchFamily="34" charset="0"/>
              </a:rPr>
              <a:t>Please be advised that your image will be captured and recorded during the videoconference.  Your participation in this videoconference equals consent to be recorded as required by law. We will be publishing this video on our website located at </a:t>
            </a:r>
            <a:r>
              <a:rPr lang="en-US" sz="1200" i="1" u="sng" dirty="0">
                <a:solidFill>
                  <a:srgbClr val="0563C1"/>
                </a:solidFill>
                <a:effectLst/>
                <a:latin typeface="Calibri" panose="020F0502020204030204" pitchFamily="34" charset="0"/>
                <a:ea typeface="Calibri" panose="020F0502020204030204" pitchFamily="34" charset="0"/>
                <a:hlinkClick r:id="rId3"/>
              </a:rPr>
              <a:t>servewashington.wa.gov</a:t>
            </a:r>
            <a:r>
              <a:rPr lang="en-US" sz="1200" i="1" dirty="0">
                <a:effectLst/>
                <a:latin typeface="Calibri" panose="020F0502020204030204" pitchFamily="34" charset="0"/>
                <a:ea typeface="Calibri" panose="020F0502020204030204" pitchFamily="34" charset="0"/>
              </a:rPr>
              <a:t>. </a:t>
            </a:r>
            <a:r>
              <a:rPr lang="en-US" sz="1200" i="1" dirty="0">
                <a:solidFill>
                  <a:srgbClr val="FF0000"/>
                </a:solidFill>
                <a:effectLst/>
                <a:latin typeface="Calibri" panose="020F0502020204030204" pitchFamily="34" charset="0"/>
                <a:ea typeface="Calibri" panose="020F0502020204030204" pitchFamily="34" charset="0"/>
              </a:rPr>
              <a:t>If you do not consent to being recorded but choose to participate</a:t>
            </a:r>
            <a:r>
              <a:rPr lang="en-US" sz="1200" i="1" dirty="0">
                <a:effectLst/>
                <a:latin typeface="Calibri" panose="020F0502020204030204" pitchFamily="34" charset="0"/>
                <a:ea typeface="Calibri" panose="020F0502020204030204" pitchFamily="34" charset="0"/>
              </a:rPr>
              <a:t>, please turn your camera off and use the chat feature to interact with the speakers.</a:t>
            </a:r>
            <a:r>
              <a:rPr lang="en-US" sz="1200" i="1" dirty="0">
                <a:solidFill>
                  <a:srgbClr val="575757"/>
                </a:solidFill>
                <a:effectLst/>
                <a:latin typeface="Helvetica Neue"/>
                <a:ea typeface="Calibri" panose="020F0502020204030204" pitchFamily="34" charset="0"/>
              </a:rPr>
              <a:t> </a:t>
            </a:r>
            <a:r>
              <a:rPr lang="en-US" sz="1200" i="1" dirty="0">
                <a:solidFill>
                  <a:srgbClr val="FF0000"/>
                </a:solidFill>
                <a:effectLst/>
                <a:latin typeface="Calibri" panose="020F0502020204030204" pitchFamily="34" charset="0"/>
                <a:ea typeface="Calibri" panose="020F0502020204030204" pitchFamily="34" charset="0"/>
              </a:rPr>
              <a:t>You may also disconnect now.</a:t>
            </a:r>
            <a:endParaRPr lang="en-US" sz="1200" dirty="0">
              <a:effectLst/>
              <a:latin typeface="Calibri" panose="020F0502020204030204" pitchFamily="34" charset="0"/>
              <a:ea typeface="Calibri" panose="020F0502020204030204" pitchFamily="34" charset="0"/>
            </a:endParaRPr>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r" defTabSz="1069975" rtl="0" eaLnBrk="1" fontAlgn="base" latinLnBrk="0" hangingPunct="1">
              <a:lnSpc>
                <a:spcPct val="100000"/>
              </a:lnSpc>
              <a:spcBef>
                <a:spcPct val="0"/>
              </a:spcBef>
              <a:spcAft>
                <a:spcPct val="0"/>
              </a:spcAft>
              <a:buClrTx/>
              <a:buSzTx/>
              <a:buFontTx/>
              <a:buNone/>
              <a:tabLst/>
              <a:defRPr/>
            </a:pPr>
            <a:fld id="{391B5DB6-0FBC-4088-8927-6ECF99F59B0E}"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1069975" rtl="0" eaLnBrk="1" fontAlgn="base" latinLnBrk="0" hangingPunct="1">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0475553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want to show you a couple videos</a:t>
            </a:r>
            <a:r>
              <a:rPr lang="en-US" baseline="0" dirty="0"/>
              <a:t> you may want to use…</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79CA4D-B437-4CC8-8C97-13BE905D52C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796755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with varying degrees of success; what’s your audience, what’s your strategy?</a:t>
            </a:r>
            <a:r>
              <a:rPr lang="en-US" baseline="0" dirty="0"/>
              <a:t>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79CA4D-B437-4CC8-8C97-13BE905D52C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824200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with varying degrees of success; what’s your audience, what’s your strategy?</a:t>
            </a:r>
            <a:r>
              <a:rPr lang="en-US" baseline="0" dirty="0"/>
              <a:t>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79CA4D-B437-4CC8-8C97-13BE905D52C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378889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[slide]…I’m also going to post some flyers </a:t>
            </a:r>
            <a:r>
              <a:rPr lang="en-US" baseline="0" dirty="0"/>
              <a:t>on your planning grant page, but definitely check out the handbook and some of our other resources.  There are times when you may have to update the logo, we are working at this but in some cases programs are faster.  You do have access to the WA AC logos, so use them!</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79CA4D-B437-4CC8-8C97-13BE905D52C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707271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Don’t advise subgrants</a:t>
            </a:r>
            <a:r>
              <a:rPr lang="en-US" baseline="0" dirty="0"/>
              <a:t> – increased compliance and fiscal monitoring required.</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79CA4D-B437-4CC8-8C97-13BE905D52C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829619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Series</a:t>
            </a:r>
            <a:r>
              <a:rPr lang="en-US" baseline="0" dirty="0"/>
              <a:t> of “in the weed” steps; it’s going to take the first few enrollments to fully understand and feel confident, and similar to NSCHC, doesn’t allow for human error without significant consequences to the program and member.</a:t>
            </a:r>
            <a:endParaRPr lang="en-US" dirty="0"/>
          </a:p>
          <a:p>
            <a:endParaRPr lang="en-US" dirty="0"/>
          </a:p>
        </p:txBody>
      </p:sp>
      <p:sp>
        <p:nvSpPr>
          <p:cNvPr id="4" name="Slide Number Placeholder 3"/>
          <p:cNvSpPr>
            <a:spLocks noGrp="1"/>
          </p:cNvSpPr>
          <p:nvPr>
            <p:ph type="sldNum" sz="quarter" idx="10"/>
          </p:nvPr>
        </p:nvSpPr>
        <p:spPr/>
        <p:txBody>
          <a:bodyPr/>
          <a:lstStyle/>
          <a:p>
            <a:fld id="{3B79CA4D-B437-4CC8-8C97-13BE905D52C5}" type="slidenum">
              <a:rPr lang="en-US" smtClean="0"/>
              <a:t>15</a:t>
            </a:fld>
            <a:endParaRPr lang="en-US"/>
          </a:p>
        </p:txBody>
      </p:sp>
    </p:spTree>
    <p:extLst>
      <p:ext uri="{BB962C8B-B14F-4D97-AF65-F5344CB8AC3E}">
        <p14:creationId xmlns:p14="http://schemas.microsoft.com/office/powerpoint/2010/main" val="5489943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this pre-work to ensure the individual is eligible</a:t>
            </a:r>
            <a:r>
              <a:rPr lang="en-US" baseline="0" dirty="0"/>
              <a:t> and willing to be an AmeriCorps member, before you hit the eGrants system.</a:t>
            </a:r>
            <a:endParaRPr lang="en-US" dirty="0"/>
          </a:p>
          <a:p>
            <a:endParaRPr lang="en-US" dirty="0"/>
          </a:p>
        </p:txBody>
      </p:sp>
      <p:sp>
        <p:nvSpPr>
          <p:cNvPr id="4" name="Slide Number Placeholder 3"/>
          <p:cNvSpPr>
            <a:spLocks noGrp="1"/>
          </p:cNvSpPr>
          <p:nvPr>
            <p:ph type="sldNum" sz="quarter" idx="10"/>
          </p:nvPr>
        </p:nvSpPr>
        <p:spPr/>
        <p:txBody>
          <a:bodyPr/>
          <a:lstStyle/>
          <a:p>
            <a:fld id="{3B79CA4D-B437-4CC8-8C97-13BE905D52C5}" type="slidenum">
              <a:rPr lang="en-US" smtClean="0"/>
              <a:t>16</a:t>
            </a:fld>
            <a:endParaRPr lang="en-US"/>
          </a:p>
        </p:txBody>
      </p:sp>
    </p:spTree>
    <p:extLst>
      <p:ext uri="{BB962C8B-B14F-4D97-AF65-F5344CB8AC3E}">
        <p14:creationId xmlns:p14="http://schemas.microsoft.com/office/powerpoint/2010/main" val="35868644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Once you are convinced</a:t>
            </a:r>
            <a:r>
              <a:rPr lang="en-US" baseline="0" dirty="0"/>
              <a:t> the individual is eligible and willing, you can start the electronic process of pre-enrollment.  </a:t>
            </a:r>
            <a:r>
              <a:rPr lang="en-US" dirty="0"/>
              <a:t>I compare all this pre-work and pre-enrollment to registering for college or applying for a job, etc., things we all do before we are accepted into anything…  </a:t>
            </a:r>
          </a:p>
          <a:p>
            <a:endParaRPr lang="en-US" dirty="0"/>
          </a:p>
        </p:txBody>
      </p:sp>
      <p:sp>
        <p:nvSpPr>
          <p:cNvPr id="4" name="Slide Number Placeholder 3"/>
          <p:cNvSpPr>
            <a:spLocks noGrp="1"/>
          </p:cNvSpPr>
          <p:nvPr>
            <p:ph type="sldNum" sz="quarter" idx="10"/>
          </p:nvPr>
        </p:nvSpPr>
        <p:spPr/>
        <p:txBody>
          <a:bodyPr/>
          <a:lstStyle/>
          <a:p>
            <a:fld id="{3B79CA4D-B437-4CC8-8C97-13BE905D52C5}" type="slidenum">
              <a:rPr lang="en-US" smtClean="0"/>
              <a:t>17</a:t>
            </a:fld>
            <a:endParaRPr lang="en-US"/>
          </a:p>
        </p:txBody>
      </p:sp>
    </p:spTree>
    <p:extLst>
      <p:ext uri="{BB962C8B-B14F-4D97-AF65-F5344CB8AC3E}">
        <p14:creationId xmlns:p14="http://schemas.microsoft.com/office/powerpoint/2010/main" val="17571697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Cost disallowance…living</a:t>
            </a:r>
            <a:r>
              <a:rPr lang="en-US" baseline="0" dirty="0"/>
              <a:t> allowances, member hours, domino effect on education award…</a:t>
            </a:r>
            <a:endParaRPr lang="en-US" dirty="0"/>
          </a:p>
          <a:p>
            <a:endParaRPr lang="en-US" dirty="0"/>
          </a:p>
        </p:txBody>
      </p:sp>
      <p:sp>
        <p:nvSpPr>
          <p:cNvPr id="4" name="Slide Number Placeholder 3"/>
          <p:cNvSpPr>
            <a:spLocks noGrp="1"/>
          </p:cNvSpPr>
          <p:nvPr>
            <p:ph type="sldNum" sz="quarter" idx="10"/>
          </p:nvPr>
        </p:nvSpPr>
        <p:spPr/>
        <p:txBody>
          <a:bodyPr/>
          <a:lstStyle/>
          <a:p>
            <a:fld id="{3B79CA4D-B437-4CC8-8C97-13BE905D52C5}" type="slidenum">
              <a:rPr lang="en-US" smtClean="0"/>
              <a:t>18</a:t>
            </a:fld>
            <a:endParaRPr lang="en-US"/>
          </a:p>
        </p:txBody>
      </p:sp>
    </p:spTree>
    <p:extLst>
      <p:ext uri="{BB962C8B-B14F-4D97-AF65-F5344CB8AC3E}">
        <p14:creationId xmlns:p14="http://schemas.microsoft.com/office/powerpoint/2010/main" val="9734259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Let’s look at it from another perspective…eGrants is the official system of record, but is comes later in the process, so it’s important that grant records all match…hopefully all goes well but let’s say the first day of orientation comes and then the second, and finally on the third day you find time to hit “enroll” – if there are any system hiccups and the start date is not what you projected it could impact the MSA and member hours to date.  </a:t>
            </a:r>
            <a:endParaRPr lang="en-US" dirty="0"/>
          </a:p>
          <a:p>
            <a:endParaRPr lang="en-US" dirty="0"/>
          </a:p>
        </p:txBody>
      </p:sp>
      <p:sp>
        <p:nvSpPr>
          <p:cNvPr id="4" name="Slide Number Placeholder 3"/>
          <p:cNvSpPr>
            <a:spLocks noGrp="1"/>
          </p:cNvSpPr>
          <p:nvPr>
            <p:ph type="sldNum" sz="quarter" idx="10"/>
          </p:nvPr>
        </p:nvSpPr>
        <p:spPr/>
        <p:txBody>
          <a:bodyPr/>
          <a:lstStyle/>
          <a:p>
            <a:fld id="{3B79CA4D-B437-4CC8-8C97-13BE905D52C5}" type="slidenum">
              <a:rPr lang="en-US" smtClean="0"/>
              <a:t>19</a:t>
            </a:fld>
            <a:endParaRPr lang="en-US"/>
          </a:p>
        </p:txBody>
      </p:sp>
    </p:spTree>
    <p:extLst>
      <p:ext uri="{BB962C8B-B14F-4D97-AF65-F5344CB8AC3E}">
        <p14:creationId xmlns:p14="http://schemas.microsoft.com/office/powerpoint/2010/main" val="37290644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National Service Training Conference is in 2 months and I had a couple notes I wanted to make. Please make sure at least one person from your organization attends this. There is a virtual option in June that you can attend if timing or travel is a challenge, but the in-person will have more offerings and networking opportunities. Also, this is a great way to spend down your grants, especially since this whole cohort was late in getting their staff onboard. Also, they do always have a fiscal track so think about if there is someone in your fiscal office that will be involved with that side of the grant consider sending them. If you are exploring the website you will see that it says that that the kickoff is at noon on Tuesday, however we are planning to have a Serve WA subgrantee gathering Tuesday morning before the kickoff so keep that in mind as you make your travel arrangements. Be sure to use the </a:t>
            </a:r>
            <a:r>
              <a:rPr lang="en-US" sz="1800" dirty="0">
                <a:effectLst/>
                <a:latin typeface="Calibri" panose="020F0502020204030204" pitchFamily="34" charset="0"/>
                <a:ea typeface="Calibri" panose="020F0502020204030204" pitchFamily="34" charset="0"/>
              </a:rPr>
              <a:t>discount code </a:t>
            </a:r>
            <a:r>
              <a:rPr lang="en-US" sz="1800" b="1" dirty="0">
                <a:effectLst/>
                <a:highlight>
                  <a:srgbClr val="FFFF00"/>
                </a:highlight>
                <a:latin typeface="Calibri" panose="020F0502020204030204" pitchFamily="34" charset="0"/>
                <a:ea typeface="Calibri" panose="020F0502020204030204" pitchFamily="34" charset="0"/>
              </a:rPr>
              <a:t>Program300</a:t>
            </a:r>
            <a:r>
              <a:rPr lang="en-US" sz="1800" dirty="0">
                <a:effectLst/>
                <a:latin typeface="Calibri" panose="020F0502020204030204" pitchFamily="34" charset="0"/>
                <a:ea typeface="Calibri" panose="020F0502020204030204" pitchFamily="34" charset="0"/>
              </a:rPr>
              <a:t> </a:t>
            </a:r>
            <a:endParaRPr lang="en-US" dirty="0"/>
          </a:p>
        </p:txBody>
      </p:sp>
      <p:sp>
        <p:nvSpPr>
          <p:cNvPr id="4" name="Slide Number Placeholder 3"/>
          <p:cNvSpPr>
            <a:spLocks noGrp="1"/>
          </p:cNvSpPr>
          <p:nvPr>
            <p:ph type="sldNum" sz="quarter" idx="10"/>
          </p:nvPr>
        </p:nvSpPr>
        <p:spPr/>
        <p:txBody>
          <a:bodyPr/>
          <a:lstStyle/>
          <a:p>
            <a:fld id="{3B79CA4D-B437-4CC8-8C97-13BE905D52C5}" type="slidenum">
              <a:rPr lang="en-US" smtClean="0"/>
              <a:t>2</a:t>
            </a:fld>
            <a:endParaRPr lang="en-US" dirty="0"/>
          </a:p>
        </p:txBody>
      </p:sp>
    </p:spTree>
    <p:extLst>
      <p:ext uri="{BB962C8B-B14F-4D97-AF65-F5344CB8AC3E}">
        <p14:creationId xmlns:p14="http://schemas.microsoft.com/office/powerpoint/2010/main" val="12603738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You’ll see this floating around from the federal agency...  </a:t>
            </a:r>
            <a:endParaRPr lang="en-US" dirty="0"/>
          </a:p>
          <a:p>
            <a:endParaRPr lang="en-US" dirty="0"/>
          </a:p>
        </p:txBody>
      </p:sp>
      <p:sp>
        <p:nvSpPr>
          <p:cNvPr id="4" name="Slide Number Placeholder 3"/>
          <p:cNvSpPr>
            <a:spLocks noGrp="1"/>
          </p:cNvSpPr>
          <p:nvPr>
            <p:ph type="sldNum" sz="quarter" idx="10"/>
          </p:nvPr>
        </p:nvSpPr>
        <p:spPr/>
        <p:txBody>
          <a:bodyPr/>
          <a:lstStyle/>
          <a:p>
            <a:fld id="{3B79CA4D-B437-4CC8-8C97-13BE905D52C5}" type="slidenum">
              <a:rPr lang="en-US" smtClean="0"/>
              <a:t>20</a:t>
            </a:fld>
            <a:endParaRPr lang="en-US"/>
          </a:p>
        </p:txBody>
      </p:sp>
    </p:spTree>
    <p:extLst>
      <p:ext uri="{BB962C8B-B14F-4D97-AF65-F5344CB8AC3E}">
        <p14:creationId xmlns:p14="http://schemas.microsoft.com/office/powerpoint/2010/main" val="39070575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Now it’s not very</a:t>
            </a:r>
            <a:r>
              <a:rPr lang="en-US" baseline="0" dirty="0"/>
              <a:t> fair for me to quiz you on a process you haven’t done, but what might you see as common human errors in this process and/or what jumps out for you as something to watch?  </a:t>
            </a:r>
            <a:r>
              <a:rPr lang="en-US" dirty="0"/>
              <a:t>Ask group to respond, then throw up list.</a:t>
            </a:r>
          </a:p>
          <a:p>
            <a:endParaRPr lang="en-US" dirty="0"/>
          </a:p>
        </p:txBody>
      </p:sp>
      <p:sp>
        <p:nvSpPr>
          <p:cNvPr id="4" name="Slide Number Placeholder 3"/>
          <p:cNvSpPr>
            <a:spLocks noGrp="1"/>
          </p:cNvSpPr>
          <p:nvPr>
            <p:ph type="sldNum" sz="quarter" idx="10"/>
          </p:nvPr>
        </p:nvSpPr>
        <p:spPr/>
        <p:txBody>
          <a:bodyPr/>
          <a:lstStyle/>
          <a:p>
            <a:fld id="{C017F7C7-249A-486A-9E4D-E554F4CD22EA}" type="slidenum">
              <a:rPr lang="en-US" smtClean="0"/>
              <a:t>21</a:t>
            </a:fld>
            <a:endParaRPr lang="en-US"/>
          </a:p>
        </p:txBody>
      </p:sp>
    </p:spTree>
    <p:extLst>
      <p:ext uri="{BB962C8B-B14F-4D97-AF65-F5344CB8AC3E}">
        <p14:creationId xmlns:p14="http://schemas.microsoft.com/office/powerpoint/2010/main" val="17084090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Leave this here for folks to refer back to; I think the Serve WA checklist is the most up to date, the other resources are still helpful and they are constantly making tweaks to the process so here and there screens may look different (for example NSCHC used to be a checkbox, now you enter a date, etc.)…should be able to navigate or ask PO.</a:t>
            </a:r>
          </a:p>
        </p:txBody>
      </p:sp>
      <p:sp>
        <p:nvSpPr>
          <p:cNvPr id="4" name="Slide Number Placeholder 3"/>
          <p:cNvSpPr>
            <a:spLocks noGrp="1"/>
          </p:cNvSpPr>
          <p:nvPr>
            <p:ph type="sldNum" sz="quarter" idx="10"/>
          </p:nvPr>
        </p:nvSpPr>
        <p:spPr/>
        <p:txBody>
          <a:bodyPr/>
          <a:lstStyle/>
          <a:p>
            <a:fld id="{3B79CA4D-B437-4CC8-8C97-13BE905D52C5}" type="slidenum">
              <a:rPr lang="en-US" smtClean="0"/>
              <a:t>22</a:t>
            </a:fld>
            <a:endParaRPr lang="en-US"/>
          </a:p>
        </p:txBody>
      </p:sp>
    </p:spTree>
    <p:extLst>
      <p:ext uri="{BB962C8B-B14F-4D97-AF65-F5344CB8AC3E}">
        <p14:creationId xmlns:p14="http://schemas.microsoft.com/office/powerpoint/2010/main" val="7337260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Just like enrollment…but much simpler</a:t>
            </a:r>
            <a:r>
              <a:rPr lang="en-US" baseline="0" dirty="0"/>
              <a:t>…talk more about types of exits later…</a:t>
            </a:r>
            <a:endParaRPr lang="en-US" dirty="0"/>
          </a:p>
          <a:p>
            <a:endParaRPr lang="en-US" dirty="0"/>
          </a:p>
        </p:txBody>
      </p:sp>
      <p:sp>
        <p:nvSpPr>
          <p:cNvPr id="4" name="Slide Number Placeholder 3"/>
          <p:cNvSpPr>
            <a:spLocks noGrp="1"/>
          </p:cNvSpPr>
          <p:nvPr>
            <p:ph type="sldNum" sz="quarter" idx="10"/>
          </p:nvPr>
        </p:nvSpPr>
        <p:spPr/>
        <p:txBody>
          <a:bodyPr/>
          <a:lstStyle/>
          <a:p>
            <a:fld id="{3B79CA4D-B437-4CC8-8C97-13BE905D52C5}" type="slidenum">
              <a:rPr lang="en-US" smtClean="0"/>
              <a:t>23</a:t>
            </a:fld>
            <a:endParaRPr lang="en-US"/>
          </a:p>
        </p:txBody>
      </p:sp>
    </p:spTree>
    <p:extLst>
      <p:ext uri="{BB962C8B-B14F-4D97-AF65-F5344CB8AC3E}">
        <p14:creationId xmlns:p14="http://schemas.microsoft.com/office/powerpoint/2010/main" val="22212031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79CA4D-B437-4CC8-8C97-13BE905D52C5}" type="slidenum">
              <a:rPr lang="en-US" smtClean="0"/>
              <a:t>24</a:t>
            </a:fld>
            <a:endParaRPr lang="en-US"/>
          </a:p>
        </p:txBody>
      </p:sp>
    </p:spTree>
    <p:extLst>
      <p:ext uri="{BB962C8B-B14F-4D97-AF65-F5344CB8AC3E}">
        <p14:creationId xmlns:p14="http://schemas.microsoft.com/office/powerpoint/2010/main" val="42209526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79CA4D-B437-4CC8-8C97-13BE905D52C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878724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79CA4D-B437-4CC8-8C97-13BE905D52C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050324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79CA4D-B437-4CC8-8C97-13BE905D52C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349483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CFR</a:t>
            </a:r>
            <a:r>
              <a:rPr lang="en-US" baseline="0" dirty="0"/>
              <a:t> t</a:t>
            </a:r>
            <a:r>
              <a:rPr lang="en-US" dirty="0"/>
              <a:t>ells programs to document…but not “how”…</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79CA4D-B437-4CC8-8C97-13BE905D52C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188239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79CA4D-B437-4CC8-8C97-13BE905D52C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707404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a:t>
            </a:r>
          </a:p>
          <a:p>
            <a:r>
              <a:rPr lang="en-US" dirty="0"/>
              <a:t>Next will be a discussion on member benefits, eligibility, and national service criminal history criminal history checks on Feb 8</a:t>
            </a:r>
            <a:r>
              <a:rPr lang="en-US" baseline="30000" dirty="0"/>
              <a:t>th</a:t>
            </a:r>
            <a:endParaRPr lang="en-US" dirty="0"/>
          </a:p>
        </p:txBody>
      </p:sp>
      <p:sp>
        <p:nvSpPr>
          <p:cNvPr id="4" name="Slide Number Placeholder 3"/>
          <p:cNvSpPr>
            <a:spLocks noGrp="1"/>
          </p:cNvSpPr>
          <p:nvPr>
            <p:ph type="sldNum" sz="quarter" idx="10"/>
          </p:nvPr>
        </p:nvSpPr>
        <p:spPr/>
        <p:txBody>
          <a:bodyPr/>
          <a:lstStyle/>
          <a:p>
            <a:fld id="{3B79CA4D-B437-4CC8-8C97-13BE905D52C5}" type="slidenum">
              <a:rPr lang="en-US" smtClean="0"/>
              <a:t>3</a:t>
            </a:fld>
            <a:endParaRPr lang="en-US" dirty="0"/>
          </a:p>
        </p:txBody>
      </p:sp>
    </p:spTree>
    <p:extLst>
      <p:ext uri="{BB962C8B-B14F-4D97-AF65-F5344CB8AC3E}">
        <p14:creationId xmlns:p14="http://schemas.microsoft.com/office/powerpoint/2010/main" val="35524592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79CA4D-B437-4CC8-8C97-13BE905D52C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1245177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…clarify 15% rule and 30% rule if asked</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79CA4D-B437-4CC8-8C97-13BE905D52C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5391547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…clarify 15% rule and 30% rule if asked</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79CA4D-B437-4CC8-8C97-13BE905D52C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8471514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Similar</a:t>
            </a:r>
            <a:r>
              <a:rPr lang="en-US" baseline="0" dirty="0"/>
              <a:t> to Early Exits…</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79CA4D-B437-4CC8-8C97-13BE905D52C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8728702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AmeriCorps (federal agency) is updating the eGrants tutorials, what we have is old PDFs of when the system first launched over a decade ago, still valuable – just pay attention when screens look different here and there, and ask for help.  Cautions…couple things may not be as obvious…[slide]</a:t>
            </a:r>
          </a:p>
          <a:p>
            <a:endParaRPr lang="en-US" dirty="0"/>
          </a:p>
          <a:p>
            <a:r>
              <a:rPr lang="en-US" dirty="0"/>
              <a:t>When you come back to bookmark this, stick this cautionary piece close when reviewing the PDFs.</a:t>
            </a:r>
          </a:p>
        </p:txBody>
      </p:sp>
      <p:sp>
        <p:nvSpPr>
          <p:cNvPr id="4" name="Slide Number Placeholder 3"/>
          <p:cNvSpPr>
            <a:spLocks noGrp="1"/>
          </p:cNvSpPr>
          <p:nvPr>
            <p:ph type="sldNum" sz="quarter" idx="10"/>
          </p:nvPr>
        </p:nvSpPr>
        <p:spPr/>
        <p:txBody>
          <a:bodyPr/>
          <a:lstStyle/>
          <a:p>
            <a:fld id="{3B79CA4D-B437-4CC8-8C97-13BE905D52C5}" type="slidenum">
              <a:rPr lang="en-US" smtClean="0"/>
              <a:t>34</a:t>
            </a:fld>
            <a:endParaRPr lang="en-US"/>
          </a:p>
        </p:txBody>
      </p:sp>
    </p:spTree>
    <p:extLst>
      <p:ext uri="{BB962C8B-B14F-4D97-AF65-F5344CB8AC3E}">
        <p14:creationId xmlns:p14="http://schemas.microsoft.com/office/powerpoint/2010/main" val="3854180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Program develop a tool that best suits their member development goals and program design goals.  Include required questions on end-of-term review (or use Serve WA exit addendum template).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79CA4D-B437-4CC8-8C97-13BE905D52C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3116009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2813" rtl="0" eaLnBrk="0" fontAlgn="base" latinLnBrk="0" hangingPunct="0">
              <a:lnSpc>
                <a:spcPct val="100000"/>
              </a:lnSpc>
              <a:spcBef>
                <a:spcPct val="30000"/>
              </a:spcBef>
              <a:spcAft>
                <a:spcPct val="0"/>
              </a:spcAft>
              <a:buClrTx/>
              <a:buSzTx/>
              <a:buFontTx/>
              <a:buNone/>
              <a:tabLst/>
              <a:defRPr/>
            </a:pPr>
            <a:r>
              <a:rPr lang="en-US" dirty="0"/>
              <a:t>No templates</a:t>
            </a:r>
            <a:endParaRPr lang="en-US" baseline="0" dirty="0"/>
          </a:p>
          <a:p>
            <a:pPr marL="0" marR="0" lvl="0" indent="0" algn="l" defTabSz="912813" rtl="0" eaLnBrk="0" fontAlgn="base" latinLnBrk="0" hangingPunct="0">
              <a:lnSpc>
                <a:spcPct val="100000"/>
              </a:lnSpc>
              <a:spcBef>
                <a:spcPct val="30000"/>
              </a:spcBef>
              <a:spcAft>
                <a:spcPct val="0"/>
              </a:spcAft>
              <a:buClrTx/>
              <a:buSzTx/>
              <a:buFontTx/>
              <a:buNone/>
              <a:tabLst/>
              <a:defRPr/>
            </a:pPr>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79CA4D-B437-4CC8-8C97-13BE905D52C5}" type="slidenum">
              <a:rPr kumimoji="0" lang="en-US" sz="1200" b="0" i="0" u="none" strike="noStrike" kern="1200" cap="none" spc="0" normalizeH="0" baseline="0" noProof="0" smtClean="0">
                <a:ln>
                  <a:noFill/>
                </a:ln>
                <a:solidFill>
                  <a:prstClr val="black"/>
                </a:solidFill>
                <a:effectLst/>
                <a:uLnTx/>
                <a:uFillTx/>
                <a:latin typeface="Calibri"/>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52275493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Suggestive</a:t>
            </a:r>
          </a:p>
        </p:txBody>
      </p:sp>
      <p:sp>
        <p:nvSpPr>
          <p:cNvPr id="4" name="Slide Number Placeholder 3"/>
          <p:cNvSpPr>
            <a:spLocks noGrp="1"/>
          </p:cNvSpPr>
          <p:nvPr>
            <p:ph type="sldNum" sz="quarter" idx="10"/>
          </p:nvPr>
        </p:nvSpPr>
        <p:spPr/>
        <p:txBody>
          <a:bodyPr/>
          <a:lstStyle/>
          <a:p>
            <a:fld id="{3B79CA4D-B437-4CC8-8C97-13BE905D52C5}" type="slidenum">
              <a:rPr lang="en-US" smtClean="0"/>
              <a:t>37</a:t>
            </a:fld>
            <a:endParaRPr lang="en-US" dirty="0"/>
          </a:p>
        </p:txBody>
      </p:sp>
    </p:spTree>
    <p:extLst>
      <p:ext uri="{BB962C8B-B14F-4D97-AF65-F5344CB8AC3E}">
        <p14:creationId xmlns:p14="http://schemas.microsoft.com/office/powerpoint/2010/main" val="34970135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79CA4D-B437-4CC8-8C97-13BE905D52C5}" type="slidenum">
              <a:rPr lang="en-US" smtClean="0"/>
              <a:t>39</a:t>
            </a:fld>
            <a:endParaRPr lang="en-US" dirty="0"/>
          </a:p>
        </p:txBody>
      </p:sp>
    </p:spTree>
    <p:extLst>
      <p:ext uri="{BB962C8B-B14F-4D97-AF65-F5344CB8AC3E}">
        <p14:creationId xmlns:p14="http://schemas.microsoft.com/office/powerpoint/2010/main" val="33523498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79CA4D-B437-4CC8-8C97-13BE905D52C5}" type="slidenum">
              <a:rPr lang="en-US" smtClean="0"/>
              <a:t>4</a:t>
            </a:fld>
            <a:endParaRPr lang="en-US" dirty="0"/>
          </a:p>
        </p:txBody>
      </p:sp>
    </p:spTree>
    <p:extLst>
      <p:ext uri="{BB962C8B-B14F-4D97-AF65-F5344CB8AC3E}">
        <p14:creationId xmlns:p14="http://schemas.microsoft.com/office/powerpoint/2010/main" val="17033545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first topic for the day is member recruitment and selection.  Unlike benefits</a:t>
            </a:r>
            <a:r>
              <a:rPr lang="en-US" baseline="0" dirty="0"/>
              <a:t> and eligibility, this is really driven by program design – there are less “requirements” in this section.  [slide]  </a:t>
            </a:r>
          </a:p>
          <a:p>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79CA4D-B437-4CC8-8C97-13BE905D52C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057102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[slide]  </a:t>
            </a:r>
          </a:p>
          <a:p>
            <a:endParaRPr lang="en-US" baseline="0" dirty="0"/>
          </a:p>
          <a:p>
            <a:r>
              <a:rPr lang="en-US" baseline="0" dirty="0"/>
              <a:t>This is I think one of those sections where it will be important to look in the Program Handbook for suggestive links and materials that I can’t fully cover today.</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79CA4D-B437-4CC8-8C97-13BE905D52C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069386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17F7C7-249A-486A-9E4D-E554F4CD22EA}" type="slidenum">
              <a:rPr lang="en-US" smtClean="0"/>
              <a:t>7</a:t>
            </a:fld>
            <a:endParaRPr lang="en-US"/>
          </a:p>
        </p:txBody>
      </p:sp>
    </p:spTree>
    <p:extLst>
      <p:ext uri="{BB962C8B-B14F-4D97-AF65-F5344CB8AC3E}">
        <p14:creationId xmlns:p14="http://schemas.microsoft.com/office/powerpoint/2010/main" val="6392038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Expanded definition, more inclusive language…[slide]…and two important websites to visit.</a:t>
            </a:r>
          </a:p>
        </p:txBody>
      </p:sp>
      <p:sp>
        <p:nvSpPr>
          <p:cNvPr id="4" name="Slide Number Placeholder 3"/>
          <p:cNvSpPr>
            <a:spLocks noGrp="1"/>
          </p:cNvSpPr>
          <p:nvPr>
            <p:ph type="sldNum" sz="quarter" idx="10"/>
          </p:nvPr>
        </p:nvSpPr>
        <p:spPr/>
        <p:txBody>
          <a:bodyPr/>
          <a:lstStyle/>
          <a:p>
            <a:fld id="{C017F7C7-249A-486A-9E4D-E554F4CD22EA}" type="slidenum">
              <a:rPr lang="en-US" smtClean="0"/>
              <a:t>8</a:t>
            </a:fld>
            <a:endParaRPr lang="en-US"/>
          </a:p>
        </p:txBody>
      </p:sp>
    </p:spTree>
    <p:extLst>
      <p:ext uri="{BB962C8B-B14F-4D97-AF65-F5344CB8AC3E}">
        <p14:creationId xmlns:p14="http://schemas.microsoft.com/office/powerpoint/2010/main" val="18176039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want to show you a couple videos</a:t>
            </a:r>
            <a:r>
              <a:rPr lang="en-US" baseline="0" dirty="0"/>
              <a:t> you may want to use…</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79CA4D-B437-4CC8-8C97-13BE905D52C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591724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2/8/2024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2/8/2024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2/8/2024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2/8/2024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
        <p:nvSpPr>
          <p:cNvPr id="9" name="Content Placeholder 8"/>
          <p:cNvSpPr>
            <a:spLocks noGrp="1"/>
          </p:cNvSpPr>
          <p:nvPr>
            <p:ph sz="quarter" idx="13"/>
          </p:nvPr>
        </p:nvSpPr>
        <p:spPr>
          <a:xfrm>
            <a:off x="304800" y="381000"/>
            <a:ext cx="7772400" cy="49428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1D8BD707-D9CF-40AE-B4C6-C98DA3205C09}" type="datetimeFigureOut">
              <a:rPr lang="en-US" smtClean="0"/>
              <a:pPr/>
              <a:t>2/8/2024</a:t>
            </a:fld>
            <a:endParaRPr lang="en-US" dirty="0"/>
          </a:p>
        </p:txBody>
      </p:sp>
      <p:sp>
        <p:nvSpPr>
          <p:cNvPr id="9" name="Slide Number Placeholder 8"/>
          <p:cNvSpPr>
            <a:spLocks noGrp="1"/>
          </p:cNvSpPr>
          <p:nvPr>
            <p:ph type="sldNum" sz="quarter" idx="11"/>
          </p:nvPr>
        </p:nvSpPr>
        <p:spPr/>
        <p:txBody>
          <a:bodyPr/>
          <a:lstStyle/>
          <a:p>
            <a:fld id="{B6F15528-21DE-4FAA-801E-634DDDAF4B2B}" type="slidenum">
              <a:rPr lang="en-US" smtClean="0"/>
              <a:pPr/>
              <a:t>‹#›</a:t>
            </a:fld>
            <a:endParaRPr lang="en-US" dirty="0"/>
          </a:p>
        </p:txBody>
      </p:sp>
      <p:sp>
        <p:nvSpPr>
          <p:cNvPr id="10" name="Footer Placeholder 9"/>
          <p:cNvSpPr>
            <a:spLocks noGrp="1"/>
          </p:cNvSpPr>
          <p:nvPr>
            <p:ph type="ftr" sz="quarter" idx="12"/>
          </p:nvPr>
        </p:nvSpPr>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B6F15528-21DE-4FAA-801E-634DDDAF4B2B}" type="slidenum">
              <a:rPr lang="en-US" smtClean="0"/>
              <a:pPr/>
              <a:t>‹#›</a:t>
            </a:fld>
            <a:endParaRPr lang="en-US" dirty="0"/>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dirty="0"/>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1D8BD707-D9CF-40AE-B4C6-C98DA3205C09}" type="datetimeFigureOut">
              <a:rPr lang="en-US" smtClean="0"/>
              <a:pPr/>
              <a:t>2/8/2024</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ideo" Target="https://www.youtube.com/embed/5eSSE9QJ4S8" TargetMode="External"/><Relationship Id="rId6" Type="http://schemas.openxmlformats.org/officeDocument/2006/relationships/hyperlink" Target="https://www.youtube.com/watch?v=5eSSE9QJ4S8" TargetMode="External"/><Relationship Id="rId5" Type="http://schemas.openxmlformats.org/officeDocument/2006/relationships/image" Target="../media/image4.png"/><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hyperlink" Target="https://www.youtube.com/watch?v=DnyhAQ4bEpo&amp;feature=youtu.be"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hyperlink" Target="https://www.americorps.gov/sites/default/files/document/ASN%20Enrollment%20PowerPoint-%20April%202021.pdf" TargetMode="External"/><Relationship Id="rId5" Type="http://schemas.openxmlformats.org/officeDocument/2006/relationships/hyperlink" Target="https://www.americorps.gov/sites/default/files/document/2019_MM_DD_Member_Enrollment_Flow_Chart_ASN.pdf" TargetMode="External"/><Relationship Id="rId4" Type="http://schemas.openxmlformats.org/officeDocument/2006/relationships/hyperlink" Target="https://servewashington.wa.gov/programs/americorps/subgrantee-resources/americorps-program-handbook"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ecfr.gov/cgi-bin/text-idx?SID=682499e05cb06559bd8338103630125c&amp;mc=true&amp;node=se45.4.2522_1230&amp;rgn=div8"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servewashington.wa.gov/sites/default/files/public/grantees/cncs_resources/2021asnprogramtermsconditions20210603.pdf"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servewashington.wa.gov/sites/default/files/public/grantees/cncs_resources/2021asnprogramtermsconditions20210603.pdf"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4.xml.rels><?xml version="1.0" encoding="UTF-8" standalone="yes"?>
<Relationships xmlns="http://schemas.openxmlformats.org/package/2006/relationships"><Relationship Id="rId3" Type="http://schemas.openxmlformats.org/officeDocument/2006/relationships/hyperlink" Target="https://servewashington.wa.gov/programs/americorps/subgrantee-resources/cncs-program-development-outlines"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servewashington.wa.gov/sites/default/files/public/grantees/handbook/program_handbook.pdf"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hyperlink" Target="https://americorps.gov/about/agency-overview/disability-accessibility"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hyperlink" Target="https://www.americorps.gov/about/agency-overview/civil-rights"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hyperlink" Target="https://www.americorps.gov/members-volunteers/safety-security" TargetMode="Externa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ideo" Target="https://www.youtube.com/embed/UEH3DHzV6vg?feature=oembed" TargetMode="External"/><Relationship Id="rId6" Type="http://schemas.openxmlformats.org/officeDocument/2006/relationships/hyperlink" Target="https://www.youtube.com/watch?v=UEH3DHzV6vg&amp;t=3s" TargetMode="External"/><Relationship Id="rId5" Type="http://schemas.openxmlformats.org/officeDocument/2006/relationships/image" Target="../media/image5.jpe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98208"/>
            <a:ext cx="6550944" cy="2252161"/>
          </a:xfrm>
        </p:spPr>
        <p:txBody>
          <a:bodyPr/>
          <a:lstStyle/>
          <a:p>
            <a:pPr>
              <a:defRPr/>
            </a:pPr>
            <a:r>
              <a:rPr lang="en-US" sz="4737" dirty="0"/>
              <a:t>Planning Grants – </a:t>
            </a:r>
            <a:br>
              <a:rPr lang="en-US" sz="3474" dirty="0"/>
            </a:br>
            <a:r>
              <a:rPr lang="en-US" sz="3474" dirty="0"/>
              <a:t>Grant Making &amp; Budgeting</a:t>
            </a:r>
          </a:p>
        </p:txBody>
      </p:sp>
      <p:sp>
        <p:nvSpPr>
          <p:cNvPr id="3" name="Subtitle 2"/>
          <p:cNvSpPr>
            <a:spLocks noGrp="1"/>
          </p:cNvSpPr>
          <p:nvPr>
            <p:ph type="subTitle" idx="1"/>
          </p:nvPr>
        </p:nvSpPr>
        <p:spPr>
          <a:xfrm>
            <a:off x="685800" y="3950368"/>
            <a:ext cx="7086600" cy="2602831"/>
          </a:xfrm>
        </p:spPr>
        <p:txBody>
          <a:bodyPr>
            <a:normAutofit/>
          </a:bodyPr>
          <a:lstStyle/>
          <a:p>
            <a:pPr>
              <a:defRPr/>
            </a:pPr>
            <a:r>
              <a:rPr lang="en-US" dirty="0"/>
              <a:t>February 8, 2024</a:t>
            </a:r>
          </a:p>
          <a:p>
            <a:pPr>
              <a:defRPr/>
            </a:pPr>
            <a:r>
              <a:rPr lang="en-US" dirty="0"/>
              <a:t>10am – 12pm</a:t>
            </a:r>
          </a:p>
          <a:p>
            <a:pPr>
              <a:defRPr/>
            </a:pPr>
            <a:endParaRPr lang="en-US" dirty="0"/>
          </a:p>
          <a:p>
            <a:pPr>
              <a:defRPr/>
            </a:pPr>
            <a:r>
              <a:rPr lang="en-US" dirty="0">
                <a:solidFill>
                  <a:schemeClr val="tx1"/>
                </a:solidFill>
              </a:rPr>
              <a:t>Please sign-in via the chat box:</a:t>
            </a:r>
          </a:p>
          <a:p>
            <a:pPr marL="297792" indent="-297792">
              <a:buFont typeface="Arial" panose="020B0604020202020204" pitchFamily="34" charset="0"/>
              <a:buChar char="•"/>
              <a:defRPr/>
            </a:pPr>
            <a:r>
              <a:rPr lang="en-US" dirty="0">
                <a:solidFill>
                  <a:schemeClr val="tx1"/>
                </a:solidFill>
              </a:rPr>
              <a:t>Organization/Program</a:t>
            </a:r>
          </a:p>
          <a:p>
            <a:pPr marL="297792" indent="-297792">
              <a:buFont typeface="Arial" panose="020B0604020202020204" pitchFamily="34" charset="0"/>
              <a:buChar char="•"/>
              <a:defRPr/>
            </a:pPr>
            <a:r>
              <a:rPr lang="en-US" dirty="0">
                <a:solidFill>
                  <a:schemeClr val="tx1"/>
                </a:solidFill>
              </a:rPr>
              <a:t>Name(s)</a:t>
            </a:r>
          </a:p>
          <a:p>
            <a:pPr marL="297792" indent="-297792">
              <a:buFont typeface="Arial" panose="020B0604020202020204" pitchFamily="34" charset="0"/>
              <a:buChar char="•"/>
              <a:defRPr/>
            </a:pPr>
            <a:r>
              <a:rPr lang="en-US" dirty="0">
                <a:solidFill>
                  <a:schemeClr val="tx1"/>
                </a:solidFill>
              </a:rPr>
              <a:t>What travel destination is on your wish list?</a:t>
            </a:r>
          </a:p>
        </p:txBody>
      </p:sp>
      <p:pic>
        <p:nvPicPr>
          <p:cNvPr id="5" name="Picture 4" descr="Logo&#10;&#10;Description automatically generated">
            <a:extLst>
              <a:ext uri="{FF2B5EF4-FFF2-40B4-BE49-F238E27FC236}">
                <a16:creationId xmlns:a16="http://schemas.microsoft.com/office/drawing/2014/main" id="{B28CFC89-6067-40FB-B67C-D98E9FBF304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5922" y="378745"/>
            <a:ext cx="7086600" cy="1937585"/>
          </a:xfrm>
          <a:prstGeom prst="rect">
            <a:avLst/>
          </a:prstGeom>
        </p:spPr>
      </p:pic>
    </p:spTree>
    <p:extLst>
      <p:ext uri="{BB962C8B-B14F-4D97-AF65-F5344CB8AC3E}">
        <p14:creationId xmlns:p14="http://schemas.microsoft.com/office/powerpoint/2010/main" val="12125509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7848600" cy="1143000"/>
          </a:xfrm>
        </p:spPr>
        <p:txBody>
          <a:bodyPr/>
          <a:lstStyle/>
          <a:p>
            <a:pPr algn="ctr"/>
            <a:r>
              <a:rPr lang="en-US" dirty="0"/>
              <a:t>Member Recruitment/Selection</a:t>
            </a:r>
          </a:p>
        </p:txBody>
      </p:sp>
      <p:pic>
        <p:nvPicPr>
          <p:cNvPr id="5" name="5eSSE9QJ4S8"/>
          <p:cNvPicPr>
            <a:picLocks noGrp="1" noRot="1" noChangeAspect="1"/>
          </p:cNvPicPr>
          <p:nvPr>
            <p:ph idx="1"/>
            <a:videoFile r:link="rId1"/>
          </p:nvPr>
        </p:nvPicPr>
        <p:blipFill>
          <a:blip r:embed="rId4"/>
          <a:stretch>
            <a:fillRect/>
          </a:stretch>
        </p:blipFill>
        <p:spPr>
          <a:xfrm>
            <a:off x="749300" y="1600200"/>
            <a:ext cx="7112000" cy="4000500"/>
          </a:xfrm>
          <a:prstGeom prst="rect">
            <a:avLst/>
          </a:prstGeom>
        </p:spPr>
      </p:pic>
      <p:pic>
        <p:nvPicPr>
          <p:cNvPr id="6" name="Picture 5">
            <a:extLst>
              <a:ext uri="{FF2B5EF4-FFF2-40B4-BE49-F238E27FC236}">
                <a16:creationId xmlns:a16="http://schemas.microsoft.com/office/drawing/2014/main" id="{704C7CB5-0490-4831-BD25-AAE22E9F85AE}"/>
              </a:ext>
            </a:extLst>
          </p:cNvPr>
          <p:cNvPicPr>
            <a:picLocks noChangeAspect="1"/>
          </p:cNvPicPr>
          <p:nvPr/>
        </p:nvPicPr>
        <p:blipFill>
          <a:blip r:embed="rId5"/>
          <a:stretch>
            <a:fillRect/>
          </a:stretch>
        </p:blipFill>
        <p:spPr>
          <a:xfrm>
            <a:off x="8458200" y="5486400"/>
            <a:ext cx="685800" cy="689517"/>
          </a:xfrm>
          <a:prstGeom prst="rect">
            <a:avLst/>
          </a:prstGeom>
        </p:spPr>
      </p:pic>
      <p:sp>
        <p:nvSpPr>
          <p:cNvPr id="3" name="TextBox 2">
            <a:extLst>
              <a:ext uri="{FF2B5EF4-FFF2-40B4-BE49-F238E27FC236}">
                <a16:creationId xmlns:a16="http://schemas.microsoft.com/office/drawing/2014/main" id="{94DC5CA9-D478-4E4B-908B-B81BE03C7A54}"/>
              </a:ext>
            </a:extLst>
          </p:cNvPr>
          <p:cNvSpPr txBox="1"/>
          <p:nvPr/>
        </p:nvSpPr>
        <p:spPr>
          <a:xfrm>
            <a:off x="717905" y="5991251"/>
            <a:ext cx="4961230" cy="369332"/>
          </a:xfrm>
          <a:prstGeom prst="rect">
            <a:avLst/>
          </a:prstGeom>
          <a:noFill/>
        </p:spPr>
        <p:txBody>
          <a:bodyPr wrap="none" rtlCol="0">
            <a:spAutoFit/>
          </a:bodyPr>
          <a:lstStyle/>
          <a:p>
            <a:r>
              <a:rPr lang="en-US" dirty="0">
                <a:hlinkClick r:id="rId6"/>
              </a:rPr>
              <a:t>https://www.youtube.com/watch?v=5eSSE9QJ4S8</a:t>
            </a:r>
            <a:r>
              <a:rPr lang="en-US" dirty="0"/>
              <a:t> </a:t>
            </a:r>
          </a:p>
        </p:txBody>
      </p:sp>
    </p:spTree>
    <p:extLst>
      <p:ext uri="{BB962C8B-B14F-4D97-AF65-F5344CB8AC3E}">
        <p14:creationId xmlns:p14="http://schemas.microsoft.com/office/powerpoint/2010/main" val="185360650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p:cTn id="7" fill="hold" display="0">
                  <p:stCondLst>
                    <p:cond delay="indefinite"/>
                  </p:stCondLst>
                </p:cTn>
                <p:tgtEl>
                  <p:spTgt spid="5"/>
                </p:tgtEl>
              </p:cMediaNode>
            </p:vide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7848600" cy="1143000"/>
          </a:xfrm>
        </p:spPr>
        <p:txBody>
          <a:bodyPr/>
          <a:lstStyle/>
          <a:p>
            <a:pPr algn="ctr"/>
            <a:r>
              <a:rPr lang="en-US" dirty="0"/>
              <a:t>Member Recruitment/Selection</a:t>
            </a:r>
          </a:p>
        </p:txBody>
      </p:sp>
      <p:sp>
        <p:nvSpPr>
          <p:cNvPr id="6" name="Content Placeholder 5"/>
          <p:cNvSpPr>
            <a:spLocks noGrp="1"/>
          </p:cNvSpPr>
          <p:nvPr>
            <p:ph idx="1"/>
          </p:nvPr>
        </p:nvSpPr>
        <p:spPr>
          <a:xfrm>
            <a:off x="457200" y="1676400"/>
            <a:ext cx="7620000" cy="5181600"/>
          </a:xfrm>
        </p:spPr>
        <p:txBody>
          <a:bodyPr>
            <a:normAutofit/>
          </a:bodyPr>
          <a:lstStyle/>
          <a:p>
            <a:pPr>
              <a:spcBef>
                <a:spcPts val="1200"/>
              </a:spcBef>
              <a:spcAft>
                <a:spcPts val="1200"/>
              </a:spcAft>
            </a:pPr>
            <a:r>
              <a:rPr lang="en-US" sz="2400" i="1" dirty="0"/>
              <a:t>How do I recruit nationally? Is this required?</a:t>
            </a:r>
          </a:p>
          <a:p>
            <a:pPr lvl="1">
              <a:spcBef>
                <a:spcPts val="1200"/>
              </a:spcBef>
              <a:spcAft>
                <a:spcPts val="1200"/>
              </a:spcAft>
            </a:pPr>
            <a:r>
              <a:rPr lang="en-US" sz="2400" dirty="0"/>
              <a:t>Yes, AmeriCorps requires all programs to advertise recruitment in eGrants via the My AmeriCorps portal</a:t>
            </a:r>
          </a:p>
          <a:p>
            <a:pPr lvl="1">
              <a:spcBef>
                <a:spcPts val="1200"/>
              </a:spcBef>
              <a:spcAft>
                <a:spcPts val="1200"/>
              </a:spcAft>
            </a:pPr>
            <a:r>
              <a:rPr lang="en-US" sz="2400" dirty="0"/>
              <a:t>Programs create “service opportunity” listings. This will connect the program to the national recruitment effort and will provide a one stop shop for programs to search for applicants (and applicants to find programs)</a:t>
            </a:r>
          </a:p>
          <a:p>
            <a:pPr lvl="1"/>
            <a:endParaRPr lang="en-US" dirty="0"/>
          </a:p>
          <a:p>
            <a:pPr marL="114300" indent="0">
              <a:buNone/>
            </a:pPr>
            <a:endParaRPr lang="en-US" dirty="0"/>
          </a:p>
        </p:txBody>
      </p:sp>
      <p:pic>
        <p:nvPicPr>
          <p:cNvPr id="5" name="Picture 4">
            <a:extLst>
              <a:ext uri="{FF2B5EF4-FFF2-40B4-BE49-F238E27FC236}">
                <a16:creationId xmlns:a16="http://schemas.microsoft.com/office/drawing/2014/main" id="{F72F154D-915A-4764-B945-321F9541E301}"/>
              </a:ext>
            </a:extLst>
          </p:cNvPr>
          <p:cNvPicPr>
            <a:picLocks noChangeAspect="1"/>
          </p:cNvPicPr>
          <p:nvPr/>
        </p:nvPicPr>
        <p:blipFill>
          <a:blip r:embed="rId3"/>
          <a:stretch>
            <a:fillRect/>
          </a:stretch>
        </p:blipFill>
        <p:spPr>
          <a:xfrm>
            <a:off x="8458200" y="5486400"/>
            <a:ext cx="685800" cy="689517"/>
          </a:xfrm>
          <a:prstGeom prst="rect">
            <a:avLst/>
          </a:prstGeom>
        </p:spPr>
      </p:pic>
    </p:spTree>
    <p:extLst>
      <p:ext uri="{BB962C8B-B14F-4D97-AF65-F5344CB8AC3E}">
        <p14:creationId xmlns:p14="http://schemas.microsoft.com/office/powerpoint/2010/main" val="36791553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7848600" cy="1143000"/>
          </a:xfrm>
        </p:spPr>
        <p:txBody>
          <a:bodyPr/>
          <a:lstStyle/>
          <a:p>
            <a:pPr algn="ctr"/>
            <a:r>
              <a:rPr lang="en-US" dirty="0"/>
              <a:t>Member Recruitment/Selection</a:t>
            </a:r>
          </a:p>
        </p:txBody>
      </p:sp>
      <p:sp>
        <p:nvSpPr>
          <p:cNvPr id="6" name="Content Placeholder 5"/>
          <p:cNvSpPr>
            <a:spLocks noGrp="1"/>
          </p:cNvSpPr>
          <p:nvPr>
            <p:ph idx="1"/>
          </p:nvPr>
        </p:nvSpPr>
        <p:spPr>
          <a:xfrm>
            <a:off x="457200" y="1676400"/>
            <a:ext cx="7620000" cy="5181600"/>
          </a:xfrm>
        </p:spPr>
        <p:txBody>
          <a:bodyPr>
            <a:normAutofit/>
          </a:bodyPr>
          <a:lstStyle/>
          <a:p>
            <a:pPr>
              <a:spcBef>
                <a:spcPts val="1200"/>
              </a:spcBef>
              <a:spcAft>
                <a:spcPts val="1200"/>
              </a:spcAft>
            </a:pPr>
            <a:r>
              <a:rPr lang="en-US" sz="2400" i="1" dirty="0"/>
              <a:t>How do I recruit locally? </a:t>
            </a:r>
          </a:p>
          <a:p>
            <a:pPr lvl="1">
              <a:spcBef>
                <a:spcPts val="1200"/>
              </a:spcBef>
              <a:spcAft>
                <a:spcPts val="1200"/>
              </a:spcAft>
            </a:pPr>
            <a:r>
              <a:rPr lang="en-US" dirty="0"/>
              <a:t>Most programs choose to also recruit locally outside the national system, and is encouraged as a holistic approach to recruitment and representation of community. Successful local recruitment may look different in each community.</a:t>
            </a:r>
          </a:p>
          <a:p>
            <a:pPr lvl="2">
              <a:spcBef>
                <a:spcPts val="1200"/>
              </a:spcBef>
              <a:spcAft>
                <a:spcPts val="1200"/>
              </a:spcAft>
            </a:pPr>
            <a:r>
              <a:rPr lang="en-US" sz="2000" dirty="0"/>
              <a:t>Suggestions:  Serve WA Platform – Service Year, Serve WA Marketing Starter Pack, AC Recruitment Hub Materials, Word of Mouth – Members and Alumni, Newspapers or Online Sources, Radio or Ads, Organization’s Website, High Schools/Colleges, Career/Volunteer Fairs </a:t>
            </a:r>
          </a:p>
          <a:p>
            <a:pPr marL="114300" indent="0">
              <a:buNone/>
            </a:pPr>
            <a:endParaRPr lang="en-US" dirty="0"/>
          </a:p>
        </p:txBody>
      </p:sp>
      <p:pic>
        <p:nvPicPr>
          <p:cNvPr id="5" name="Picture 4">
            <a:extLst>
              <a:ext uri="{FF2B5EF4-FFF2-40B4-BE49-F238E27FC236}">
                <a16:creationId xmlns:a16="http://schemas.microsoft.com/office/drawing/2014/main" id="{F72F154D-915A-4764-B945-321F9541E301}"/>
              </a:ext>
            </a:extLst>
          </p:cNvPr>
          <p:cNvPicPr>
            <a:picLocks noChangeAspect="1"/>
          </p:cNvPicPr>
          <p:nvPr/>
        </p:nvPicPr>
        <p:blipFill>
          <a:blip r:embed="rId3"/>
          <a:stretch>
            <a:fillRect/>
          </a:stretch>
        </p:blipFill>
        <p:spPr>
          <a:xfrm>
            <a:off x="8458200" y="5486400"/>
            <a:ext cx="685800" cy="689517"/>
          </a:xfrm>
          <a:prstGeom prst="rect">
            <a:avLst/>
          </a:prstGeom>
        </p:spPr>
      </p:pic>
    </p:spTree>
    <p:extLst>
      <p:ext uri="{BB962C8B-B14F-4D97-AF65-F5344CB8AC3E}">
        <p14:creationId xmlns:p14="http://schemas.microsoft.com/office/powerpoint/2010/main" val="15335392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7848600" cy="1143000"/>
          </a:xfrm>
        </p:spPr>
        <p:txBody>
          <a:bodyPr/>
          <a:lstStyle/>
          <a:p>
            <a:pPr algn="ctr"/>
            <a:r>
              <a:rPr lang="en-US" dirty="0"/>
              <a:t>Member Recruitment/Selection</a:t>
            </a:r>
          </a:p>
        </p:txBody>
      </p:sp>
      <p:sp>
        <p:nvSpPr>
          <p:cNvPr id="6" name="Content Placeholder 5"/>
          <p:cNvSpPr>
            <a:spLocks noGrp="1"/>
          </p:cNvSpPr>
          <p:nvPr>
            <p:ph idx="1"/>
          </p:nvPr>
        </p:nvSpPr>
        <p:spPr>
          <a:xfrm>
            <a:off x="152400" y="1371600"/>
            <a:ext cx="8153400" cy="5257800"/>
          </a:xfrm>
        </p:spPr>
        <p:txBody>
          <a:bodyPr>
            <a:normAutofit/>
          </a:bodyPr>
          <a:lstStyle/>
          <a:p>
            <a:pPr>
              <a:spcBef>
                <a:spcPts val="1200"/>
              </a:spcBef>
              <a:spcAft>
                <a:spcPts val="1200"/>
              </a:spcAft>
            </a:pPr>
            <a:r>
              <a:rPr lang="en-US" i="1" dirty="0"/>
              <a:t>What else do I need to know?</a:t>
            </a:r>
          </a:p>
          <a:p>
            <a:pPr lvl="1">
              <a:spcBef>
                <a:spcPts val="1200"/>
              </a:spcBef>
              <a:spcAft>
                <a:spcPts val="1200"/>
              </a:spcAft>
            </a:pPr>
            <a:r>
              <a:rPr lang="en-US" dirty="0"/>
              <a:t>Programs must develop their own selection process (screening, interviewing, etc.) and implement the process consistently</a:t>
            </a:r>
          </a:p>
          <a:p>
            <a:pPr lvl="1">
              <a:spcBef>
                <a:spcPts val="1200"/>
              </a:spcBef>
              <a:spcAft>
                <a:spcPts val="1200"/>
              </a:spcAft>
            </a:pPr>
            <a:r>
              <a:rPr lang="en-US" dirty="0"/>
              <a:t>Document (at minimum) application or resume</a:t>
            </a:r>
          </a:p>
          <a:p>
            <a:pPr lvl="1">
              <a:spcBef>
                <a:spcPts val="1200"/>
              </a:spcBef>
              <a:spcAft>
                <a:spcPts val="1200"/>
              </a:spcAft>
            </a:pPr>
            <a:r>
              <a:rPr lang="en-US" dirty="0"/>
              <a:t>Two references used to be best practice; however, we encourage programs to think through equity with all requested materials (might some materials, work/volunteer history, references discourage some people to apply or elevate some applicants unfairly)</a:t>
            </a:r>
          </a:p>
          <a:p>
            <a:pPr lvl="1">
              <a:spcBef>
                <a:spcPts val="1200"/>
              </a:spcBef>
              <a:spcAft>
                <a:spcPts val="1200"/>
              </a:spcAft>
            </a:pPr>
            <a:r>
              <a:rPr lang="en-US" dirty="0"/>
              <a:t>Programs may not charge an application fee</a:t>
            </a:r>
          </a:p>
          <a:p>
            <a:pPr lvl="1">
              <a:spcBef>
                <a:spcPts val="1200"/>
              </a:spcBef>
              <a:spcAft>
                <a:spcPts val="1200"/>
              </a:spcAft>
            </a:pPr>
            <a:r>
              <a:rPr lang="en-US" dirty="0"/>
              <a:t>AmeriCorps is not a J-O-B or W-O-R-K; remember to use terms such as serve, serving, performing service, national service position</a:t>
            </a:r>
          </a:p>
          <a:p>
            <a:pPr lvl="1"/>
            <a:endParaRPr lang="en-US" dirty="0"/>
          </a:p>
        </p:txBody>
      </p:sp>
      <p:pic>
        <p:nvPicPr>
          <p:cNvPr id="5" name="Picture 4">
            <a:extLst>
              <a:ext uri="{FF2B5EF4-FFF2-40B4-BE49-F238E27FC236}">
                <a16:creationId xmlns:a16="http://schemas.microsoft.com/office/drawing/2014/main" id="{58574EC2-E55C-45A7-854C-92BBCA3A6B5E}"/>
              </a:ext>
            </a:extLst>
          </p:cNvPr>
          <p:cNvPicPr>
            <a:picLocks noChangeAspect="1"/>
          </p:cNvPicPr>
          <p:nvPr/>
        </p:nvPicPr>
        <p:blipFill>
          <a:blip r:embed="rId3"/>
          <a:stretch>
            <a:fillRect/>
          </a:stretch>
        </p:blipFill>
        <p:spPr>
          <a:xfrm>
            <a:off x="8458200" y="5486400"/>
            <a:ext cx="685800" cy="689517"/>
          </a:xfrm>
          <a:prstGeom prst="rect">
            <a:avLst/>
          </a:prstGeom>
        </p:spPr>
      </p:pic>
    </p:spTree>
    <p:extLst>
      <p:ext uri="{BB962C8B-B14F-4D97-AF65-F5344CB8AC3E}">
        <p14:creationId xmlns:p14="http://schemas.microsoft.com/office/powerpoint/2010/main" val="14357564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7848600" cy="1143000"/>
          </a:xfrm>
        </p:spPr>
        <p:txBody>
          <a:bodyPr/>
          <a:lstStyle/>
          <a:p>
            <a:pPr algn="ctr"/>
            <a:r>
              <a:rPr lang="en-US" dirty="0"/>
              <a:t>Site Recruitment/Selection</a:t>
            </a:r>
          </a:p>
        </p:txBody>
      </p:sp>
      <p:sp>
        <p:nvSpPr>
          <p:cNvPr id="6" name="Content Placeholder 5"/>
          <p:cNvSpPr>
            <a:spLocks noGrp="1"/>
          </p:cNvSpPr>
          <p:nvPr>
            <p:ph idx="1"/>
          </p:nvPr>
        </p:nvSpPr>
        <p:spPr>
          <a:xfrm>
            <a:off x="495300" y="1219200"/>
            <a:ext cx="7620000" cy="5410200"/>
          </a:xfrm>
        </p:spPr>
        <p:txBody>
          <a:bodyPr>
            <a:normAutofit/>
          </a:bodyPr>
          <a:lstStyle/>
          <a:p>
            <a:r>
              <a:rPr lang="en-US" dirty="0"/>
              <a:t>Community Needs Assessment? RFP Process?</a:t>
            </a:r>
          </a:p>
          <a:p>
            <a:r>
              <a:rPr lang="en-US" dirty="0"/>
              <a:t>Natural Partnerships?</a:t>
            </a:r>
          </a:p>
          <a:p>
            <a:r>
              <a:rPr lang="en-US" dirty="0"/>
              <a:t>Within Grant Award Focus Areas</a:t>
            </a:r>
          </a:p>
          <a:p>
            <a:r>
              <a:rPr lang="en-US" dirty="0"/>
              <a:t>Overall Capacity</a:t>
            </a:r>
          </a:p>
          <a:p>
            <a:pPr lvl="1"/>
            <a:r>
              <a:rPr lang="en-US" dirty="0"/>
              <a:t>Knowledge of National Service</a:t>
            </a:r>
          </a:p>
          <a:p>
            <a:pPr lvl="1"/>
            <a:r>
              <a:rPr lang="en-US" dirty="0"/>
              <a:t>Dedication to Service Philosophy</a:t>
            </a:r>
          </a:p>
          <a:p>
            <a:pPr lvl="1"/>
            <a:r>
              <a:rPr lang="en-US" dirty="0"/>
              <a:t>Member Experience</a:t>
            </a:r>
          </a:p>
          <a:p>
            <a:pPr lvl="1"/>
            <a:r>
              <a:rPr lang="en-US" dirty="0"/>
              <a:t>Member Support/Supervision</a:t>
            </a:r>
          </a:p>
          <a:p>
            <a:pPr lvl="1"/>
            <a:r>
              <a:rPr lang="en-US" dirty="0"/>
              <a:t>Data Collection/Reporting</a:t>
            </a:r>
          </a:p>
          <a:p>
            <a:pPr lvl="1"/>
            <a:r>
              <a:rPr lang="en-US" dirty="0"/>
              <a:t>Financial Support (Match/Site Fee)</a:t>
            </a:r>
          </a:p>
          <a:p>
            <a:pPr lvl="1"/>
            <a:r>
              <a:rPr lang="en-US" dirty="0"/>
              <a:t>General Sustainability (3-yr Minimum) </a:t>
            </a:r>
          </a:p>
          <a:p>
            <a:pPr lvl="1"/>
            <a:endParaRPr lang="en-US" dirty="0"/>
          </a:p>
          <a:p>
            <a:r>
              <a:rPr lang="en-US" i="1" dirty="0"/>
              <a:t>Passing Through/Granting Dollars??? </a:t>
            </a:r>
          </a:p>
          <a:p>
            <a:pPr lvl="1"/>
            <a:r>
              <a:rPr lang="en-US" i="1" dirty="0"/>
              <a:t>Additional Considerations, Discuss with Serve WA PO</a:t>
            </a:r>
          </a:p>
        </p:txBody>
      </p:sp>
      <p:pic>
        <p:nvPicPr>
          <p:cNvPr id="5" name="Picture 4">
            <a:extLst>
              <a:ext uri="{FF2B5EF4-FFF2-40B4-BE49-F238E27FC236}">
                <a16:creationId xmlns:a16="http://schemas.microsoft.com/office/drawing/2014/main" id="{021688DF-D67F-42A5-B6B4-51B33DD459AC}"/>
              </a:ext>
            </a:extLst>
          </p:cNvPr>
          <p:cNvPicPr>
            <a:picLocks noChangeAspect="1"/>
          </p:cNvPicPr>
          <p:nvPr/>
        </p:nvPicPr>
        <p:blipFill>
          <a:blip r:embed="rId3"/>
          <a:stretch>
            <a:fillRect/>
          </a:stretch>
        </p:blipFill>
        <p:spPr>
          <a:xfrm>
            <a:off x="8458200" y="5486400"/>
            <a:ext cx="685800" cy="689517"/>
          </a:xfrm>
          <a:prstGeom prst="rect">
            <a:avLst/>
          </a:prstGeom>
        </p:spPr>
      </p:pic>
    </p:spTree>
    <p:extLst>
      <p:ext uri="{BB962C8B-B14F-4D97-AF65-F5344CB8AC3E}">
        <p14:creationId xmlns:p14="http://schemas.microsoft.com/office/powerpoint/2010/main" val="9993045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090927C-AB56-4300-A57B-E39DA1DBA9F8}"/>
              </a:ext>
            </a:extLst>
          </p:cNvPr>
          <p:cNvPicPr>
            <a:picLocks noChangeAspect="1"/>
          </p:cNvPicPr>
          <p:nvPr/>
        </p:nvPicPr>
        <p:blipFill>
          <a:blip r:embed="rId3"/>
          <a:stretch>
            <a:fillRect/>
          </a:stretch>
        </p:blipFill>
        <p:spPr>
          <a:xfrm>
            <a:off x="8458200" y="5486400"/>
            <a:ext cx="685800" cy="685800"/>
          </a:xfrm>
          <a:prstGeom prst="rect">
            <a:avLst/>
          </a:prstGeom>
        </p:spPr>
      </p:pic>
      <p:sp>
        <p:nvSpPr>
          <p:cNvPr id="3" name="Title 1">
            <a:extLst>
              <a:ext uri="{FF2B5EF4-FFF2-40B4-BE49-F238E27FC236}">
                <a16:creationId xmlns:a16="http://schemas.microsoft.com/office/drawing/2014/main" id="{7B6B346C-50E3-454A-8509-A631BDF92E4A}"/>
              </a:ext>
            </a:extLst>
          </p:cNvPr>
          <p:cNvSpPr>
            <a:spLocks noGrp="1"/>
          </p:cNvSpPr>
          <p:nvPr>
            <p:ph type="title"/>
          </p:nvPr>
        </p:nvSpPr>
        <p:spPr>
          <a:xfrm>
            <a:off x="457200" y="274638"/>
            <a:ext cx="7620000" cy="1143000"/>
          </a:xfrm>
        </p:spPr>
        <p:txBody>
          <a:bodyPr/>
          <a:lstStyle/>
          <a:p>
            <a:pPr algn="ctr"/>
            <a:r>
              <a:rPr lang="en-US" dirty="0"/>
              <a:t>Enrollment/Exit</a:t>
            </a:r>
          </a:p>
        </p:txBody>
      </p:sp>
      <p:sp>
        <p:nvSpPr>
          <p:cNvPr id="4" name="Content Placeholder 5">
            <a:extLst>
              <a:ext uri="{FF2B5EF4-FFF2-40B4-BE49-F238E27FC236}">
                <a16:creationId xmlns:a16="http://schemas.microsoft.com/office/drawing/2014/main" id="{DF482DBB-CFF3-4DFF-BA82-522FAB298FAA}"/>
              </a:ext>
            </a:extLst>
          </p:cNvPr>
          <p:cNvSpPr txBox="1">
            <a:spLocks/>
          </p:cNvSpPr>
          <p:nvPr/>
        </p:nvSpPr>
        <p:spPr>
          <a:xfrm>
            <a:off x="457200" y="2057400"/>
            <a:ext cx="7620000" cy="3886200"/>
          </a:xfrm>
          <a:prstGeom prst="rect">
            <a:avLst/>
          </a:prstGeom>
        </p:spPr>
        <p:txBody>
          <a:bodyPr vert="horz" lIns="91440" tIns="45720" rIns="91440" bIns="45720" numCol="1" rtlCol="0">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114300" indent="0">
              <a:spcBef>
                <a:spcPts val="1200"/>
              </a:spcBef>
              <a:spcAft>
                <a:spcPts val="1200"/>
              </a:spcAft>
              <a:buNone/>
            </a:pPr>
            <a:r>
              <a:rPr lang="en-US" dirty="0"/>
              <a:t>AmeriCorps requires programs to enroll and exit members electronically in eGrants/My AmeriCorps.</a:t>
            </a:r>
          </a:p>
          <a:p>
            <a:pPr>
              <a:spcBef>
                <a:spcPts val="1200"/>
              </a:spcBef>
              <a:spcAft>
                <a:spcPts val="1200"/>
              </a:spcAft>
            </a:pPr>
            <a:r>
              <a:rPr lang="en-US" b="1" dirty="0"/>
              <a:t>Pre-Enrollment</a:t>
            </a:r>
            <a:r>
              <a:rPr lang="en-US" dirty="0"/>
              <a:t>…</a:t>
            </a:r>
            <a:r>
              <a:rPr lang="en-US" b="1" dirty="0"/>
              <a:t>BEFORE</a:t>
            </a:r>
            <a:r>
              <a:rPr lang="en-US" dirty="0"/>
              <a:t> member start date/hours.</a:t>
            </a:r>
          </a:p>
          <a:p>
            <a:pPr>
              <a:spcBef>
                <a:spcPts val="1200"/>
              </a:spcBef>
              <a:spcAft>
                <a:spcPts val="1200"/>
              </a:spcAft>
            </a:pPr>
            <a:r>
              <a:rPr lang="en-US" b="1" dirty="0"/>
              <a:t>Enrollment</a:t>
            </a:r>
            <a:r>
              <a:rPr lang="en-US" dirty="0"/>
              <a:t>…within </a:t>
            </a:r>
            <a:r>
              <a:rPr lang="en-US" b="1" dirty="0"/>
              <a:t>8 CALENDAR DAYS </a:t>
            </a:r>
            <a:r>
              <a:rPr lang="en-US" dirty="0"/>
              <a:t>of start date/hours.</a:t>
            </a:r>
          </a:p>
          <a:p>
            <a:pPr>
              <a:spcBef>
                <a:spcPts val="1200"/>
              </a:spcBef>
              <a:spcAft>
                <a:spcPts val="1200"/>
              </a:spcAft>
            </a:pPr>
            <a:r>
              <a:rPr lang="en-US" b="1" dirty="0"/>
              <a:t>Exit</a:t>
            </a:r>
            <a:r>
              <a:rPr lang="en-US" dirty="0"/>
              <a:t>…within </a:t>
            </a:r>
            <a:r>
              <a:rPr lang="en-US" b="1" dirty="0"/>
              <a:t>30 CALENDAR DAYS </a:t>
            </a:r>
            <a:r>
              <a:rPr lang="en-US" dirty="0"/>
              <a:t>of last day of service.</a:t>
            </a:r>
          </a:p>
          <a:p>
            <a:pPr marL="114300" indent="0">
              <a:buNone/>
            </a:pPr>
            <a:endParaRPr lang="en-US" dirty="0"/>
          </a:p>
          <a:p>
            <a:pPr marL="114300" indent="0">
              <a:buNone/>
            </a:pPr>
            <a:endParaRPr lang="en-US" dirty="0"/>
          </a:p>
        </p:txBody>
      </p:sp>
    </p:spTree>
    <p:extLst>
      <p:ext uri="{BB962C8B-B14F-4D97-AF65-F5344CB8AC3E}">
        <p14:creationId xmlns:p14="http://schemas.microsoft.com/office/powerpoint/2010/main" val="3235984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090927C-AB56-4300-A57B-E39DA1DBA9F8}"/>
              </a:ext>
            </a:extLst>
          </p:cNvPr>
          <p:cNvPicPr>
            <a:picLocks noChangeAspect="1"/>
          </p:cNvPicPr>
          <p:nvPr/>
        </p:nvPicPr>
        <p:blipFill>
          <a:blip r:embed="rId3"/>
          <a:stretch>
            <a:fillRect/>
          </a:stretch>
        </p:blipFill>
        <p:spPr>
          <a:xfrm>
            <a:off x="8458200" y="5486400"/>
            <a:ext cx="685800" cy="685800"/>
          </a:xfrm>
          <a:prstGeom prst="rect">
            <a:avLst/>
          </a:prstGeom>
        </p:spPr>
      </p:pic>
      <p:sp>
        <p:nvSpPr>
          <p:cNvPr id="7" name="Title 1">
            <a:extLst>
              <a:ext uri="{FF2B5EF4-FFF2-40B4-BE49-F238E27FC236}">
                <a16:creationId xmlns:a16="http://schemas.microsoft.com/office/drawing/2014/main" id="{D2A9E151-A525-4DFC-8BBA-0F781613A114}"/>
              </a:ext>
            </a:extLst>
          </p:cNvPr>
          <p:cNvSpPr>
            <a:spLocks noGrp="1"/>
          </p:cNvSpPr>
          <p:nvPr>
            <p:ph type="title"/>
          </p:nvPr>
        </p:nvSpPr>
        <p:spPr>
          <a:xfrm>
            <a:off x="457200" y="274638"/>
            <a:ext cx="7620000" cy="1143000"/>
          </a:xfrm>
        </p:spPr>
        <p:txBody>
          <a:bodyPr/>
          <a:lstStyle/>
          <a:p>
            <a:pPr algn="ctr"/>
            <a:r>
              <a:rPr lang="en-US" dirty="0"/>
              <a:t>Enrollment</a:t>
            </a:r>
          </a:p>
        </p:txBody>
      </p:sp>
      <p:sp>
        <p:nvSpPr>
          <p:cNvPr id="8" name="Content Placeholder 5">
            <a:extLst>
              <a:ext uri="{FF2B5EF4-FFF2-40B4-BE49-F238E27FC236}">
                <a16:creationId xmlns:a16="http://schemas.microsoft.com/office/drawing/2014/main" id="{9414B502-CA03-433C-9D16-9C3B67CDF50F}"/>
              </a:ext>
            </a:extLst>
          </p:cNvPr>
          <p:cNvSpPr txBox="1">
            <a:spLocks/>
          </p:cNvSpPr>
          <p:nvPr/>
        </p:nvSpPr>
        <p:spPr>
          <a:xfrm>
            <a:off x="457200" y="1417637"/>
            <a:ext cx="7620000" cy="5059363"/>
          </a:xfrm>
          <a:prstGeom prst="rect">
            <a:avLst/>
          </a:prstGeom>
        </p:spPr>
        <p:txBody>
          <a:bodyPr vert="horz" lIns="91440" tIns="45720" rIns="91440" bIns="45720" numCol="1" rtlCol="0">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114300" indent="0">
              <a:buNone/>
            </a:pPr>
            <a:r>
              <a:rPr lang="en-US" dirty="0"/>
              <a:t>AmeriCorps requires programs to pre-enroll, and enroll members electronically in eGrants/My AmeriCorps.</a:t>
            </a:r>
          </a:p>
          <a:p>
            <a:r>
              <a:rPr lang="en-US" b="1" dirty="0"/>
              <a:t>Pre-Enrollment</a:t>
            </a:r>
            <a:r>
              <a:rPr lang="en-US" dirty="0"/>
              <a:t>…</a:t>
            </a:r>
            <a:r>
              <a:rPr lang="en-US" b="1" dirty="0"/>
              <a:t>BEFORE</a:t>
            </a:r>
            <a:r>
              <a:rPr lang="en-US" dirty="0"/>
              <a:t> member start date/hours.</a:t>
            </a:r>
          </a:p>
          <a:p>
            <a:r>
              <a:rPr lang="en-US" b="1" dirty="0"/>
              <a:t>Enrollment</a:t>
            </a:r>
            <a:r>
              <a:rPr lang="en-US" dirty="0"/>
              <a:t>…within </a:t>
            </a:r>
            <a:r>
              <a:rPr lang="en-US" b="1" dirty="0"/>
              <a:t>8 CALENDAR DAYS </a:t>
            </a:r>
            <a:r>
              <a:rPr lang="en-US" dirty="0"/>
              <a:t>of start date/hours.</a:t>
            </a:r>
          </a:p>
          <a:p>
            <a:pPr marL="114300" indent="0">
              <a:buNone/>
            </a:pPr>
            <a:endParaRPr lang="en-US" dirty="0"/>
          </a:p>
          <a:p>
            <a:pPr marL="114300" indent="0">
              <a:buNone/>
            </a:pPr>
            <a:r>
              <a:rPr lang="en-US" dirty="0"/>
              <a:t>Well before this…programs should have completed “pre-work”…</a:t>
            </a:r>
          </a:p>
          <a:p>
            <a:r>
              <a:rPr lang="en-US" dirty="0"/>
              <a:t>Recruitment</a:t>
            </a:r>
          </a:p>
          <a:p>
            <a:r>
              <a:rPr lang="en-US" dirty="0"/>
              <a:t>Screening/Selection</a:t>
            </a:r>
          </a:p>
          <a:p>
            <a:r>
              <a:rPr lang="en-US" dirty="0"/>
              <a:t>Determined Eligibility</a:t>
            </a:r>
          </a:p>
          <a:p>
            <a:r>
              <a:rPr lang="en-US" dirty="0"/>
              <a:t>Completed and </a:t>
            </a:r>
            <a:r>
              <a:rPr lang="en-US" b="1" dirty="0"/>
              <a:t>Adjudicated</a:t>
            </a:r>
            <a:r>
              <a:rPr lang="en-US" dirty="0"/>
              <a:t> Criminal History Checks</a:t>
            </a:r>
          </a:p>
          <a:p>
            <a:r>
              <a:rPr lang="en-US" dirty="0"/>
              <a:t>Began Collection and Documentation of Member File</a:t>
            </a:r>
          </a:p>
        </p:txBody>
      </p:sp>
    </p:spTree>
    <p:extLst>
      <p:ext uri="{BB962C8B-B14F-4D97-AF65-F5344CB8AC3E}">
        <p14:creationId xmlns:p14="http://schemas.microsoft.com/office/powerpoint/2010/main" val="4078946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090927C-AB56-4300-A57B-E39DA1DBA9F8}"/>
              </a:ext>
            </a:extLst>
          </p:cNvPr>
          <p:cNvPicPr>
            <a:picLocks noChangeAspect="1"/>
          </p:cNvPicPr>
          <p:nvPr/>
        </p:nvPicPr>
        <p:blipFill>
          <a:blip r:embed="rId3"/>
          <a:stretch>
            <a:fillRect/>
          </a:stretch>
        </p:blipFill>
        <p:spPr>
          <a:xfrm>
            <a:off x="8458200" y="5486400"/>
            <a:ext cx="685800" cy="685800"/>
          </a:xfrm>
          <a:prstGeom prst="rect">
            <a:avLst/>
          </a:prstGeom>
        </p:spPr>
      </p:pic>
      <p:sp>
        <p:nvSpPr>
          <p:cNvPr id="3" name="Title 1">
            <a:extLst>
              <a:ext uri="{FF2B5EF4-FFF2-40B4-BE49-F238E27FC236}">
                <a16:creationId xmlns:a16="http://schemas.microsoft.com/office/drawing/2014/main" id="{56D3F304-74F5-4777-B607-53423CCF7047}"/>
              </a:ext>
            </a:extLst>
          </p:cNvPr>
          <p:cNvSpPr>
            <a:spLocks noGrp="1"/>
          </p:cNvSpPr>
          <p:nvPr>
            <p:ph type="title"/>
          </p:nvPr>
        </p:nvSpPr>
        <p:spPr>
          <a:xfrm>
            <a:off x="457200" y="274638"/>
            <a:ext cx="7620000" cy="1143000"/>
          </a:xfrm>
        </p:spPr>
        <p:txBody>
          <a:bodyPr/>
          <a:lstStyle/>
          <a:p>
            <a:pPr algn="ctr"/>
            <a:r>
              <a:rPr lang="en-US" dirty="0"/>
              <a:t>eGrants Pre-Enrollment</a:t>
            </a:r>
          </a:p>
        </p:txBody>
      </p:sp>
      <p:sp>
        <p:nvSpPr>
          <p:cNvPr id="4" name="Content Placeholder 5">
            <a:extLst>
              <a:ext uri="{FF2B5EF4-FFF2-40B4-BE49-F238E27FC236}">
                <a16:creationId xmlns:a16="http://schemas.microsoft.com/office/drawing/2014/main" id="{E8C990CC-2633-4022-9890-7C187CE47BC9}"/>
              </a:ext>
            </a:extLst>
          </p:cNvPr>
          <p:cNvSpPr txBox="1">
            <a:spLocks/>
          </p:cNvSpPr>
          <p:nvPr/>
        </p:nvSpPr>
        <p:spPr>
          <a:xfrm>
            <a:off x="457200" y="1417637"/>
            <a:ext cx="7620000" cy="5059363"/>
          </a:xfrm>
          <a:prstGeom prst="rect">
            <a:avLst/>
          </a:prstGeom>
        </p:spPr>
        <p:txBody>
          <a:bodyPr vert="horz" lIns="91440" tIns="45720" rIns="91440" bIns="45720" numCol="1" rtlCol="0">
            <a:normAutofit lnSpcReduction="10000"/>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114300" indent="0">
              <a:buNone/>
            </a:pPr>
            <a:r>
              <a:rPr lang="en-US" dirty="0"/>
              <a:t>When program/member “pre-work” has been done, programs/members can begin electronic “pre-enrollment”…</a:t>
            </a:r>
          </a:p>
          <a:p>
            <a:pPr marL="114300" indent="0">
              <a:buNone/>
            </a:pPr>
            <a:endParaRPr lang="en-US" dirty="0"/>
          </a:p>
          <a:p>
            <a:pPr marL="114300" indent="0" algn="ctr">
              <a:buNone/>
            </a:pPr>
            <a:r>
              <a:rPr lang="en-US" b="1" dirty="0"/>
              <a:t>BEFORE START OF SERVICE/HOURS</a:t>
            </a:r>
          </a:p>
          <a:p>
            <a:pPr marL="114300" indent="0">
              <a:buNone/>
            </a:pPr>
            <a:endParaRPr lang="en-US" dirty="0"/>
          </a:p>
          <a:p>
            <a:pPr marL="571500" indent="-457200">
              <a:buAutoNum type="arabicParenR"/>
            </a:pPr>
            <a:r>
              <a:rPr lang="en-US" dirty="0"/>
              <a:t>Program Invites/Selects Member in eGrants</a:t>
            </a:r>
          </a:p>
          <a:p>
            <a:pPr marL="571500" indent="-457200">
              <a:buAutoNum type="arabicParenR"/>
            </a:pPr>
            <a:r>
              <a:rPr lang="en-US" dirty="0"/>
              <a:t>Member Accepts and Fills Out Member Sections</a:t>
            </a:r>
          </a:p>
          <a:p>
            <a:pPr marL="571500" indent="-457200">
              <a:buAutoNum type="arabicParenR"/>
            </a:pPr>
            <a:r>
              <a:rPr lang="en-US" dirty="0"/>
              <a:t>Automatic/Manual Verification of Eligibility Occurs</a:t>
            </a:r>
          </a:p>
          <a:p>
            <a:pPr marL="571500" indent="-457200">
              <a:buAutoNum type="arabicParenR"/>
            </a:pPr>
            <a:r>
              <a:rPr lang="en-US" dirty="0"/>
              <a:t>Program Certifies Criminal History Check Verification</a:t>
            </a:r>
          </a:p>
          <a:p>
            <a:pPr marL="571500" indent="-457200">
              <a:buAutoNum type="arabicParenR"/>
            </a:pPr>
            <a:r>
              <a:rPr lang="en-US" dirty="0"/>
              <a:t>Program Completes Program Sections</a:t>
            </a:r>
          </a:p>
          <a:p>
            <a:pPr marL="571500" indent="-457200">
              <a:buAutoNum type="arabicParenR"/>
            </a:pPr>
            <a:endParaRPr lang="en-US" dirty="0"/>
          </a:p>
          <a:p>
            <a:pPr marL="114300" indent="0">
              <a:buNone/>
            </a:pPr>
            <a:r>
              <a:rPr lang="en-US" dirty="0"/>
              <a:t>…once these steps are completed, the “enrollment” button will be activated…</a:t>
            </a:r>
          </a:p>
        </p:txBody>
      </p:sp>
    </p:spTree>
    <p:extLst>
      <p:ext uri="{BB962C8B-B14F-4D97-AF65-F5344CB8AC3E}">
        <p14:creationId xmlns:p14="http://schemas.microsoft.com/office/powerpoint/2010/main" val="8410173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090927C-AB56-4300-A57B-E39DA1DBA9F8}"/>
              </a:ext>
            </a:extLst>
          </p:cNvPr>
          <p:cNvPicPr>
            <a:picLocks noChangeAspect="1"/>
          </p:cNvPicPr>
          <p:nvPr/>
        </p:nvPicPr>
        <p:blipFill>
          <a:blip r:embed="rId3"/>
          <a:stretch>
            <a:fillRect/>
          </a:stretch>
        </p:blipFill>
        <p:spPr>
          <a:xfrm>
            <a:off x="8458200" y="5486400"/>
            <a:ext cx="685800" cy="685800"/>
          </a:xfrm>
          <a:prstGeom prst="rect">
            <a:avLst/>
          </a:prstGeom>
        </p:spPr>
      </p:pic>
      <p:sp>
        <p:nvSpPr>
          <p:cNvPr id="3" name="Title 1">
            <a:extLst>
              <a:ext uri="{FF2B5EF4-FFF2-40B4-BE49-F238E27FC236}">
                <a16:creationId xmlns:a16="http://schemas.microsoft.com/office/drawing/2014/main" id="{3E892297-E38F-4BF5-B32E-FCE53FCECB4B}"/>
              </a:ext>
            </a:extLst>
          </p:cNvPr>
          <p:cNvSpPr>
            <a:spLocks noGrp="1"/>
          </p:cNvSpPr>
          <p:nvPr>
            <p:ph type="title"/>
          </p:nvPr>
        </p:nvSpPr>
        <p:spPr>
          <a:xfrm>
            <a:off x="457200" y="274638"/>
            <a:ext cx="7620000" cy="1143000"/>
          </a:xfrm>
        </p:spPr>
        <p:txBody>
          <a:bodyPr/>
          <a:lstStyle/>
          <a:p>
            <a:pPr algn="ctr"/>
            <a:r>
              <a:rPr lang="en-US" dirty="0"/>
              <a:t>eGrants Enrollment</a:t>
            </a:r>
          </a:p>
        </p:txBody>
      </p:sp>
      <p:sp>
        <p:nvSpPr>
          <p:cNvPr id="4" name="Content Placeholder 5">
            <a:extLst>
              <a:ext uri="{FF2B5EF4-FFF2-40B4-BE49-F238E27FC236}">
                <a16:creationId xmlns:a16="http://schemas.microsoft.com/office/drawing/2014/main" id="{4760BB11-C984-434A-86A5-F0CC7A55399B}"/>
              </a:ext>
            </a:extLst>
          </p:cNvPr>
          <p:cNvSpPr txBox="1">
            <a:spLocks/>
          </p:cNvSpPr>
          <p:nvPr/>
        </p:nvSpPr>
        <p:spPr>
          <a:xfrm>
            <a:off x="457200" y="1417637"/>
            <a:ext cx="7620000" cy="5059363"/>
          </a:xfrm>
          <a:prstGeom prst="rect">
            <a:avLst/>
          </a:prstGeom>
        </p:spPr>
        <p:txBody>
          <a:bodyPr vert="horz" lIns="91440" tIns="45720" rIns="91440" bIns="45720" numCol="1" rtlCol="0">
            <a:normAutofit lnSpcReduction="10000"/>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114300" indent="0">
              <a:buNone/>
            </a:pPr>
            <a:r>
              <a:rPr lang="en-US" dirty="0"/>
              <a:t>When program/member “pre-enrollment” has been done, programs can finalize electronic “enrollment”…</a:t>
            </a:r>
          </a:p>
          <a:p>
            <a:pPr marL="114300" indent="0">
              <a:buNone/>
            </a:pPr>
            <a:endParaRPr lang="en-US" dirty="0"/>
          </a:p>
          <a:p>
            <a:pPr marL="114300" indent="0" algn="ctr">
              <a:buNone/>
            </a:pPr>
            <a:r>
              <a:rPr lang="en-US" b="1" dirty="0"/>
              <a:t>Within 8 CALENDAR DAYS of START OF SERVICE/HOURS</a:t>
            </a:r>
          </a:p>
          <a:p>
            <a:pPr marL="114300" indent="0">
              <a:buNone/>
            </a:pPr>
            <a:endParaRPr lang="en-US" dirty="0"/>
          </a:p>
          <a:p>
            <a:pPr marL="571500" indent="-457200">
              <a:buAutoNum type="arabicParenR"/>
            </a:pPr>
            <a:r>
              <a:rPr lang="en-US" dirty="0"/>
              <a:t>Program clicks final enrollment button</a:t>
            </a:r>
          </a:p>
          <a:p>
            <a:pPr marL="571500" indent="-457200">
              <a:buAutoNum type="arabicParenR"/>
            </a:pPr>
            <a:endParaRPr lang="en-US" dirty="0"/>
          </a:p>
          <a:p>
            <a:pPr marL="114300" indent="0">
              <a:buNone/>
            </a:pPr>
            <a:r>
              <a:rPr lang="en-US" dirty="0"/>
              <a:t>the step of changing the status from pre-enrolled to enrolled cannot be completed until the first day of service and no later than 8 days after the first day of service</a:t>
            </a:r>
          </a:p>
          <a:p>
            <a:pPr marL="114300" indent="0">
              <a:buNone/>
            </a:pPr>
            <a:endParaRPr lang="en-US" dirty="0"/>
          </a:p>
          <a:p>
            <a:pPr marL="114300" indent="0">
              <a:buNone/>
            </a:pPr>
            <a:r>
              <a:rPr lang="en-US" dirty="0"/>
              <a:t>CAUTION!  Disallowances (costs and/or member hours) may occur if programs are found to be non-compliant with enrollment.</a:t>
            </a:r>
          </a:p>
        </p:txBody>
      </p:sp>
    </p:spTree>
    <p:extLst>
      <p:ext uri="{BB962C8B-B14F-4D97-AF65-F5344CB8AC3E}">
        <p14:creationId xmlns:p14="http://schemas.microsoft.com/office/powerpoint/2010/main" val="28525852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090927C-AB56-4300-A57B-E39DA1DBA9F8}"/>
              </a:ext>
            </a:extLst>
          </p:cNvPr>
          <p:cNvPicPr>
            <a:picLocks noChangeAspect="1"/>
          </p:cNvPicPr>
          <p:nvPr/>
        </p:nvPicPr>
        <p:blipFill>
          <a:blip r:embed="rId3"/>
          <a:stretch>
            <a:fillRect/>
          </a:stretch>
        </p:blipFill>
        <p:spPr>
          <a:xfrm>
            <a:off x="8458200" y="5486400"/>
            <a:ext cx="685800" cy="685800"/>
          </a:xfrm>
          <a:prstGeom prst="rect">
            <a:avLst/>
          </a:prstGeom>
        </p:spPr>
      </p:pic>
      <p:sp>
        <p:nvSpPr>
          <p:cNvPr id="3" name="Title 1">
            <a:extLst>
              <a:ext uri="{FF2B5EF4-FFF2-40B4-BE49-F238E27FC236}">
                <a16:creationId xmlns:a16="http://schemas.microsoft.com/office/drawing/2014/main" id="{DE7191B4-F5D9-4F5A-94E8-27106619568B}"/>
              </a:ext>
            </a:extLst>
          </p:cNvPr>
          <p:cNvSpPr>
            <a:spLocks noGrp="1"/>
          </p:cNvSpPr>
          <p:nvPr>
            <p:ph type="title"/>
          </p:nvPr>
        </p:nvSpPr>
        <p:spPr>
          <a:xfrm>
            <a:off x="457200" y="274638"/>
            <a:ext cx="7620000" cy="1143000"/>
          </a:xfrm>
        </p:spPr>
        <p:txBody>
          <a:bodyPr/>
          <a:lstStyle/>
          <a:p>
            <a:pPr algn="ctr"/>
            <a:r>
              <a:rPr lang="en-US" dirty="0"/>
              <a:t>eGrants System of Record</a:t>
            </a:r>
          </a:p>
        </p:txBody>
      </p:sp>
      <p:sp>
        <p:nvSpPr>
          <p:cNvPr id="4" name="Content Placeholder 5">
            <a:extLst>
              <a:ext uri="{FF2B5EF4-FFF2-40B4-BE49-F238E27FC236}">
                <a16:creationId xmlns:a16="http://schemas.microsoft.com/office/drawing/2014/main" id="{2C9187F4-327D-44D0-8261-AA8BD35DBC69}"/>
              </a:ext>
            </a:extLst>
          </p:cNvPr>
          <p:cNvSpPr txBox="1">
            <a:spLocks/>
          </p:cNvSpPr>
          <p:nvPr/>
        </p:nvSpPr>
        <p:spPr>
          <a:xfrm>
            <a:off x="457200" y="1417637"/>
            <a:ext cx="7620000" cy="5059363"/>
          </a:xfrm>
          <a:prstGeom prst="rect">
            <a:avLst/>
          </a:prstGeom>
        </p:spPr>
        <p:txBody>
          <a:bodyPr vert="horz" lIns="91440" tIns="45720" rIns="91440" bIns="45720" numCol="1" rtlCol="0">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a:spcBef>
                <a:spcPts val="600"/>
              </a:spcBef>
              <a:spcAft>
                <a:spcPts val="600"/>
              </a:spcAft>
            </a:pPr>
            <a:r>
              <a:rPr lang="en-US" b="1" dirty="0"/>
              <a:t>AmeriCorps Terms and Conditions</a:t>
            </a:r>
          </a:p>
          <a:p>
            <a:pPr lvl="1">
              <a:spcBef>
                <a:spcPts val="600"/>
              </a:spcBef>
              <a:spcAft>
                <a:spcPts val="600"/>
              </a:spcAft>
            </a:pPr>
            <a:r>
              <a:rPr lang="en-US" dirty="0"/>
              <a:t>Start Date in eGrants is Effective Date (system of record)</a:t>
            </a:r>
          </a:p>
          <a:p>
            <a:pPr lvl="2">
              <a:spcBef>
                <a:spcPts val="600"/>
              </a:spcBef>
              <a:spcAft>
                <a:spcPts val="600"/>
              </a:spcAft>
            </a:pPr>
            <a:r>
              <a:rPr lang="en-US" dirty="0"/>
              <a:t>eGrants start date</a:t>
            </a:r>
          </a:p>
          <a:p>
            <a:pPr lvl="2">
              <a:spcBef>
                <a:spcPts val="600"/>
              </a:spcBef>
              <a:spcAft>
                <a:spcPts val="600"/>
              </a:spcAft>
            </a:pPr>
            <a:r>
              <a:rPr lang="en-US" dirty="0"/>
              <a:t>MSA start date</a:t>
            </a:r>
          </a:p>
          <a:p>
            <a:pPr lvl="2">
              <a:spcBef>
                <a:spcPts val="600"/>
              </a:spcBef>
              <a:spcAft>
                <a:spcPts val="600"/>
              </a:spcAft>
            </a:pPr>
            <a:r>
              <a:rPr lang="en-US" dirty="0"/>
              <a:t>Hours start date</a:t>
            </a:r>
          </a:p>
          <a:p>
            <a:pPr lvl="2">
              <a:spcBef>
                <a:spcPts val="600"/>
              </a:spcBef>
              <a:spcAft>
                <a:spcPts val="600"/>
              </a:spcAft>
            </a:pPr>
            <a:r>
              <a:rPr lang="en-US" dirty="0"/>
              <a:t>MUST ALL MATCH</a:t>
            </a:r>
          </a:p>
          <a:p>
            <a:pPr lvl="2">
              <a:spcBef>
                <a:spcPts val="600"/>
              </a:spcBef>
              <a:spcAft>
                <a:spcPts val="600"/>
              </a:spcAft>
            </a:pPr>
            <a:endParaRPr lang="en-US" dirty="0"/>
          </a:p>
          <a:p>
            <a:pPr lvl="1">
              <a:spcBef>
                <a:spcPts val="600"/>
              </a:spcBef>
              <a:spcAft>
                <a:spcPts val="600"/>
              </a:spcAft>
            </a:pPr>
            <a:r>
              <a:rPr lang="en-US" dirty="0"/>
              <a:t>IF DATES DON’T MATCH</a:t>
            </a:r>
          </a:p>
          <a:p>
            <a:pPr lvl="2">
              <a:spcBef>
                <a:spcPts val="600"/>
              </a:spcBef>
              <a:spcAft>
                <a:spcPts val="600"/>
              </a:spcAft>
            </a:pPr>
            <a:r>
              <a:rPr lang="en-US" dirty="0"/>
              <a:t>eGrants is the official date</a:t>
            </a:r>
          </a:p>
          <a:p>
            <a:pPr lvl="2">
              <a:spcBef>
                <a:spcPts val="600"/>
              </a:spcBef>
              <a:spcAft>
                <a:spcPts val="600"/>
              </a:spcAft>
            </a:pPr>
            <a:r>
              <a:rPr lang="en-US" dirty="0"/>
              <a:t>Amend MSA to match eGrants</a:t>
            </a:r>
          </a:p>
          <a:p>
            <a:pPr lvl="2">
              <a:spcBef>
                <a:spcPts val="600"/>
              </a:spcBef>
              <a:spcAft>
                <a:spcPts val="600"/>
              </a:spcAft>
            </a:pPr>
            <a:r>
              <a:rPr lang="en-US" dirty="0"/>
              <a:t>Disallow Hours prior to eGrants date</a:t>
            </a:r>
          </a:p>
          <a:p>
            <a:pPr marL="114300" indent="0">
              <a:buNone/>
            </a:pPr>
            <a:endParaRPr lang="en-US" dirty="0"/>
          </a:p>
        </p:txBody>
      </p:sp>
    </p:spTree>
    <p:extLst>
      <p:ext uri="{BB962C8B-B14F-4D97-AF65-F5344CB8AC3E}">
        <p14:creationId xmlns:p14="http://schemas.microsoft.com/office/powerpoint/2010/main" val="30177492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earch Engine Optimization | Online Internet Marketing Help"/>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147280">
            <a:off x="230410" y="4040410"/>
            <a:ext cx="2514600" cy="2514600"/>
          </a:xfrm>
          <a:prstGeom prst="rect">
            <a:avLst/>
          </a:prstGeom>
        </p:spPr>
      </p:pic>
      <p:sp>
        <p:nvSpPr>
          <p:cNvPr id="2" name="Title 1"/>
          <p:cNvSpPr>
            <a:spLocks noGrp="1"/>
          </p:cNvSpPr>
          <p:nvPr>
            <p:ph type="title"/>
          </p:nvPr>
        </p:nvSpPr>
        <p:spPr/>
        <p:txBody>
          <a:bodyPr/>
          <a:lstStyle/>
          <a:p>
            <a:pPr algn="ctr"/>
            <a:r>
              <a:rPr lang="en-US" dirty="0"/>
              <a:t>Announcements!</a:t>
            </a:r>
          </a:p>
        </p:txBody>
      </p:sp>
      <p:sp>
        <p:nvSpPr>
          <p:cNvPr id="6" name="Content Placeholder 5"/>
          <p:cNvSpPr>
            <a:spLocks noGrp="1"/>
          </p:cNvSpPr>
          <p:nvPr>
            <p:ph idx="1"/>
          </p:nvPr>
        </p:nvSpPr>
        <p:spPr>
          <a:xfrm>
            <a:off x="76200" y="2118518"/>
            <a:ext cx="8153400" cy="3063082"/>
          </a:xfrm>
        </p:spPr>
        <p:txBody>
          <a:bodyPr>
            <a:normAutofit/>
          </a:bodyPr>
          <a:lstStyle/>
          <a:p>
            <a:pPr marL="114300" indent="0" algn="ctr">
              <a:buNone/>
            </a:pPr>
            <a:r>
              <a:rPr lang="en-US" b="1" u="sng" dirty="0"/>
              <a:t>National Service Training Conference</a:t>
            </a:r>
          </a:p>
          <a:p>
            <a:pPr marL="114300" indent="0" algn="ctr">
              <a:buNone/>
            </a:pPr>
            <a:r>
              <a:rPr lang="en-US" b="1" dirty="0"/>
              <a:t>Minneapolis, MN</a:t>
            </a:r>
          </a:p>
          <a:p>
            <a:pPr marL="114300" indent="0" algn="ctr">
              <a:buNone/>
            </a:pPr>
            <a:r>
              <a:rPr lang="en-US" dirty="0"/>
              <a:t>Serve WA Subgrantee Gathering</a:t>
            </a:r>
          </a:p>
          <a:p>
            <a:pPr marL="114300" indent="0" algn="ctr">
              <a:buNone/>
            </a:pPr>
            <a:r>
              <a:rPr lang="en-US" dirty="0"/>
              <a:t>(tentative)</a:t>
            </a:r>
          </a:p>
          <a:p>
            <a:pPr marL="114300" indent="0" algn="ctr">
              <a:buNone/>
            </a:pPr>
            <a:r>
              <a:rPr lang="en-US" dirty="0"/>
              <a:t>Wednesday, April 24 at 10:00 am</a:t>
            </a:r>
          </a:p>
          <a:p>
            <a:pPr marL="114300" indent="0" algn="ctr">
              <a:buNone/>
            </a:pPr>
            <a:r>
              <a:rPr lang="en-US" dirty="0"/>
              <a:t>Prior to Conference Kickoff</a:t>
            </a:r>
          </a:p>
          <a:p>
            <a:pPr marL="114300" indent="0" algn="ctr">
              <a:buNone/>
            </a:pPr>
            <a:endParaRPr lang="en-US" dirty="0"/>
          </a:p>
        </p:txBody>
      </p:sp>
      <p:pic>
        <p:nvPicPr>
          <p:cNvPr id="7" name="Picture 6">
            <a:extLst>
              <a:ext uri="{FF2B5EF4-FFF2-40B4-BE49-F238E27FC236}">
                <a16:creationId xmlns:a16="http://schemas.microsoft.com/office/drawing/2014/main" id="{BE4B2E22-58F3-4EDE-8459-BAD0DAB6B3BE}"/>
              </a:ext>
            </a:extLst>
          </p:cNvPr>
          <p:cNvPicPr>
            <a:picLocks noChangeAspect="1"/>
          </p:cNvPicPr>
          <p:nvPr/>
        </p:nvPicPr>
        <p:blipFill>
          <a:blip r:embed="rId4"/>
          <a:stretch>
            <a:fillRect/>
          </a:stretch>
        </p:blipFill>
        <p:spPr>
          <a:xfrm>
            <a:off x="8458200" y="5486400"/>
            <a:ext cx="685800" cy="689517"/>
          </a:xfrm>
          <a:prstGeom prst="rect">
            <a:avLst/>
          </a:prstGeom>
        </p:spPr>
      </p:pic>
    </p:spTree>
    <p:extLst>
      <p:ext uri="{BB962C8B-B14F-4D97-AF65-F5344CB8AC3E}">
        <p14:creationId xmlns:p14="http://schemas.microsoft.com/office/powerpoint/2010/main" val="23930197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090927C-AB56-4300-A57B-E39DA1DBA9F8}"/>
              </a:ext>
            </a:extLst>
          </p:cNvPr>
          <p:cNvPicPr>
            <a:picLocks noChangeAspect="1"/>
          </p:cNvPicPr>
          <p:nvPr/>
        </p:nvPicPr>
        <p:blipFill>
          <a:blip r:embed="rId3"/>
          <a:stretch>
            <a:fillRect/>
          </a:stretch>
        </p:blipFill>
        <p:spPr>
          <a:xfrm>
            <a:off x="8458200" y="5486400"/>
            <a:ext cx="685800" cy="685800"/>
          </a:xfrm>
          <a:prstGeom prst="rect">
            <a:avLst/>
          </a:prstGeom>
        </p:spPr>
      </p:pic>
      <p:pic>
        <p:nvPicPr>
          <p:cNvPr id="7" name="Picture 6">
            <a:extLst>
              <a:ext uri="{FF2B5EF4-FFF2-40B4-BE49-F238E27FC236}">
                <a16:creationId xmlns:a16="http://schemas.microsoft.com/office/drawing/2014/main" id="{CD0D51CB-60DC-4C2D-976F-A7022E5B4E69}"/>
              </a:ext>
            </a:extLst>
          </p:cNvPr>
          <p:cNvPicPr>
            <a:picLocks noChangeAspect="1"/>
          </p:cNvPicPr>
          <p:nvPr/>
        </p:nvPicPr>
        <p:blipFill>
          <a:blip r:embed="rId4"/>
          <a:stretch>
            <a:fillRect/>
          </a:stretch>
        </p:blipFill>
        <p:spPr>
          <a:xfrm>
            <a:off x="0" y="914400"/>
            <a:ext cx="8191500" cy="4162425"/>
          </a:xfrm>
          <a:prstGeom prst="rect">
            <a:avLst/>
          </a:prstGeom>
        </p:spPr>
      </p:pic>
    </p:spTree>
    <p:extLst>
      <p:ext uri="{BB962C8B-B14F-4D97-AF65-F5344CB8AC3E}">
        <p14:creationId xmlns:p14="http://schemas.microsoft.com/office/powerpoint/2010/main" val="23352834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Pre-Enroll/Enroll Pitfalls</a:t>
            </a:r>
          </a:p>
        </p:txBody>
      </p:sp>
      <p:sp>
        <p:nvSpPr>
          <p:cNvPr id="6" name="Content Placeholder 2"/>
          <p:cNvSpPr>
            <a:spLocks noGrp="1"/>
          </p:cNvSpPr>
          <p:nvPr>
            <p:ph idx="1"/>
          </p:nvPr>
        </p:nvSpPr>
        <p:spPr>
          <a:xfrm>
            <a:off x="457200" y="2438400"/>
            <a:ext cx="7620000" cy="3962400"/>
          </a:xfrm>
        </p:spPr>
        <p:txBody>
          <a:bodyPr>
            <a:normAutofit fontScale="92500"/>
          </a:bodyPr>
          <a:lstStyle/>
          <a:p>
            <a:pPr lvl="1">
              <a:spcBef>
                <a:spcPts val="600"/>
              </a:spcBef>
              <a:spcAft>
                <a:spcPts val="600"/>
              </a:spcAft>
            </a:pPr>
            <a:r>
              <a:rPr lang="en-US" sz="2600" dirty="0"/>
              <a:t>Poking applicants to complete their portion</a:t>
            </a:r>
          </a:p>
          <a:p>
            <a:pPr lvl="1">
              <a:spcBef>
                <a:spcPts val="600"/>
              </a:spcBef>
              <a:spcAft>
                <a:spcPts val="600"/>
              </a:spcAft>
            </a:pPr>
            <a:r>
              <a:rPr lang="en-US" sz="2600" dirty="0"/>
              <a:t>Programs forgetting to enter NSCHC date box</a:t>
            </a:r>
          </a:p>
          <a:p>
            <a:pPr lvl="1">
              <a:spcBef>
                <a:spcPts val="600"/>
              </a:spcBef>
              <a:spcAft>
                <a:spcPts val="600"/>
              </a:spcAft>
            </a:pPr>
            <a:r>
              <a:rPr lang="en-US" sz="2600" dirty="0"/>
              <a:t>Watching auto verification of eligibility (and submitting to AmeriCorps when returned for manual verification)</a:t>
            </a:r>
          </a:p>
          <a:p>
            <a:pPr lvl="1">
              <a:spcBef>
                <a:spcPts val="600"/>
              </a:spcBef>
              <a:spcAft>
                <a:spcPts val="600"/>
              </a:spcAft>
            </a:pPr>
            <a:r>
              <a:rPr lang="en-US" sz="2600" dirty="0"/>
              <a:t>Allowing members to start/collect hours before pre-enrollment is complete (big NO)</a:t>
            </a:r>
          </a:p>
          <a:p>
            <a:pPr lvl="1">
              <a:spcBef>
                <a:spcPts val="600"/>
              </a:spcBef>
              <a:spcAft>
                <a:spcPts val="600"/>
              </a:spcAft>
            </a:pPr>
            <a:r>
              <a:rPr lang="en-US" sz="2600" dirty="0"/>
              <a:t>Forgetting to complete final enrollment button once members start (will not back date more than 8 days)</a:t>
            </a:r>
          </a:p>
        </p:txBody>
      </p:sp>
      <p:sp>
        <p:nvSpPr>
          <p:cNvPr id="7" name="Content Placeholder 2"/>
          <p:cNvSpPr txBox="1">
            <a:spLocks/>
          </p:cNvSpPr>
          <p:nvPr/>
        </p:nvSpPr>
        <p:spPr>
          <a:xfrm>
            <a:off x="0" y="1474245"/>
            <a:ext cx="8686800" cy="964155"/>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114300" indent="0" algn="ctr">
              <a:buNone/>
            </a:pPr>
            <a:r>
              <a:rPr lang="en-US" sz="2400" b="1" dirty="0"/>
              <a:t>What are some common mistakes (human error) </a:t>
            </a:r>
          </a:p>
          <a:p>
            <a:pPr marL="114300" indent="0" algn="ctr">
              <a:buNone/>
            </a:pPr>
            <a:r>
              <a:rPr lang="en-US" sz="2400" b="1" dirty="0"/>
              <a:t>with enrollment?</a:t>
            </a:r>
          </a:p>
        </p:txBody>
      </p:sp>
      <p:pic>
        <p:nvPicPr>
          <p:cNvPr id="8" name="Picture 7">
            <a:extLst>
              <a:ext uri="{FF2B5EF4-FFF2-40B4-BE49-F238E27FC236}">
                <a16:creationId xmlns:a16="http://schemas.microsoft.com/office/drawing/2014/main" id="{E6D8E5A6-1723-45A1-9ADC-BE7AA39DEC41}"/>
              </a:ext>
            </a:extLst>
          </p:cNvPr>
          <p:cNvPicPr>
            <a:picLocks noChangeAspect="1"/>
          </p:cNvPicPr>
          <p:nvPr/>
        </p:nvPicPr>
        <p:blipFill>
          <a:blip r:embed="rId3"/>
          <a:stretch>
            <a:fillRect/>
          </a:stretch>
        </p:blipFill>
        <p:spPr>
          <a:xfrm>
            <a:off x="8458200" y="5486400"/>
            <a:ext cx="685800" cy="689517"/>
          </a:xfrm>
          <a:prstGeom prst="rect">
            <a:avLst/>
          </a:prstGeom>
        </p:spPr>
      </p:pic>
    </p:spTree>
    <p:extLst>
      <p:ext uri="{BB962C8B-B14F-4D97-AF65-F5344CB8AC3E}">
        <p14:creationId xmlns:p14="http://schemas.microsoft.com/office/powerpoint/2010/main" val="1191250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 calcmode="lin" valueType="num">
                                      <p:cBhvr additive="base">
                                        <p:cTn id="1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 calcmode="lin" valueType="num">
                                      <p:cBhvr additive="base">
                                        <p:cTn id="1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anim calcmode="lin" valueType="num">
                                      <p:cBhvr additive="base">
                                        <p:cTn id="23"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090927C-AB56-4300-A57B-E39DA1DBA9F8}"/>
              </a:ext>
            </a:extLst>
          </p:cNvPr>
          <p:cNvPicPr>
            <a:picLocks noChangeAspect="1"/>
          </p:cNvPicPr>
          <p:nvPr/>
        </p:nvPicPr>
        <p:blipFill>
          <a:blip r:embed="rId3"/>
          <a:stretch>
            <a:fillRect/>
          </a:stretch>
        </p:blipFill>
        <p:spPr>
          <a:xfrm>
            <a:off x="8458200" y="5486400"/>
            <a:ext cx="685800" cy="685800"/>
          </a:xfrm>
          <a:prstGeom prst="rect">
            <a:avLst/>
          </a:prstGeom>
        </p:spPr>
      </p:pic>
      <p:sp>
        <p:nvSpPr>
          <p:cNvPr id="3" name="Title 1">
            <a:extLst>
              <a:ext uri="{FF2B5EF4-FFF2-40B4-BE49-F238E27FC236}">
                <a16:creationId xmlns:a16="http://schemas.microsoft.com/office/drawing/2014/main" id="{9430D35C-7602-457F-98A7-64DA5B66206A}"/>
              </a:ext>
            </a:extLst>
          </p:cNvPr>
          <p:cNvSpPr>
            <a:spLocks noGrp="1"/>
          </p:cNvSpPr>
          <p:nvPr>
            <p:ph type="title"/>
          </p:nvPr>
        </p:nvSpPr>
        <p:spPr>
          <a:xfrm>
            <a:off x="457200" y="274638"/>
            <a:ext cx="7620000" cy="1143000"/>
          </a:xfrm>
        </p:spPr>
        <p:txBody>
          <a:bodyPr/>
          <a:lstStyle/>
          <a:p>
            <a:pPr algn="ctr"/>
            <a:r>
              <a:rPr lang="en-US" dirty="0"/>
              <a:t>Enrollment Training Resources</a:t>
            </a:r>
          </a:p>
        </p:txBody>
      </p:sp>
      <p:sp>
        <p:nvSpPr>
          <p:cNvPr id="4" name="Content Placeholder 5">
            <a:extLst>
              <a:ext uri="{FF2B5EF4-FFF2-40B4-BE49-F238E27FC236}">
                <a16:creationId xmlns:a16="http://schemas.microsoft.com/office/drawing/2014/main" id="{D8083F89-C6E1-4B79-BDF8-C103D81A5567}"/>
              </a:ext>
            </a:extLst>
          </p:cNvPr>
          <p:cNvSpPr txBox="1">
            <a:spLocks/>
          </p:cNvSpPr>
          <p:nvPr/>
        </p:nvSpPr>
        <p:spPr>
          <a:xfrm>
            <a:off x="0" y="1417638"/>
            <a:ext cx="7620000" cy="5059363"/>
          </a:xfrm>
          <a:prstGeom prst="rect">
            <a:avLst/>
          </a:prstGeom>
        </p:spPr>
        <p:txBody>
          <a:bodyPr vert="horz" lIns="91440" tIns="45720" rIns="91440" bIns="45720" numCol="1" rtlCol="0">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endParaRPr lang="en-US" dirty="0"/>
          </a:p>
          <a:p>
            <a:pPr>
              <a:spcBef>
                <a:spcPts val="1200"/>
              </a:spcBef>
              <a:spcAft>
                <a:spcPts val="600"/>
              </a:spcAft>
            </a:pPr>
            <a:r>
              <a:rPr lang="en-US" dirty="0">
                <a:hlinkClick r:id="rId4"/>
              </a:rPr>
              <a:t>Serve WA Pre-Enroll/Enrollment Checklist</a:t>
            </a:r>
            <a:endParaRPr lang="en-US" dirty="0"/>
          </a:p>
          <a:p>
            <a:pPr>
              <a:spcBef>
                <a:spcPts val="1200"/>
              </a:spcBef>
              <a:spcAft>
                <a:spcPts val="600"/>
              </a:spcAft>
            </a:pPr>
            <a:r>
              <a:rPr lang="en-US" dirty="0">
                <a:hlinkClick r:id="rId5"/>
              </a:rPr>
              <a:t>Member Enrollment Flow Chart</a:t>
            </a:r>
            <a:endParaRPr lang="en-US" dirty="0"/>
          </a:p>
          <a:p>
            <a:pPr>
              <a:spcBef>
                <a:spcPts val="1200"/>
              </a:spcBef>
              <a:spcAft>
                <a:spcPts val="600"/>
              </a:spcAft>
            </a:pPr>
            <a:r>
              <a:rPr lang="en-US" dirty="0">
                <a:hlinkClick r:id="rId6"/>
              </a:rPr>
              <a:t>Member Enrollment Presentation </a:t>
            </a:r>
            <a:r>
              <a:rPr lang="en-US" dirty="0"/>
              <a:t>(PDF)</a:t>
            </a:r>
          </a:p>
          <a:p>
            <a:pPr>
              <a:spcBef>
                <a:spcPts val="1200"/>
              </a:spcBef>
              <a:spcAft>
                <a:spcPts val="600"/>
              </a:spcAft>
            </a:pPr>
            <a:r>
              <a:rPr lang="en-US" dirty="0">
                <a:hlinkClick r:id="rId7"/>
              </a:rPr>
              <a:t>Member Enrollment Webinar </a:t>
            </a:r>
            <a:r>
              <a:rPr lang="en-US" dirty="0"/>
              <a:t>(Recorded)</a:t>
            </a:r>
          </a:p>
        </p:txBody>
      </p:sp>
      <p:pic>
        <p:nvPicPr>
          <p:cNvPr id="6" name="Picture 5">
            <a:extLst>
              <a:ext uri="{FF2B5EF4-FFF2-40B4-BE49-F238E27FC236}">
                <a16:creationId xmlns:a16="http://schemas.microsoft.com/office/drawing/2014/main" id="{26CE2E85-95A9-258F-D204-9A669C83FAEA}"/>
              </a:ext>
            </a:extLst>
          </p:cNvPr>
          <p:cNvPicPr>
            <a:picLocks noChangeAspect="1"/>
          </p:cNvPicPr>
          <p:nvPr/>
        </p:nvPicPr>
        <p:blipFill>
          <a:blip r:embed="rId8"/>
          <a:stretch>
            <a:fillRect/>
          </a:stretch>
        </p:blipFill>
        <p:spPr>
          <a:xfrm>
            <a:off x="5536193" y="2156185"/>
            <a:ext cx="3613745" cy="4701815"/>
          </a:xfrm>
          <a:prstGeom prst="rect">
            <a:avLst/>
          </a:prstGeom>
        </p:spPr>
      </p:pic>
    </p:spTree>
    <p:extLst>
      <p:ext uri="{BB962C8B-B14F-4D97-AF65-F5344CB8AC3E}">
        <p14:creationId xmlns:p14="http://schemas.microsoft.com/office/powerpoint/2010/main" val="7146264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090927C-AB56-4300-A57B-E39DA1DBA9F8}"/>
              </a:ext>
            </a:extLst>
          </p:cNvPr>
          <p:cNvPicPr>
            <a:picLocks noChangeAspect="1"/>
          </p:cNvPicPr>
          <p:nvPr/>
        </p:nvPicPr>
        <p:blipFill>
          <a:blip r:embed="rId3"/>
          <a:stretch>
            <a:fillRect/>
          </a:stretch>
        </p:blipFill>
        <p:spPr>
          <a:xfrm>
            <a:off x="8458200" y="5486400"/>
            <a:ext cx="685800" cy="685800"/>
          </a:xfrm>
          <a:prstGeom prst="rect">
            <a:avLst/>
          </a:prstGeom>
        </p:spPr>
      </p:pic>
      <p:sp>
        <p:nvSpPr>
          <p:cNvPr id="3" name="Title 1">
            <a:extLst>
              <a:ext uri="{FF2B5EF4-FFF2-40B4-BE49-F238E27FC236}">
                <a16:creationId xmlns:a16="http://schemas.microsoft.com/office/drawing/2014/main" id="{97236638-BA87-4384-8E9A-DF22B0FEEA4F}"/>
              </a:ext>
            </a:extLst>
          </p:cNvPr>
          <p:cNvSpPr>
            <a:spLocks noGrp="1"/>
          </p:cNvSpPr>
          <p:nvPr>
            <p:ph type="title"/>
          </p:nvPr>
        </p:nvSpPr>
        <p:spPr>
          <a:xfrm>
            <a:off x="457200" y="274638"/>
            <a:ext cx="7620000" cy="1143000"/>
          </a:xfrm>
        </p:spPr>
        <p:txBody>
          <a:bodyPr/>
          <a:lstStyle/>
          <a:p>
            <a:pPr algn="ctr"/>
            <a:r>
              <a:rPr lang="en-US" dirty="0"/>
              <a:t>Exit</a:t>
            </a:r>
          </a:p>
        </p:txBody>
      </p:sp>
      <p:sp>
        <p:nvSpPr>
          <p:cNvPr id="4" name="Content Placeholder 5">
            <a:extLst>
              <a:ext uri="{FF2B5EF4-FFF2-40B4-BE49-F238E27FC236}">
                <a16:creationId xmlns:a16="http://schemas.microsoft.com/office/drawing/2014/main" id="{FD25A0AE-3C43-48FC-BC4C-C03D199E345B}"/>
              </a:ext>
            </a:extLst>
          </p:cNvPr>
          <p:cNvSpPr txBox="1">
            <a:spLocks/>
          </p:cNvSpPr>
          <p:nvPr/>
        </p:nvSpPr>
        <p:spPr>
          <a:xfrm>
            <a:off x="457200" y="1417637"/>
            <a:ext cx="7620000" cy="5059363"/>
          </a:xfrm>
          <a:prstGeom prst="rect">
            <a:avLst/>
          </a:prstGeom>
        </p:spPr>
        <p:txBody>
          <a:bodyPr vert="horz" lIns="91440" tIns="45720" rIns="91440" bIns="45720" numCol="1" rtlCol="0">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114300" indent="0">
              <a:buNone/>
            </a:pPr>
            <a:r>
              <a:rPr lang="en-US" dirty="0"/>
              <a:t>AmeriCorps requires programs to exit members electronically in eGrants/My AmeriCorps.</a:t>
            </a:r>
          </a:p>
          <a:p>
            <a:r>
              <a:rPr lang="en-US" b="1" dirty="0"/>
              <a:t>Exit</a:t>
            </a:r>
            <a:r>
              <a:rPr lang="en-US" dirty="0"/>
              <a:t>…within </a:t>
            </a:r>
            <a:r>
              <a:rPr lang="en-US" b="1" dirty="0"/>
              <a:t>30 CALENDAR DAYS </a:t>
            </a:r>
            <a:r>
              <a:rPr lang="en-US" dirty="0"/>
              <a:t>of last day of service.</a:t>
            </a:r>
          </a:p>
          <a:p>
            <a:pPr marL="114300" indent="0">
              <a:buNone/>
            </a:pPr>
            <a:endParaRPr lang="en-US" dirty="0"/>
          </a:p>
          <a:p>
            <a:pPr marL="114300" indent="0">
              <a:buNone/>
            </a:pPr>
            <a:r>
              <a:rPr lang="en-US" dirty="0"/>
              <a:t>Well before this…programs should have completed “pre-work”…</a:t>
            </a:r>
          </a:p>
          <a:p>
            <a:r>
              <a:rPr lang="en-US" dirty="0"/>
              <a:t>Documentation of Compelling Personal Circumstances (if applicable)</a:t>
            </a:r>
          </a:p>
          <a:p>
            <a:r>
              <a:rPr lang="en-US" dirty="0"/>
              <a:t>Corrective Action Paperwork (if applicable)</a:t>
            </a:r>
          </a:p>
          <a:p>
            <a:r>
              <a:rPr lang="en-US" dirty="0"/>
              <a:t>Performance Reviews</a:t>
            </a:r>
          </a:p>
          <a:p>
            <a:r>
              <a:rPr lang="en-US" dirty="0"/>
              <a:t>Final Timesheets</a:t>
            </a:r>
          </a:p>
          <a:p>
            <a:r>
              <a:rPr lang="en-US" dirty="0"/>
              <a:t>Program Exit Paperwork</a:t>
            </a:r>
          </a:p>
        </p:txBody>
      </p:sp>
    </p:spTree>
    <p:extLst>
      <p:ext uri="{BB962C8B-B14F-4D97-AF65-F5344CB8AC3E}">
        <p14:creationId xmlns:p14="http://schemas.microsoft.com/office/powerpoint/2010/main" val="36348895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090927C-AB56-4300-A57B-E39DA1DBA9F8}"/>
              </a:ext>
            </a:extLst>
          </p:cNvPr>
          <p:cNvPicPr>
            <a:picLocks noChangeAspect="1"/>
          </p:cNvPicPr>
          <p:nvPr/>
        </p:nvPicPr>
        <p:blipFill>
          <a:blip r:embed="rId3"/>
          <a:stretch>
            <a:fillRect/>
          </a:stretch>
        </p:blipFill>
        <p:spPr>
          <a:xfrm>
            <a:off x="8458200" y="5486400"/>
            <a:ext cx="685800" cy="685800"/>
          </a:xfrm>
          <a:prstGeom prst="rect">
            <a:avLst/>
          </a:prstGeom>
        </p:spPr>
      </p:pic>
      <p:sp>
        <p:nvSpPr>
          <p:cNvPr id="3" name="Title 1">
            <a:extLst>
              <a:ext uri="{FF2B5EF4-FFF2-40B4-BE49-F238E27FC236}">
                <a16:creationId xmlns:a16="http://schemas.microsoft.com/office/drawing/2014/main" id="{D5102C2D-CAD0-4C95-B425-37A4D3CB3EC8}"/>
              </a:ext>
            </a:extLst>
          </p:cNvPr>
          <p:cNvSpPr>
            <a:spLocks noGrp="1"/>
          </p:cNvSpPr>
          <p:nvPr>
            <p:ph type="title"/>
          </p:nvPr>
        </p:nvSpPr>
        <p:spPr>
          <a:xfrm>
            <a:off x="457200" y="274638"/>
            <a:ext cx="7620000" cy="1143000"/>
          </a:xfrm>
        </p:spPr>
        <p:txBody>
          <a:bodyPr/>
          <a:lstStyle/>
          <a:p>
            <a:pPr algn="ctr"/>
            <a:r>
              <a:rPr lang="en-US" dirty="0"/>
              <a:t>eGrants Exit</a:t>
            </a:r>
          </a:p>
        </p:txBody>
      </p:sp>
      <p:sp>
        <p:nvSpPr>
          <p:cNvPr id="4" name="Content Placeholder 5">
            <a:extLst>
              <a:ext uri="{FF2B5EF4-FFF2-40B4-BE49-F238E27FC236}">
                <a16:creationId xmlns:a16="http://schemas.microsoft.com/office/drawing/2014/main" id="{A3B3518D-3239-48A2-94FE-B8B670E8DEDD}"/>
              </a:ext>
            </a:extLst>
          </p:cNvPr>
          <p:cNvSpPr txBox="1">
            <a:spLocks/>
          </p:cNvSpPr>
          <p:nvPr/>
        </p:nvSpPr>
        <p:spPr>
          <a:xfrm>
            <a:off x="457200" y="1417637"/>
            <a:ext cx="7620000" cy="5059363"/>
          </a:xfrm>
          <a:prstGeom prst="rect">
            <a:avLst/>
          </a:prstGeom>
        </p:spPr>
        <p:txBody>
          <a:bodyPr vert="horz" lIns="91440" tIns="45720" rIns="91440" bIns="45720" numCol="1" rtlCol="0">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114300" indent="0">
              <a:buNone/>
            </a:pPr>
            <a:r>
              <a:rPr lang="en-US" dirty="0"/>
              <a:t>When program/member “pre-work” has been done, programs can finalize electronic “exit”…</a:t>
            </a:r>
          </a:p>
          <a:p>
            <a:pPr marL="114300" indent="0">
              <a:buNone/>
            </a:pPr>
            <a:endParaRPr lang="en-US" dirty="0"/>
          </a:p>
          <a:p>
            <a:pPr marL="114300" indent="0" algn="ctr">
              <a:buNone/>
            </a:pPr>
            <a:r>
              <a:rPr lang="en-US" b="1" dirty="0"/>
              <a:t>Within 30 CALENDAR DAYS before LAST DAY OF SERVICE</a:t>
            </a:r>
          </a:p>
          <a:p>
            <a:pPr marL="114300" indent="0">
              <a:buNone/>
            </a:pPr>
            <a:endParaRPr lang="en-US" dirty="0"/>
          </a:p>
          <a:p>
            <a:pPr marL="571500" indent="-457200">
              <a:buAutoNum type="arabicParenR"/>
            </a:pPr>
            <a:r>
              <a:rPr lang="en-US" dirty="0"/>
              <a:t>Program Unlocks Exit Form (if needed)</a:t>
            </a:r>
          </a:p>
          <a:p>
            <a:pPr marL="571500" indent="-457200">
              <a:buAutoNum type="arabicParenR"/>
            </a:pPr>
            <a:r>
              <a:rPr lang="en-US" dirty="0"/>
              <a:t>Member Fills Out Member Sections</a:t>
            </a:r>
          </a:p>
          <a:p>
            <a:pPr marL="571500" indent="-457200">
              <a:buAutoNum type="arabicParenR"/>
            </a:pPr>
            <a:r>
              <a:rPr lang="en-US" dirty="0"/>
              <a:t>Program Completes Program Sections</a:t>
            </a:r>
          </a:p>
          <a:p>
            <a:pPr marL="571500" indent="-457200">
              <a:buAutoNum type="arabicParenR"/>
            </a:pPr>
            <a:endParaRPr lang="en-US" dirty="0"/>
          </a:p>
          <a:p>
            <a:pPr marL="114300" indent="0">
              <a:buNone/>
            </a:pPr>
            <a:r>
              <a:rPr lang="en-US" dirty="0"/>
              <a:t>…the quicker a program exits a member, the quicker the member gets their education award (if earned)  </a:t>
            </a:r>
          </a:p>
        </p:txBody>
      </p:sp>
    </p:spTree>
    <p:extLst>
      <p:ext uri="{BB962C8B-B14F-4D97-AF65-F5344CB8AC3E}">
        <p14:creationId xmlns:p14="http://schemas.microsoft.com/office/powerpoint/2010/main" val="25887987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Types of Early Exits</a:t>
            </a:r>
          </a:p>
        </p:txBody>
      </p:sp>
      <p:sp>
        <p:nvSpPr>
          <p:cNvPr id="5" name="Content Placeholder 5"/>
          <p:cNvSpPr txBox="1">
            <a:spLocks/>
          </p:cNvSpPr>
          <p:nvPr/>
        </p:nvSpPr>
        <p:spPr>
          <a:xfrm>
            <a:off x="457200" y="1219200"/>
            <a:ext cx="7620000" cy="5486400"/>
          </a:xfrm>
          <a:prstGeom prst="rect">
            <a:avLst/>
          </a:prstGeom>
        </p:spPr>
        <p:txBody>
          <a:bodyPr vert="horz" lIns="91440" tIns="45720" rIns="91440" bIns="45720" numCol="1" rtlCol="0">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114300" indent="0" algn="ctr">
              <a:buNone/>
            </a:pPr>
            <a:endParaRPr lang="en-US" dirty="0"/>
          </a:p>
        </p:txBody>
      </p:sp>
      <p:sp>
        <p:nvSpPr>
          <p:cNvPr id="10" name="Content Placeholder 5"/>
          <p:cNvSpPr txBox="1">
            <a:spLocks/>
          </p:cNvSpPr>
          <p:nvPr/>
        </p:nvSpPr>
        <p:spPr>
          <a:xfrm>
            <a:off x="486888" y="2057400"/>
            <a:ext cx="7620000" cy="5059363"/>
          </a:xfrm>
          <a:prstGeom prst="rect">
            <a:avLst/>
          </a:prstGeom>
        </p:spPr>
        <p:txBody>
          <a:bodyPr vert="horz" lIns="91440" tIns="45720" rIns="91440" bIns="45720" numCol="1" rtlCol="0">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114300" indent="0">
              <a:buNone/>
            </a:pPr>
            <a:r>
              <a:rPr lang="en-US" dirty="0"/>
              <a:t>Only TWO types of early exits:</a:t>
            </a:r>
          </a:p>
          <a:p>
            <a:pPr marL="114300" indent="0">
              <a:buNone/>
            </a:pPr>
            <a:endParaRPr lang="en-US" dirty="0"/>
          </a:p>
          <a:p>
            <a:pPr marL="114300" indent="0">
              <a:spcBef>
                <a:spcPts val="1200"/>
              </a:spcBef>
              <a:spcAft>
                <a:spcPts val="600"/>
              </a:spcAft>
              <a:buNone/>
            </a:pPr>
            <a:r>
              <a:rPr lang="en-US" dirty="0"/>
              <a:t>1) Release for </a:t>
            </a:r>
            <a:r>
              <a:rPr lang="en-US" u="sng" dirty="0"/>
              <a:t>Compelling Personal Circumstances</a:t>
            </a:r>
          </a:p>
          <a:p>
            <a:pPr marL="114300" indent="0">
              <a:spcBef>
                <a:spcPts val="1200"/>
              </a:spcBef>
              <a:spcAft>
                <a:spcPts val="600"/>
              </a:spcAft>
              <a:buNone/>
            </a:pPr>
            <a:r>
              <a:rPr lang="en-US" dirty="0"/>
              <a:t>2) Release for </a:t>
            </a:r>
            <a:r>
              <a:rPr lang="en-US" u="sng" dirty="0"/>
              <a:t>Cause</a:t>
            </a:r>
          </a:p>
          <a:p>
            <a:pPr marL="777240" lvl="2" indent="0">
              <a:spcBef>
                <a:spcPts val="1200"/>
              </a:spcBef>
              <a:spcAft>
                <a:spcPts val="600"/>
              </a:spcAft>
              <a:buNone/>
            </a:pPr>
            <a:r>
              <a:rPr lang="en-US" dirty="0"/>
              <a:t>“cause” isn’t always negative, it encompasses anything that doesn’t fall under compelling </a:t>
            </a:r>
            <a:br>
              <a:rPr lang="en-US" dirty="0"/>
            </a:br>
            <a:endParaRPr lang="en-US" dirty="0"/>
          </a:p>
        </p:txBody>
      </p:sp>
      <p:pic>
        <p:nvPicPr>
          <p:cNvPr id="6" name="Picture 5">
            <a:extLst>
              <a:ext uri="{FF2B5EF4-FFF2-40B4-BE49-F238E27FC236}">
                <a16:creationId xmlns:a16="http://schemas.microsoft.com/office/drawing/2014/main" id="{50B2A741-8149-4866-868E-F241E83C0E43}"/>
              </a:ext>
            </a:extLst>
          </p:cNvPr>
          <p:cNvPicPr>
            <a:picLocks noChangeAspect="1"/>
          </p:cNvPicPr>
          <p:nvPr/>
        </p:nvPicPr>
        <p:blipFill>
          <a:blip r:embed="rId3"/>
          <a:stretch>
            <a:fillRect/>
          </a:stretch>
        </p:blipFill>
        <p:spPr>
          <a:xfrm>
            <a:off x="8458200" y="5486400"/>
            <a:ext cx="685800" cy="689517"/>
          </a:xfrm>
          <a:prstGeom prst="rect">
            <a:avLst/>
          </a:prstGeom>
        </p:spPr>
      </p:pic>
    </p:spTree>
    <p:extLst>
      <p:ext uri="{BB962C8B-B14F-4D97-AF65-F5344CB8AC3E}">
        <p14:creationId xmlns:p14="http://schemas.microsoft.com/office/powerpoint/2010/main" val="31177952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Types of Early Exits</a:t>
            </a:r>
          </a:p>
        </p:txBody>
      </p:sp>
      <p:sp>
        <p:nvSpPr>
          <p:cNvPr id="5" name="Content Placeholder 5"/>
          <p:cNvSpPr txBox="1">
            <a:spLocks/>
          </p:cNvSpPr>
          <p:nvPr/>
        </p:nvSpPr>
        <p:spPr>
          <a:xfrm>
            <a:off x="457200" y="1219200"/>
            <a:ext cx="7620000" cy="5486400"/>
          </a:xfrm>
          <a:prstGeom prst="rect">
            <a:avLst/>
          </a:prstGeom>
        </p:spPr>
        <p:txBody>
          <a:bodyPr vert="horz" lIns="91440" tIns="45720" rIns="91440" bIns="45720" numCol="1" rtlCol="0">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114300" indent="0" algn="ctr">
              <a:buNone/>
            </a:pPr>
            <a:endParaRPr lang="en-US" dirty="0"/>
          </a:p>
        </p:txBody>
      </p:sp>
      <p:sp>
        <p:nvSpPr>
          <p:cNvPr id="10" name="Content Placeholder 5"/>
          <p:cNvSpPr txBox="1">
            <a:spLocks/>
          </p:cNvSpPr>
          <p:nvPr/>
        </p:nvSpPr>
        <p:spPr>
          <a:xfrm>
            <a:off x="457200" y="1536411"/>
            <a:ext cx="7620000" cy="5059363"/>
          </a:xfrm>
          <a:prstGeom prst="rect">
            <a:avLst/>
          </a:prstGeom>
        </p:spPr>
        <p:txBody>
          <a:bodyPr vert="horz" lIns="91440" tIns="45720" rIns="91440" bIns="45720" numCol="1" rtlCol="0">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114300" indent="0">
              <a:buNone/>
            </a:pPr>
            <a:r>
              <a:rPr lang="en-US" dirty="0"/>
              <a:t>Release for </a:t>
            </a:r>
            <a:r>
              <a:rPr lang="en-US" u="sng" dirty="0"/>
              <a:t>Compelling Personal Circumstances</a:t>
            </a:r>
          </a:p>
          <a:p>
            <a:pPr marL="114300" indent="0">
              <a:buNone/>
            </a:pPr>
            <a:endParaRPr lang="en-US" dirty="0"/>
          </a:p>
          <a:p>
            <a:r>
              <a:rPr lang="en-US" dirty="0"/>
              <a:t>Performed satisfactorily</a:t>
            </a:r>
          </a:p>
          <a:p>
            <a:r>
              <a:rPr lang="en-US" dirty="0"/>
              <a:t>Completed at least </a:t>
            </a:r>
            <a:r>
              <a:rPr lang="en-US" b="1" dirty="0"/>
              <a:t>15%</a:t>
            </a:r>
            <a:r>
              <a:rPr lang="en-US" dirty="0"/>
              <a:t> of term of service</a:t>
            </a:r>
          </a:p>
          <a:p>
            <a:r>
              <a:rPr lang="en-US" dirty="0"/>
              <a:t>Meets the criteria in </a:t>
            </a:r>
            <a:r>
              <a:rPr lang="en-US" dirty="0">
                <a:hlinkClick r:id="rId3"/>
              </a:rPr>
              <a:t>45 CFR 2522.230</a:t>
            </a:r>
            <a:endParaRPr lang="en-US" dirty="0"/>
          </a:p>
          <a:p>
            <a:pPr lvl="1"/>
            <a:r>
              <a:rPr lang="en-US" dirty="0"/>
              <a:t>Beyond participants' control</a:t>
            </a:r>
          </a:p>
          <a:p>
            <a:pPr lvl="1"/>
            <a:r>
              <a:rPr lang="en-US" dirty="0"/>
              <a:t>Disability or serious injury</a:t>
            </a:r>
          </a:p>
          <a:p>
            <a:pPr lvl="1"/>
            <a:r>
              <a:rPr lang="en-US" dirty="0"/>
              <a:t>Disability, serious injury, or death of family member</a:t>
            </a:r>
          </a:p>
          <a:p>
            <a:pPr lvl="1"/>
            <a:r>
              <a:rPr lang="en-US" dirty="0"/>
              <a:t>Natural disaster</a:t>
            </a:r>
          </a:p>
          <a:p>
            <a:pPr lvl="1"/>
            <a:r>
              <a:rPr lang="en-US" dirty="0"/>
              <a:t>Strike, site closure</a:t>
            </a:r>
          </a:p>
          <a:p>
            <a:pPr lvl="1"/>
            <a:r>
              <a:rPr lang="en-US" dirty="0"/>
              <a:t>Relocations of spouse/family</a:t>
            </a:r>
          </a:p>
          <a:p>
            <a:pPr lvl="1"/>
            <a:r>
              <a:rPr lang="en-US" dirty="0"/>
              <a:t>Military obligations</a:t>
            </a:r>
          </a:p>
        </p:txBody>
      </p:sp>
      <p:pic>
        <p:nvPicPr>
          <p:cNvPr id="6" name="Picture 5">
            <a:extLst>
              <a:ext uri="{FF2B5EF4-FFF2-40B4-BE49-F238E27FC236}">
                <a16:creationId xmlns:a16="http://schemas.microsoft.com/office/drawing/2014/main" id="{4926A9DA-3C02-43B4-BC5A-550A5414E21A}"/>
              </a:ext>
            </a:extLst>
          </p:cNvPr>
          <p:cNvPicPr>
            <a:picLocks noChangeAspect="1"/>
          </p:cNvPicPr>
          <p:nvPr/>
        </p:nvPicPr>
        <p:blipFill>
          <a:blip r:embed="rId4"/>
          <a:stretch>
            <a:fillRect/>
          </a:stretch>
        </p:blipFill>
        <p:spPr>
          <a:xfrm>
            <a:off x="8458200" y="5486400"/>
            <a:ext cx="685800" cy="689517"/>
          </a:xfrm>
          <a:prstGeom prst="rect">
            <a:avLst/>
          </a:prstGeom>
        </p:spPr>
      </p:pic>
    </p:spTree>
    <p:extLst>
      <p:ext uri="{BB962C8B-B14F-4D97-AF65-F5344CB8AC3E}">
        <p14:creationId xmlns:p14="http://schemas.microsoft.com/office/powerpoint/2010/main" val="26471988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Types of Early Exits</a:t>
            </a:r>
          </a:p>
        </p:txBody>
      </p:sp>
      <p:sp>
        <p:nvSpPr>
          <p:cNvPr id="5" name="Content Placeholder 5"/>
          <p:cNvSpPr txBox="1">
            <a:spLocks/>
          </p:cNvSpPr>
          <p:nvPr/>
        </p:nvSpPr>
        <p:spPr>
          <a:xfrm>
            <a:off x="457200" y="1219200"/>
            <a:ext cx="7620000" cy="5486400"/>
          </a:xfrm>
          <a:prstGeom prst="rect">
            <a:avLst/>
          </a:prstGeom>
        </p:spPr>
        <p:txBody>
          <a:bodyPr vert="horz" lIns="91440" tIns="45720" rIns="91440" bIns="45720" numCol="1" rtlCol="0">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114300" indent="0" algn="ctr">
              <a:buNone/>
            </a:pPr>
            <a:endParaRPr lang="en-US" dirty="0"/>
          </a:p>
        </p:txBody>
      </p:sp>
      <p:sp>
        <p:nvSpPr>
          <p:cNvPr id="10" name="Content Placeholder 5"/>
          <p:cNvSpPr txBox="1">
            <a:spLocks/>
          </p:cNvSpPr>
          <p:nvPr/>
        </p:nvSpPr>
        <p:spPr>
          <a:xfrm>
            <a:off x="457200" y="1417637"/>
            <a:ext cx="7620000" cy="5059363"/>
          </a:xfrm>
          <a:prstGeom prst="rect">
            <a:avLst/>
          </a:prstGeom>
        </p:spPr>
        <p:txBody>
          <a:bodyPr vert="horz" lIns="91440" tIns="45720" rIns="91440" bIns="45720" numCol="1" rtlCol="0">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114300" indent="0">
              <a:buNone/>
            </a:pPr>
            <a:r>
              <a:rPr lang="en-US" dirty="0"/>
              <a:t>Release for </a:t>
            </a:r>
            <a:r>
              <a:rPr lang="en-US" u="sng" dirty="0"/>
              <a:t>Compelling Personal Circumstances</a:t>
            </a:r>
          </a:p>
          <a:p>
            <a:pPr marL="114300" indent="0">
              <a:buNone/>
            </a:pPr>
            <a:endParaRPr lang="en-US" dirty="0"/>
          </a:p>
          <a:p>
            <a:r>
              <a:rPr lang="en-US" dirty="0"/>
              <a:t>Member receives pro-rated education award</a:t>
            </a:r>
          </a:p>
          <a:p>
            <a:r>
              <a:rPr lang="en-US" dirty="0"/>
              <a:t>Program receives positive retention rate for member position</a:t>
            </a:r>
          </a:p>
          <a:p>
            <a:r>
              <a:rPr lang="en-US" dirty="0"/>
              <a:t>Program may NOT refill positions exited with award</a:t>
            </a:r>
          </a:p>
          <a:p>
            <a:pPr marL="114300" indent="0">
              <a:buNone/>
            </a:pPr>
            <a:endParaRPr lang="en-US" dirty="0"/>
          </a:p>
          <a:p>
            <a:r>
              <a:rPr lang="en-US" dirty="0"/>
              <a:t>Program may NOT release for CPC for:</a:t>
            </a:r>
          </a:p>
          <a:p>
            <a:pPr lvl="1"/>
            <a:r>
              <a:rPr lang="en-US" dirty="0"/>
              <a:t>Employment</a:t>
            </a:r>
          </a:p>
          <a:p>
            <a:pPr lvl="1"/>
            <a:r>
              <a:rPr lang="en-US" dirty="0"/>
              <a:t>School</a:t>
            </a:r>
          </a:p>
          <a:p>
            <a:pPr lvl="1"/>
            <a:r>
              <a:rPr lang="en-US" dirty="0"/>
              <a:t>General Dissatisfaction</a:t>
            </a:r>
          </a:p>
          <a:p>
            <a:r>
              <a:rPr lang="en-US" dirty="0"/>
              <a:t>In rare cases, if the program design includes employment as the outcome, such as welfare to work, this may warrant CPC.</a:t>
            </a:r>
          </a:p>
        </p:txBody>
      </p:sp>
      <p:pic>
        <p:nvPicPr>
          <p:cNvPr id="6" name="Picture 5">
            <a:extLst>
              <a:ext uri="{FF2B5EF4-FFF2-40B4-BE49-F238E27FC236}">
                <a16:creationId xmlns:a16="http://schemas.microsoft.com/office/drawing/2014/main" id="{F802D848-F59F-4326-941A-7CCA9D4EBA8E}"/>
              </a:ext>
            </a:extLst>
          </p:cNvPr>
          <p:cNvPicPr>
            <a:picLocks noChangeAspect="1"/>
          </p:cNvPicPr>
          <p:nvPr/>
        </p:nvPicPr>
        <p:blipFill>
          <a:blip r:embed="rId3"/>
          <a:stretch>
            <a:fillRect/>
          </a:stretch>
        </p:blipFill>
        <p:spPr>
          <a:xfrm>
            <a:off x="8458200" y="5486400"/>
            <a:ext cx="685800" cy="689517"/>
          </a:xfrm>
          <a:prstGeom prst="rect">
            <a:avLst/>
          </a:prstGeom>
        </p:spPr>
      </p:pic>
    </p:spTree>
    <p:extLst>
      <p:ext uri="{BB962C8B-B14F-4D97-AF65-F5344CB8AC3E}">
        <p14:creationId xmlns:p14="http://schemas.microsoft.com/office/powerpoint/2010/main" val="41122656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Types of Early Exits</a:t>
            </a:r>
          </a:p>
        </p:txBody>
      </p:sp>
      <p:sp>
        <p:nvSpPr>
          <p:cNvPr id="5" name="Content Placeholder 5"/>
          <p:cNvSpPr txBox="1">
            <a:spLocks/>
          </p:cNvSpPr>
          <p:nvPr/>
        </p:nvSpPr>
        <p:spPr>
          <a:xfrm>
            <a:off x="457200" y="1219200"/>
            <a:ext cx="7620000" cy="5486400"/>
          </a:xfrm>
          <a:prstGeom prst="rect">
            <a:avLst/>
          </a:prstGeom>
        </p:spPr>
        <p:txBody>
          <a:bodyPr vert="horz" lIns="91440" tIns="45720" rIns="91440" bIns="45720" numCol="1" rtlCol="0">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114300" indent="0" algn="ctr">
              <a:buNone/>
            </a:pPr>
            <a:endParaRPr lang="en-US" dirty="0"/>
          </a:p>
        </p:txBody>
      </p:sp>
      <p:sp>
        <p:nvSpPr>
          <p:cNvPr id="10" name="Content Placeholder 5"/>
          <p:cNvSpPr txBox="1">
            <a:spLocks/>
          </p:cNvSpPr>
          <p:nvPr/>
        </p:nvSpPr>
        <p:spPr>
          <a:xfrm>
            <a:off x="457200" y="1417637"/>
            <a:ext cx="7620000" cy="5059363"/>
          </a:xfrm>
          <a:prstGeom prst="rect">
            <a:avLst/>
          </a:prstGeom>
        </p:spPr>
        <p:txBody>
          <a:bodyPr vert="horz" lIns="91440" tIns="45720" rIns="91440" bIns="45720" numCol="1" rtlCol="0">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114300" indent="0">
              <a:buNone/>
            </a:pPr>
            <a:r>
              <a:rPr lang="en-US" b="1" dirty="0"/>
              <a:t>Document</a:t>
            </a:r>
            <a:r>
              <a:rPr lang="en-US" dirty="0"/>
              <a:t> </a:t>
            </a:r>
            <a:r>
              <a:rPr lang="en-US" u="sng" dirty="0"/>
              <a:t>Compelling Personal Circumstances</a:t>
            </a:r>
          </a:p>
          <a:p>
            <a:pPr marL="114300" indent="0">
              <a:buNone/>
            </a:pPr>
            <a:endParaRPr lang="en-US" dirty="0"/>
          </a:p>
          <a:p>
            <a:pPr marL="114300" indent="0">
              <a:buNone/>
            </a:pPr>
            <a:r>
              <a:rPr lang="en-US" i="1" dirty="0"/>
              <a:t>…the program must document the basis for any determination that compelling personal circumstances prevent a participant from completing a term of service…</a:t>
            </a:r>
          </a:p>
          <a:p>
            <a:pPr marL="114300" indent="0">
              <a:buNone/>
            </a:pPr>
            <a:endParaRPr lang="en-US" dirty="0"/>
          </a:p>
          <a:p>
            <a:pPr marL="114300" indent="0">
              <a:buNone/>
            </a:pPr>
            <a:r>
              <a:rPr lang="en-US" dirty="0"/>
              <a:t>At minimum:</a:t>
            </a:r>
          </a:p>
          <a:p>
            <a:r>
              <a:rPr lang="en-US" dirty="0"/>
              <a:t>Member request (email, letter, etc.)</a:t>
            </a:r>
          </a:p>
          <a:p>
            <a:r>
              <a:rPr lang="en-US" dirty="0"/>
              <a:t>Program support/corroborate (letter, note to file, etc.)</a:t>
            </a:r>
          </a:p>
          <a:p>
            <a:r>
              <a:rPr lang="en-US" dirty="0"/>
              <a:t>Source documents (such as medical, military obligation, etc.)</a:t>
            </a:r>
          </a:p>
          <a:p>
            <a:endParaRPr lang="en-US" dirty="0"/>
          </a:p>
          <a:p>
            <a:pPr marL="114300" indent="0">
              <a:buNone/>
            </a:pPr>
            <a:r>
              <a:rPr lang="en-US" dirty="0"/>
              <a:t>CAUTION!  Protect/Secure any personal records.</a:t>
            </a:r>
          </a:p>
        </p:txBody>
      </p:sp>
      <p:pic>
        <p:nvPicPr>
          <p:cNvPr id="6" name="Picture 5">
            <a:extLst>
              <a:ext uri="{FF2B5EF4-FFF2-40B4-BE49-F238E27FC236}">
                <a16:creationId xmlns:a16="http://schemas.microsoft.com/office/drawing/2014/main" id="{AE41B14B-1499-439A-AB4B-60619838749E}"/>
              </a:ext>
            </a:extLst>
          </p:cNvPr>
          <p:cNvPicPr>
            <a:picLocks noChangeAspect="1"/>
          </p:cNvPicPr>
          <p:nvPr/>
        </p:nvPicPr>
        <p:blipFill>
          <a:blip r:embed="rId3"/>
          <a:stretch>
            <a:fillRect/>
          </a:stretch>
        </p:blipFill>
        <p:spPr>
          <a:xfrm>
            <a:off x="8458200" y="5486400"/>
            <a:ext cx="685800" cy="689517"/>
          </a:xfrm>
          <a:prstGeom prst="rect">
            <a:avLst/>
          </a:prstGeom>
        </p:spPr>
      </p:pic>
    </p:spTree>
    <p:extLst>
      <p:ext uri="{BB962C8B-B14F-4D97-AF65-F5344CB8AC3E}">
        <p14:creationId xmlns:p14="http://schemas.microsoft.com/office/powerpoint/2010/main" val="23875215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Types of Early Exits</a:t>
            </a:r>
          </a:p>
        </p:txBody>
      </p:sp>
      <p:sp>
        <p:nvSpPr>
          <p:cNvPr id="5" name="Content Placeholder 5"/>
          <p:cNvSpPr txBox="1">
            <a:spLocks/>
          </p:cNvSpPr>
          <p:nvPr/>
        </p:nvSpPr>
        <p:spPr>
          <a:xfrm>
            <a:off x="457200" y="1219200"/>
            <a:ext cx="7620000" cy="5486400"/>
          </a:xfrm>
          <a:prstGeom prst="rect">
            <a:avLst/>
          </a:prstGeom>
        </p:spPr>
        <p:txBody>
          <a:bodyPr vert="horz" lIns="91440" tIns="45720" rIns="91440" bIns="45720" numCol="1" rtlCol="0">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114300" indent="0" algn="ctr">
              <a:buNone/>
            </a:pPr>
            <a:endParaRPr lang="en-US" dirty="0"/>
          </a:p>
        </p:txBody>
      </p:sp>
      <p:sp>
        <p:nvSpPr>
          <p:cNvPr id="10" name="Content Placeholder 5"/>
          <p:cNvSpPr txBox="1">
            <a:spLocks/>
          </p:cNvSpPr>
          <p:nvPr/>
        </p:nvSpPr>
        <p:spPr>
          <a:xfrm>
            <a:off x="457200" y="1417637"/>
            <a:ext cx="7620000" cy="5059363"/>
          </a:xfrm>
          <a:prstGeom prst="rect">
            <a:avLst/>
          </a:prstGeom>
        </p:spPr>
        <p:txBody>
          <a:bodyPr vert="horz" lIns="91440" tIns="45720" rIns="91440" bIns="45720" numCol="1" rtlCol="0">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114300" indent="0">
              <a:buNone/>
            </a:pPr>
            <a:r>
              <a:rPr lang="en-US" dirty="0"/>
              <a:t>Release for </a:t>
            </a:r>
            <a:r>
              <a:rPr lang="en-US" u="sng" dirty="0"/>
              <a:t>Cause</a:t>
            </a:r>
          </a:p>
          <a:p>
            <a:pPr marL="114300" indent="0">
              <a:buNone/>
            </a:pPr>
            <a:endParaRPr lang="en-US" dirty="0"/>
          </a:p>
          <a:p>
            <a:r>
              <a:rPr lang="en-US" dirty="0"/>
              <a:t>Essentially any reason other than CPC</a:t>
            </a:r>
          </a:p>
          <a:p>
            <a:r>
              <a:rPr lang="en-US" dirty="0"/>
              <a:t>Members are not eligible for pro-rated education award</a:t>
            </a:r>
          </a:p>
          <a:p>
            <a:r>
              <a:rPr lang="en-US" dirty="0"/>
              <a:t>Member may still be given credit for satisfactory service (which allows the member to serve again)</a:t>
            </a:r>
          </a:p>
          <a:p>
            <a:r>
              <a:rPr lang="en-US" dirty="0"/>
              <a:t>Program retention declines</a:t>
            </a:r>
          </a:p>
          <a:p>
            <a:r>
              <a:rPr lang="en-US" dirty="0"/>
              <a:t>Program may refill member position in some cases</a:t>
            </a:r>
          </a:p>
        </p:txBody>
      </p:sp>
      <p:pic>
        <p:nvPicPr>
          <p:cNvPr id="6" name="Picture 5">
            <a:extLst>
              <a:ext uri="{FF2B5EF4-FFF2-40B4-BE49-F238E27FC236}">
                <a16:creationId xmlns:a16="http://schemas.microsoft.com/office/drawing/2014/main" id="{34238D8E-AD68-4C6C-AC2E-2CE089772003}"/>
              </a:ext>
            </a:extLst>
          </p:cNvPr>
          <p:cNvPicPr>
            <a:picLocks noChangeAspect="1"/>
          </p:cNvPicPr>
          <p:nvPr/>
        </p:nvPicPr>
        <p:blipFill>
          <a:blip r:embed="rId3"/>
          <a:stretch>
            <a:fillRect/>
          </a:stretch>
        </p:blipFill>
        <p:spPr>
          <a:xfrm>
            <a:off x="8458200" y="5486400"/>
            <a:ext cx="685800" cy="689517"/>
          </a:xfrm>
          <a:prstGeom prst="rect">
            <a:avLst/>
          </a:prstGeom>
        </p:spPr>
      </p:pic>
    </p:spTree>
    <p:extLst>
      <p:ext uri="{BB962C8B-B14F-4D97-AF65-F5344CB8AC3E}">
        <p14:creationId xmlns:p14="http://schemas.microsoft.com/office/powerpoint/2010/main" val="17453277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Learning To Date</a:t>
            </a:r>
          </a:p>
        </p:txBody>
      </p:sp>
      <p:sp>
        <p:nvSpPr>
          <p:cNvPr id="6" name="Content Placeholder 5"/>
          <p:cNvSpPr>
            <a:spLocks noGrp="1"/>
          </p:cNvSpPr>
          <p:nvPr>
            <p:ph idx="1"/>
          </p:nvPr>
        </p:nvSpPr>
        <p:spPr>
          <a:xfrm>
            <a:off x="457200" y="1417638"/>
            <a:ext cx="7620000" cy="5334000"/>
          </a:xfrm>
        </p:spPr>
        <p:txBody>
          <a:bodyPr>
            <a:normAutofit fontScale="92500" lnSpcReduction="10000"/>
          </a:bodyPr>
          <a:lstStyle/>
          <a:p>
            <a:pPr marL="114300" indent="0">
              <a:buNone/>
            </a:pPr>
            <a:r>
              <a:rPr lang="en-US" dirty="0"/>
              <a:t>Previous Content</a:t>
            </a:r>
          </a:p>
          <a:p>
            <a:r>
              <a:rPr lang="en-US" dirty="0"/>
              <a:t>AmeriCorps 101/Program &amp; Fiscal Orientation</a:t>
            </a:r>
          </a:p>
          <a:p>
            <a:r>
              <a:rPr lang="en-US" dirty="0"/>
              <a:t>Locating/Reviewing/Reading AmeriCorps Guidance</a:t>
            </a:r>
          </a:p>
          <a:p>
            <a:r>
              <a:rPr lang="en-US" dirty="0"/>
              <a:t>Theory of Change/Evidence</a:t>
            </a:r>
          </a:p>
          <a:p>
            <a:r>
              <a:rPr lang="en-US" dirty="0"/>
              <a:t>Logic Models/Performance Measures/Data Collection</a:t>
            </a:r>
          </a:p>
          <a:p>
            <a:r>
              <a:rPr lang="en-US" dirty="0"/>
              <a:t>Policies/Procedures/Branding</a:t>
            </a:r>
          </a:p>
          <a:p>
            <a:r>
              <a:rPr lang="en-US" dirty="0"/>
              <a:t>Grant Making/Budgeting/Fund Development</a:t>
            </a:r>
          </a:p>
          <a:p>
            <a:pPr marL="114300" indent="0">
              <a:buNone/>
            </a:pPr>
            <a:endParaRPr lang="en-US" b="1" dirty="0"/>
          </a:p>
          <a:p>
            <a:pPr marL="114300" indent="0">
              <a:buNone/>
            </a:pPr>
            <a:r>
              <a:rPr lang="en-US" b="1" dirty="0"/>
              <a:t>Today’s Agenda</a:t>
            </a:r>
          </a:p>
          <a:p>
            <a:r>
              <a:rPr lang="en-US" b="1" dirty="0"/>
              <a:t>Recruitment</a:t>
            </a:r>
          </a:p>
          <a:p>
            <a:r>
              <a:rPr lang="en-US" b="1" dirty="0"/>
              <a:t>Enrollment</a:t>
            </a:r>
          </a:p>
          <a:p>
            <a:pPr lvl="1"/>
            <a:endParaRPr lang="en-US" dirty="0"/>
          </a:p>
          <a:p>
            <a:pPr marL="114300" indent="0">
              <a:buNone/>
            </a:pPr>
            <a:r>
              <a:rPr lang="en-US" dirty="0"/>
              <a:t>Next Up </a:t>
            </a:r>
            <a:r>
              <a:rPr lang="en-US" i="1" dirty="0"/>
              <a:t>(March 14)</a:t>
            </a:r>
            <a:endParaRPr lang="en-US" b="1" dirty="0"/>
          </a:p>
          <a:p>
            <a:r>
              <a:rPr lang="en-US" dirty="0"/>
              <a:t>Member Benefits, Eligibility, and National Service Criminal History Checks</a:t>
            </a:r>
          </a:p>
        </p:txBody>
      </p:sp>
      <p:pic>
        <p:nvPicPr>
          <p:cNvPr id="5" name="Picture 4">
            <a:extLst>
              <a:ext uri="{FF2B5EF4-FFF2-40B4-BE49-F238E27FC236}">
                <a16:creationId xmlns:a16="http://schemas.microsoft.com/office/drawing/2014/main" id="{01C04DED-1520-4BB6-ACFB-8BAE416B58A8}"/>
              </a:ext>
            </a:extLst>
          </p:cNvPr>
          <p:cNvPicPr>
            <a:picLocks noChangeAspect="1"/>
          </p:cNvPicPr>
          <p:nvPr/>
        </p:nvPicPr>
        <p:blipFill>
          <a:blip r:embed="rId3"/>
          <a:stretch>
            <a:fillRect/>
          </a:stretch>
        </p:blipFill>
        <p:spPr>
          <a:xfrm>
            <a:off x="8458200" y="5486400"/>
            <a:ext cx="685800" cy="689517"/>
          </a:xfrm>
          <a:prstGeom prst="rect">
            <a:avLst/>
          </a:prstGeom>
        </p:spPr>
      </p:pic>
    </p:spTree>
    <p:extLst>
      <p:ext uri="{BB962C8B-B14F-4D97-AF65-F5344CB8AC3E}">
        <p14:creationId xmlns:p14="http://schemas.microsoft.com/office/powerpoint/2010/main" val="26471907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Types of Early Exits</a:t>
            </a:r>
          </a:p>
        </p:txBody>
      </p:sp>
      <p:sp>
        <p:nvSpPr>
          <p:cNvPr id="5" name="Content Placeholder 5"/>
          <p:cNvSpPr txBox="1">
            <a:spLocks/>
          </p:cNvSpPr>
          <p:nvPr/>
        </p:nvSpPr>
        <p:spPr>
          <a:xfrm>
            <a:off x="457200" y="1219200"/>
            <a:ext cx="7620000" cy="5486400"/>
          </a:xfrm>
          <a:prstGeom prst="rect">
            <a:avLst/>
          </a:prstGeom>
        </p:spPr>
        <p:txBody>
          <a:bodyPr vert="horz" lIns="91440" tIns="45720" rIns="91440" bIns="45720" numCol="1" rtlCol="0">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114300" indent="0" algn="ctr">
              <a:buNone/>
            </a:pPr>
            <a:endParaRPr lang="en-US" dirty="0"/>
          </a:p>
        </p:txBody>
      </p:sp>
      <p:sp>
        <p:nvSpPr>
          <p:cNvPr id="10" name="Content Placeholder 5"/>
          <p:cNvSpPr txBox="1">
            <a:spLocks/>
          </p:cNvSpPr>
          <p:nvPr/>
        </p:nvSpPr>
        <p:spPr>
          <a:xfrm>
            <a:off x="441366" y="1905000"/>
            <a:ext cx="7620000" cy="5059363"/>
          </a:xfrm>
          <a:prstGeom prst="rect">
            <a:avLst/>
          </a:prstGeom>
        </p:spPr>
        <p:txBody>
          <a:bodyPr vert="horz" lIns="91440" tIns="45720" rIns="91440" bIns="45720" numCol="1" rtlCol="0">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114300" indent="0">
              <a:buNone/>
            </a:pPr>
            <a:r>
              <a:rPr lang="en-US" dirty="0"/>
              <a:t>In general when new to program management, it is best to contact your Serve WA Program Officer to discuss early exits.</a:t>
            </a:r>
          </a:p>
          <a:p>
            <a:pPr marL="114300" indent="0">
              <a:buNone/>
            </a:pPr>
            <a:endParaRPr lang="en-US" dirty="0"/>
          </a:p>
          <a:p>
            <a:pPr marL="114300" indent="0">
              <a:buNone/>
            </a:pPr>
            <a:r>
              <a:rPr lang="en-US" dirty="0"/>
              <a:t>AmeriCorps also outlines its policy on release in the </a:t>
            </a:r>
            <a:r>
              <a:rPr lang="en-US" dirty="0">
                <a:hlinkClick r:id="rId3"/>
              </a:rPr>
              <a:t>AmeriCorps Terms and Conditions</a:t>
            </a:r>
            <a:r>
              <a:rPr lang="en-US" dirty="0"/>
              <a:t>.</a:t>
            </a:r>
          </a:p>
        </p:txBody>
      </p:sp>
      <p:pic>
        <p:nvPicPr>
          <p:cNvPr id="6" name="Picture 5">
            <a:extLst>
              <a:ext uri="{FF2B5EF4-FFF2-40B4-BE49-F238E27FC236}">
                <a16:creationId xmlns:a16="http://schemas.microsoft.com/office/drawing/2014/main" id="{0BC2A7BF-DDC2-42D2-B601-8310F6DC3D7E}"/>
              </a:ext>
            </a:extLst>
          </p:cNvPr>
          <p:cNvPicPr>
            <a:picLocks noChangeAspect="1"/>
          </p:cNvPicPr>
          <p:nvPr/>
        </p:nvPicPr>
        <p:blipFill>
          <a:blip r:embed="rId4"/>
          <a:stretch>
            <a:fillRect/>
          </a:stretch>
        </p:blipFill>
        <p:spPr>
          <a:xfrm>
            <a:off x="8458200" y="5486400"/>
            <a:ext cx="685800" cy="689517"/>
          </a:xfrm>
          <a:prstGeom prst="rect">
            <a:avLst/>
          </a:prstGeom>
        </p:spPr>
      </p:pic>
    </p:spTree>
    <p:extLst>
      <p:ext uri="{BB962C8B-B14F-4D97-AF65-F5344CB8AC3E}">
        <p14:creationId xmlns:p14="http://schemas.microsoft.com/office/powerpoint/2010/main" val="26557012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Slot Management</a:t>
            </a:r>
          </a:p>
        </p:txBody>
      </p:sp>
      <p:sp>
        <p:nvSpPr>
          <p:cNvPr id="5" name="Content Placeholder 5"/>
          <p:cNvSpPr txBox="1">
            <a:spLocks/>
          </p:cNvSpPr>
          <p:nvPr/>
        </p:nvSpPr>
        <p:spPr>
          <a:xfrm>
            <a:off x="457200" y="1219200"/>
            <a:ext cx="7620000" cy="5486400"/>
          </a:xfrm>
          <a:prstGeom prst="rect">
            <a:avLst/>
          </a:prstGeom>
        </p:spPr>
        <p:txBody>
          <a:bodyPr vert="horz" lIns="91440" tIns="45720" rIns="91440" bIns="45720" numCol="1" rtlCol="0">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114300" indent="0" algn="ctr">
              <a:buNone/>
            </a:pPr>
            <a:endParaRPr lang="en-US" dirty="0"/>
          </a:p>
        </p:txBody>
      </p:sp>
      <p:sp>
        <p:nvSpPr>
          <p:cNvPr id="10" name="Content Placeholder 5"/>
          <p:cNvSpPr txBox="1">
            <a:spLocks/>
          </p:cNvSpPr>
          <p:nvPr/>
        </p:nvSpPr>
        <p:spPr>
          <a:xfrm>
            <a:off x="457200" y="1826862"/>
            <a:ext cx="7620000" cy="5059363"/>
          </a:xfrm>
          <a:prstGeom prst="rect">
            <a:avLst/>
          </a:prstGeom>
        </p:spPr>
        <p:txBody>
          <a:bodyPr vert="horz" lIns="91440" tIns="45720" rIns="91440" bIns="45720" numCol="1" rtlCol="0">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114300" indent="0">
              <a:spcBef>
                <a:spcPts val="1200"/>
              </a:spcBef>
              <a:spcAft>
                <a:spcPts val="600"/>
              </a:spcAft>
              <a:buNone/>
            </a:pPr>
            <a:r>
              <a:rPr lang="en-US" u="sng" dirty="0"/>
              <a:t>Slot Refills</a:t>
            </a:r>
          </a:p>
          <a:p>
            <a:pPr>
              <a:spcBef>
                <a:spcPts val="1200"/>
              </a:spcBef>
              <a:spcAft>
                <a:spcPts val="600"/>
              </a:spcAft>
            </a:pPr>
            <a:r>
              <a:rPr lang="en-US" dirty="0"/>
              <a:t>Must fill unfilled eGrants slots first</a:t>
            </a:r>
          </a:p>
          <a:p>
            <a:pPr>
              <a:spcBef>
                <a:spcPts val="1200"/>
              </a:spcBef>
              <a:spcAft>
                <a:spcPts val="600"/>
              </a:spcAft>
            </a:pPr>
            <a:r>
              <a:rPr lang="en-US" dirty="0"/>
              <a:t>Can only refill slots for members exited for cause</a:t>
            </a:r>
          </a:p>
          <a:p>
            <a:pPr>
              <a:spcBef>
                <a:spcPts val="1200"/>
              </a:spcBef>
              <a:spcAft>
                <a:spcPts val="600"/>
              </a:spcAft>
            </a:pPr>
            <a:r>
              <a:rPr lang="en-US" dirty="0"/>
              <a:t>Members must have been released prior to completing </a:t>
            </a:r>
            <a:r>
              <a:rPr lang="en-US" b="1" dirty="0"/>
              <a:t>30%</a:t>
            </a:r>
          </a:p>
          <a:p>
            <a:pPr>
              <a:spcBef>
                <a:spcPts val="1200"/>
              </a:spcBef>
              <a:spcAft>
                <a:spcPts val="600"/>
              </a:spcAft>
            </a:pPr>
            <a:r>
              <a:rPr lang="en-US" dirty="0"/>
              <a:t>Must have adequate time to complete (set new member up for success)</a:t>
            </a:r>
          </a:p>
          <a:p>
            <a:pPr>
              <a:spcBef>
                <a:spcPts val="1200"/>
              </a:spcBef>
              <a:spcAft>
                <a:spcPts val="600"/>
              </a:spcAft>
            </a:pPr>
            <a:r>
              <a:rPr lang="en-US" dirty="0"/>
              <a:t>May not refill the same slot more than once</a:t>
            </a:r>
          </a:p>
          <a:p>
            <a:pPr marL="114300" indent="0">
              <a:buNone/>
            </a:pPr>
            <a:endParaRPr lang="en-US" dirty="0"/>
          </a:p>
        </p:txBody>
      </p:sp>
      <p:pic>
        <p:nvPicPr>
          <p:cNvPr id="6" name="Picture 5">
            <a:extLst>
              <a:ext uri="{FF2B5EF4-FFF2-40B4-BE49-F238E27FC236}">
                <a16:creationId xmlns:a16="http://schemas.microsoft.com/office/drawing/2014/main" id="{AF83EA35-BDB0-493C-80E1-F5675A49A6AB}"/>
              </a:ext>
            </a:extLst>
          </p:cNvPr>
          <p:cNvPicPr>
            <a:picLocks noChangeAspect="1"/>
          </p:cNvPicPr>
          <p:nvPr/>
        </p:nvPicPr>
        <p:blipFill>
          <a:blip r:embed="rId3"/>
          <a:stretch>
            <a:fillRect/>
          </a:stretch>
        </p:blipFill>
        <p:spPr>
          <a:xfrm>
            <a:off x="8458200" y="5486400"/>
            <a:ext cx="685800" cy="689517"/>
          </a:xfrm>
          <a:prstGeom prst="rect">
            <a:avLst/>
          </a:prstGeom>
        </p:spPr>
      </p:pic>
    </p:spTree>
    <p:extLst>
      <p:ext uri="{BB962C8B-B14F-4D97-AF65-F5344CB8AC3E}">
        <p14:creationId xmlns:p14="http://schemas.microsoft.com/office/powerpoint/2010/main" val="28026399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Slot Management</a:t>
            </a:r>
          </a:p>
        </p:txBody>
      </p:sp>
      <p:sp>
        <p:nvSpPr>
          <p:cNvPr id="5" name="Content Placeholder 5"/>
          <p:cNvSpPr txBox="1">
            <a:spLocks/>
          </p:cNvSpPr>
          <p:nvPr/>
        </p:nvSpPr>
        <p:spPr>
          <a:xfrm>
            <a:off x="457200" y="1219200"/>
            <a:ext cx="7620000" cy="5486400"/>
          </a:xfrm>
          <a:prstGeom prst="rect">
            <a:avLst/>
          </a:prstGeom>
        </p:spPr>
        <p:txBody>
          <a:bodyPr vert="horz" lIns="91440" tIns="45720" rIns="91440" bIns="45720" numCol="1" rtlCol="0">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114300" indent="0" algn="ctr">
              <a:buNone/>
            </a:pPr>
            <a:endParaRPr lang="en-US" dirty="0"/>
          </a:p>
        </p:txBody>
      </p:sp>
      <p:sp>
        <p:nvSpPr>
          <p:cNvPr id="10" name="Content Placeholder 5"/>
          <p:cNvSpPr txBox="1">
            <a:spLocks/>
          </p:cNvSpPr>
          <p:nvPr/>
        </p:nvSpPr>
        <p:spPr>
          <a:xfrm>
            <a:off x="457200" y="1417637"/>
            <a:ext cx="7620000" cy="5059363"/>
          </a:xfrm>
          <a:prstGeom prst="rect">
            <a:avLst/>
          </a:prstGeom>
        </p:spPr>
        <p:txBody>
          <a:bodyPr vert="horz" lIns="91440" tIns="45720" rIns="91440" bIns="45720" numCol="1" rtlCol="0">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114300" indent="0">
              <a:spcBef>
                <a:spcPts val="1200"/>
              </a:spcBef>
              <a:spcAft>
                <a:spcPts val="600"/>
              </a:spcAft>
              <a:buNone/>
            </a:pPr>
            <a:endParaRPr lang="en-US" dirty="0"/>
          </a:p>
          <a:p>
            <a:pPr marL="114300" indent="0">
              <a:spcBef>
                <a:spcPts val="1200"/>
              </a:spcBef>
              <a:spcAft>
                <a:spcPts val="600"/>
              </a:spcAft>
              <a:buNone/>
            </a:pPr>
            <a:r>
              <a:rPr lang="en-US" u="sng" dirty="0"/>
              <a:t>Slot Conversions</a:t>
            </a:r>
          </a:p>
          <a:p>
            <a:pPr>
              <a:spcBef>
                <a:spcPts val="1200"/>
              </a:spcBef>
              <a:spcAft>
                <a:spcPts val="600"/>
              </a:spcAft>
            </a:pPr>
            <a:r>
              <a:rPr lang="en-US" dirty="0"/>
              <a:t>Unfilled and refill slots may be converted </a:t>
            </a:r>
          </a:p>
          <a:p>
            <a:pPr>
              <a:spcBef>
                <a:spcPts val="1200"/>
              </a:spcBef>
              <a:spcAft>
                <a:spcPts val="600"/>
              </a:spcAft>
            </a:pPr>
            <a:r>
              <a:rPr lang="en-US" dirty="0"/>
              <a:t>Conversions must be “Trust neutral”</a:t>
            </a:r>
          </a:p>
          <a:p>
            <a:pPr>
              <a:spcBef>
                <a:spcPts val="1200"/>
              </a:spcBef>
              <a:spcAft>
                <a:spcPts val="600"/>
              </a:spcAft>
            </a:pPr>
            <a:r>
              <a:rPr lang="en-US" dirty="0"/>
              <a:t>Conversions are not to be used in place of early exits</a:t>
            </a:r>
          </a:p>
        </p:txBody>
      </p:sp>
      <p:pic>
        <p:nvPicPr>
          <p:cNvPr id="6" name="Picture 5">
            <a:extLst>
              <a:ext uri="{FF2B5EF4-FFF2-40B4-BE49-F238E27FC236}">
                <a16:creationId xmlns:a16="http://schemas.microsoft.com/office/drawing/2014/main" id="{AF83EA35-BDB0-493C-80E1-F5675A49A6AB}"/>
              </a:ext>
            </a:extLst>
          </p:cNvPr>
          <p:cNvPicPr>
            <a:picLocks noChangeAspect="1"/>
          </p:cNvPicPr>
          <p:nvPr/>
        </p:nvPicPr>
        <p:blipFill>
          <a:blip r:embed="rId3"/>
          <a:stretch>
            <a:fillRect/>
          </a:stretch>
        </p:blipFill>
        <p:spPr>
          <a:xfrm>
            <a:off x="8458200" y="5486400"/>
            <a:ext cx="685800" cy="689517"/>
          </a:xfrm>
          <a:prstGeom prst="rect">
            <a:avLst/>
          </a:prstGeom>
        </p:spPr>
      </p:pic>
    </p:spTree>
    <p:extLst>
      <p:ext uri="{BB962C8B-B14F-4D97-AF65-F5344CB8AC3E}">
        <p14:creationId xmlns:p14="http://schemas.microsoft.com/office/powerpoint/2010/main" val="28465629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Slot Management</a:t>
            </a:r>
          </a:p>
        </p:txBody>
      </p:sp>
      <p:sp>
        <p:nvSpPr>
          <p:cNvPr id="5" name="Content Placeholder 5"/>
          <p:cNvSpPr txBox="1">
            <a:spLocks/>
          </p:cNvSpPr>
          <p:nvPr/>
        </p:nvSpPr>
        <p:spPr>
          <a:xfrm>
            <a:off x="457200" y="1219200"/>
            <a:ext cx="7620000" cy="5486400"/>
          </a:xfrm>
          <a:prstGeom prst="rect">
            <a:avLst/>
          </a:prstGeom>
        </p:spPr>
        <p:txBody>
          <a:bodyPr vert="horz" lIns="91440" tIns="45720" rIns="91440" bIns="45720" numCol="1" rtlCol="0">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114300" indent="0" algn="ctr">
              <a:buNone/>
            </a:pPr>
            <a:endParaRPr lang="en-US" dirty="0"/>
          </a:p>
        </p:txBody>
      </p:sp>
      <p:sp>
        <p:nvSpPr>
          <p:cNvPr id="10" name="Content Placeholder 5"/>
          <p:cNvSpPr txBox="1">
            <a:spLocks/>
          </p:cNvSpPr>
          <p:nvPr/>
        </p:nvSpPr>
        <p:spPr>
          <a:xfrm>
            <a:off x="457200" y="1826862"/>
            <a:ext cx="7620000" cy="5059363"/>
          </a:xfrm>
          <a:prstGeom prst="rect">
            <a:avLst/>
          </a:prstGeom>
        </p:spPr>
        <p:txBody>
          <a:bodyPr vert="horz" lIns="91440" tIns="45720" rIns="91440" bIns="45720" numCol="1" rtlCol="0">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114300" indent="0">
              <a:buNone/>
            </a:pPr>
            <a:r>
              <a:rPr lang="en-US" dirty="0"/>
              <a:t>In general when new to program management, it is best to contact your Serve WA Program Officer to discuss slot refills and slot conversions.</a:t>
            </a:r>
          </a:p>
          <a:p>
            <a:pPr marL="114300" indent="0">
              <a:buNone/>
            </a:pPr>
            <a:endParaRPr lang="en-US" dirty="0"/>
          </a:p>
          <a:p>
            <a:pPr marL="114300" indent="0">
              <a:buNone/>
            </a:pPr>
            <a:r>
              <a:rPr lang="en-US" dirty="0"/>
              <a:t>AmeriCorps also outlines its policy on release in the </a:t>
            </a:r>
            <a:r>
              <a:rPr lang="en-US" dirty="0">
                <a:hlinkClick r:id="rId3"/>
              </a:rPr>
              <a:t>AmeriCorps Terms and Conditions</a:t>
            </a:r>
            <a:r>
              <a:rPr lang="en-US" dirty="0"/>
              <a:t>.</a:t>
            </a:r>
          </a:p>
        </p:txBody>
      </p:sp>
      <p:pic>
        <p:nvPicPr>
          <p:cNvPr id="6" name="Picture 5">
            <a:extLst>
              <a:ext uri="{FF2B5EF4-FFF2-40B4-BE49-F238E27FC236}">
                <a16:creationId xmlns:a16="http://schemas.microsoft.com/office/drawing/2014/main" id="{4D51135E-EEF9-4A21-8630-C05951F5F989}"/>
              </a:ext>
            </a:extLst>
          </p:cNvPr>
          <p:cNvPicPr>
            <a:picLocks noChangeAspect="1"/>
          </p:cNvPicPr>
          <p:nvPr/>
        </p:nvPicPr>
        <p:blipFill>
          <a:blip r:embed="rId4"/>
          <a:stretch>
            <a:fillRect/>
          </a:stretch>
        </p:blipFill>
        <p:spPr>
          <a:xfrm>
            <a:off x="8458200" y="5486400"/>
            <a:ext cx="685800" cy="689517"/>
          </a:xfrm>
          <a:prstGeom prst="rect">
            <a:avLst/>
          </a:prstGeom>
        </p:spPr>
      </p:pic>
    </p:spTree>
    <p:extLst>
      <p:ext uri="{BB962C8B-B14F-4D97-AF65-F5344CB8AC3E}">
        <p14:creationId xmlns:p14="http://schemas.microsoft.com/office/powerpoint/2010/main" val="18234423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3D66421-6DF0-4D8B-BD51-88C2F4BAB5F5}"/>
              </a:ext>
            </a:extLst>
          </p:cNvPr>
          <p:cNvSpPr txBox="1"/>
          <p:nvPr/>
        </p:nvSpPr>
        <p:spPr>
          <a:xfrm>
            <a:off x="609600" y="2819400"/>
            <a:ext cx="1143000" cy="369332"/>
          </a:xfrm>
          <a:prstGeom prst="rect">
            <a:avLst/>
          </a:prstGeom>
          <a:solidFill>
            <a:srgbClr val="FFFF00"/>
          </a:solidFill>
        </p:spPr>
        <p:txBody>
          <a:bodyPr wrap="square" rtlCol="0">
            <a:spAutoFit/>
          </a:bodyPr>
          <a:lstStyle/>
          <a:p>
            <a:endParaRPr lang="en-US" dirty="0"/>
          </a:p>
        </p:txBody>
      </p:sp>
      <p:sp>
        <p:nvSpPr>
          <p:cNvPr id="4" name="Content Placeholder 5">
            <a:extLst>
              <a:ext uri="{FF2B5EF4-FFF2-40B4-BE49-F238E27FC236}">
                <a16:creationId xmlns:a16="http://schemas.microsoft.com/office/drawing/2014/main" id="{2D11F89F-75EC-4D12-8BBF-C6F64ECA6DF4}"/>
              </a:ext>
            </a:extLst>
          </p:cNvPr>
          <p:cNvSpPr txBox="1">
            <a:spLocks/>
          </p:cNvSpPr>
          <p:nvPr/>
        </p:nvSpPr>
        <p:spPr>
          <a:xfrm>
            <a:off x="457200" y="1417637"/>
            <a:ext cx="7620000" cy="5059363"/>
          </a:xfrm>
          <a:prstGeom prst="rect">
            <a:avLst/>
          </a:prstGeom>
        </p:spPr>
        <p:txBody>
          <a:bodyPr vert="horz" lIns="91440" tIns="45720" rIns="91440" bIns="45720" numCol="1" rtlCol="0">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114300" indent="0">
              <a:buNone/>
            </a:pPr>
            <a:r>
              <a:rPr lang="en-US" dirty="0"/>
              <a:t>Learn all aspects of eGrants here:</a:t>
            </a:r>
          </a:p>
          <a:p>
            <a:pPr marL="114300" indent="0">
              <a:buNone/>
            </a:pPr>
            <a:r>
              <a:rPr lang="en-US" sz="2000" dirty="0">
                <a:hlinkClick r:id="rId3"/>
              </a:rPr>
              <a:t>https://servewashington.wa.gov/programs/americorps/subgrantee-resources/cncs-program-development-outlines</a:t>
            </a:r>
            <a:endParaRPr lang="en-US" sz="2000" dirty="0"/>
          </a:p>
          <a:p>
            <a:pPr marL="114300" indent="0">
              <a:buNone/>
            </a:pPr>
            <a:endParaRPr lang="en-US" sz="2000" u="sng" dirty="0"/>
          </a:p>
          <a:p>
            <a:pPr marL="114300" indent="0">
              <a:buNone/>
            </a:pPr>
            <a:r>
              <a:rPr lang="en-US" sz="2000" u="sng" dirty="0"/>
              <a:t>CAUTION!</a:t>
            </a:r>
          </a:p>
          <a:p>
            <a:pPr marL="114300" indent="0">
              <a:buNone/>
            </a:pPr>
            <a:r>
              <a:rPr lang="en-US" sz="2000" dirty="0"/>
              <a:t>Couple outdated components:</a:t>
            </a:r>
          </a:p>
          <a:p>
            <a:r>
              <a:rPr lang="en-US" sz="2000" dirty="0"/>
              <a:t>Hard copy enrollment/exit forms are no longer allowed.  Everything must be done electronically.</a:t>
            </a:r>
          </a:p>
          <a:p>
            <a:r>
              <a:rPr lang="en-US" sz="2000" dirty="0"/>
              <a:t>Programs are no longer allowed to complete the member portions of enrollment/exit.  Please be sure members are completing their own information.</a:t>
            </a:r>
          </a:p>
          <a:p>
            <a:r>
              <a:rPr lang="en-US" sz="2000" dirty="0"/>
              <a:t>Pre-Enrollment has a series of steps not covered in the tutorials.</a:t>
            </a:r>
          </a:p>
          <a:p>
            <a:r>
              <a:rPr lang="en-US" sz="2000" dirty="0"/>
              <a:t>Enrollment is required within 8 days, not 30 days.  </a:t>
            </a:r>
          </a:p>
        </p:txBody>
      </p:sp>
      <p:pic>
        <p:nvPicPr>
          <p:cNvPr id="5" name="Picture 4">
            <a:extLst>
              <a:ext uri="{FF2B5EF4-FFF2-40B4-BE49-F238E27FC236}">
                <a16:creationId xmlns:a16="http://schemas.microsoft.com/office/drawing/2014/main" id="{B090927C-AB56-4300-A57B-E39DA1DBA9F8}"/>
              </a:ext>
            </a:extLst>
          </p:cNvPr>
          <p:cNvPicPr>
            <a:picLocks noChangeAspect="1"/>
          </p:cNvPicPr>
          <p:nvPr/>
        </p:nvPicPr>
        <p:blipFill>
          <a:blip r:embed="rId4"/>
          <a:stretch>
            <a:fillRect/>
          </a:stretch>
        </p:blipFill>
        <p:spPr>
          <a:xfrm>
            <a:off x="8458200" y="5486400"/>
            <a:ext cx="685800" cy="685800"/>
          </a:xfrm>
          <a:prstGeom prst="rect">
            <a:avLst/>
          </a:prstGeom>
        </p:spPr>
      </p:pic>
      <p:sp>
        <p:nvSpPr>
          <p:cNvPr id="3" name="Title 1">
            <a:extLst>
              <a:ext uri="{FF2B5EF4-FFF2-40B4-BE49-F238E27FC236}">
                <a16:creationId xmlns:a16="http://schemas.microsoft.com/office/drawing/2014/main" id="{FBAB60B1-D576-47A3-AC40-4624E3B8094A}"/>
              </a:ext>
            </a:extLst>
          </p:cNvPr>
          <p:cNvSpPr>
            <a:spLocks noGrp="1"/>
          </p:cNvSpPr>
          <p:nvPr>
            <p:ph type="title"/>
          </p:nvPr>
        </p:nvSpPr>
        <p:spPr>
          <a:xfrm>
            <a:off x="457200" y="274638"/>
            <a:ext cx="7620000" cy="1143000"/>
          </a:xfrm>
        </p:spPr>
        <p:txBody>
          <a:bodyPr/>
          <a:lstStyle/>
          <a:p>
            <a:pPr algn="ctr"/>
            <a:r>
              <a:rPr lang="en-US" dirty="0"/>
              <a:t>eGrants Tutorials</a:t>
            </a:r>
          </a:p>
        </p:txBody>
      </p:sp>
    </p:spTree>
    <p:extLst>
      <p:ext uri="{BB962C8B-B14F-4D97-AF65-F5344CB8AC3E}">
        <p14:creationId xmlns:p14="http://schemas.microsoft.com/office/powerpoint/2010/main" val="32674908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Member Performance Reviews</a:t>
            </a:r>
          </a:p>
        </p:txBody>
      </p:sp>
      <p:sp>
        <p:nvSpPr>
          <p:cNvPr id="5" name="Content Placeholder 5"/>
          <p:cNvSpPr txBox="1">
            <a:spLocks/>
          </p:cNvSpPr>
          <p:nvPr/>
        </p:nvSpPr>
        <p:spPr>
          <a:xfrm>
            <a:off x="457200" y="1219200"/>
            <a:ext cx="7620000" cy="5486400"/>
          </a:xfrm>
          <a:prstGeom prst="rect">
            <a:avLst/>
          </a:prstGeom>
        </p:spPr>
        <p:txBody>
          <a:bodyPr vert="horz" lIns="91440" tIns="45720" rIns="91440" bIns="45720" numCol="1" rtlCol="0">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114300" indent="0" algn="ctr">
              <a:buNone/>
            </a:pPr>
            <a:endParaRPr lang="en-US" dirty="0"/>
          </a:p>
        </p:txBody>
      </p:sp>
      <p:sp>
        <p:nvSpPr>
          <p:cNvPr id="10" name="Content Placeholder 5"/>
          <p:cNvSpPr txBox="1">
            <a:spLocks/>
          </p:cNvSpPr>
          <p:nvPr/>
        </p:nvSpPr>
        <p:spPr>
          <a:xfrm>
            <a:off x="457200" y="1417637"/>
            <a:ext cx="7620000" cy="5059363"/>
          </a:xfrm>
          <a:prstGeom prst="rect">
            <a:avLst/>
          </a:prstGeom>
        </p:spPr>
        <p:txBody>
          <a:bodyPr vert="horz" lIns="91440" tIns="45720" rIns="91440" bIns="45720" numCol="1" rtlCol="0">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114300" indent="0">
              <a:buNone/>
            </a:pPr>
            <a:r>
              <a:rPr lang="en-US" u="sng" dirty="0"/>
              <a:t>Full-Time Members</a:t>
            </a:r>
          </a:p>
          <a:p>
            <a:r>
              <a:rPr lang="en-US" dirty="0"/>
              <a:t>Mid-Term Review</a:t>
            </a:r>
          </a:p>
          <a:p>
            <a:r>
              <a:rPr lang="en-US" dirty="0"/>
              <a:t>End-of-Term Review</a:t>
            </a:r>
          </a:p>
          <a:p>
            <a:endParaRPr lang="en-US" dirty="0"/>
          </a:p>
          <a:p>
            <a:pPr marL="114300" indent="0">
              <a:buNone/>
            </a:pPr>
            <a:r>
              <a:rPr lang="en-US" u="sng" dirty="0"/>
              <a:t>Part-Time Members</a:t>
            </a:r>
          </a:p>
          <a:p>
            <a:r>
              <a:rPr lang="en-US" dirty="0"/>
              <a:t>End-of-Term Review</a:t>
            </a:r>
          </a:p>
          <a:p>
            <a:endParaRPr lang="en-US" dirty="0"/>
          </a:p>
          <a:p>
            <a:pPr marL="114300" indent="0">
              <a:buNone/>
            </a:pPr>
            <a:r>
              <a:rPr lang="en-US" u="sng" dirty="0"/>
              <a:t>Minimum Requirements For End-of-Term Review</a:t>
            </a:r>
          </a:p>
          <a:p>
            <a:r>
              <a:rPr lang="en-US" dirty="0"/>
              <a:t>Completed required number of hours?</a:t>
            </a:r>
          </a:p>
          <a:p>
            <a:r>
              <a:rPr lang="en-US" dirty="0"/>
              <a:t>Satisfactorily completed assignments?</a:t>
            </a:r>
          </a:p>
          <a:p>
            <a:r>
              <a:rPr lang="en-US" dirty="0"/>
              <a:t>Met program performance criteria?</a:t>
            </a:r>
          </a:p>
          <a:p>
            <a:pPr marL="114300" indent="0">
              <a:buNone/>
            </a:pPr>
            <a:endParaRPr lang="en-US" dirty="0"/>
          </a:p>
        </p:txBody>
      </p:sp>
      <p:pic>
        <p:nvPicPr>
          <p:cNvPr id="6" name="Picture 5">
            <a:extLst>
              <a:ext uri="{FF2B5EF4-FFF2-40B4-BE49-F238E27FC236}">
                <a16:creationId xmlns:a16="http://schemas.microsoft.com/office/drawing/2014/main" id="{C6E7E532-45C4-43A5-B505-B5D0ACAC1FBB}"/>
              </a:ext>
            </a:extLst>
          </p:cNvPr>
          <p:cNvPicPr>
            <a:picLocks noChangeAspect="1"/>
          </p:cNvPicPr>
          <p:nvPr/>
        </p:nvPicPr>
        <p:blipFill>
          <a:blip r:embed="rId3"/>
          <a:stretch>
            <a:fillRect/>
          </a:stretch>
        </p:blipFill>
        <p:spPr>
          <a:xfrm>
            <a:off x="8458200" y="5486400"/>
            <a:ext cx="685800" cy="689517"/>
          </a:xfrm>
          <a:prstGeom prst="rect">
            <a:avLst/>
          </a:prstGeom>
        </p:spPr>
      </p:pic>
    </p:spTree>
    <p:extLst>
      <p:ext uri="{BB962C8B-B14F-4D97-AF65-F5344CB8AC3E}">
        <p14:creationId xmlns:p14="http://schemas.microsoft.com/office/powerpoint/2010/main" val="3973569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Deliverables</a:t>
            </a:r>
          </a:p>
        </p:txBody>
      </p:sp>
      <p:sp>
        <p:nvSpPr>
          <p:cNvPr id="6" name="Content Placeholder 5"/>
          <p:cNvSpPr>
            <a:spLocks noGrp="1"/>
          </p:cNvSpPr>
          <p:nvPr>
            <p:ph idx="1"/>
          </p:nvPr>
        </p:nvSpPr>
        <p:spPr>
          <a:xfrm>
            <a:off x="457200" y="1417638"/>
            <a:ext cx="7620000" cy="5334000"/>
          </a:xfrm>
        </p:spPr>
        <p:txBody>
          <a:bodyPr>
            <a:normAutofit/>
          </a:bodyPr>
          <a:lstStyle/>
          <a:p>
            <a:r>
              <a:rPr lang="en-US" sz="3200" dirty="0"/>
              <a:t>Member Recruitment Plan</a:t>
            </a:r>
          </a:p>
          <a:p>
            <a:endParaRPr lang="en-US" dirty="0"/>
          </a:p>
          <a:p>
            <a:pPr marL="114300" indent="0">
              <a:buNone/>
            </a:pPr>
            <a:endParaRPr lang="en-US" i="1" dirty="0"/>
          </a:p>
          <a:p>
            <a:pPr marL="114300" indent="0">
              <a:buNone/>
            </a:pPr>
            <a:endParaRPr lang="en-US" dirty="0"/>
          </a:p>
        </p:txBody>
      </p:sp>
      <p:pic>
        <p:nvPicPr>
          <p:cNvPr id="5" name="Picture 4">
            <a:extLst>
              <a:ext uri="{FF2B5EF4-FFF2-40B4-BE49-F238E27FC236}">
                <a16:creationId xmlns:a16="http://schemas.microsoft.com/office/drawing/2014/main" id="{BD0CE8E5-C3EF-459F-8241-1DC41D6E4BFC}"/>
              </a:ext>
            </a:extLst>
          </p:cNvPr>
          <p:cNvPicPr>
            <a:picLocks noChangeAspect="1"/>
          </p:cNvPicPr>
          <p:nvPr/>
        </p:nvPicPr>
        <p:blipFill>
          <a:blip r:embed="rId3"/>
          <a:stretch>
            <a:fillRect/>
          </a:stretch>
        </p:blipFill>
        <p:spPr>
          <a:xfrm>
            <a:off x="8458200" y="5486400"/>
            <a:ext cx="685800" cy="689517"/>
          </a:xfrm>
          <a:prstGeom prst="rect">
            <a:avLst/>
          </a:prstGeom>
        </p:spPr>
      </p:pic>
    </p:spTree>
    <p:extLst>
      <p:ext uri="{BB962C8B-B14F-4D97-AF65-F5344CB8AC3E}">
        <p14:creationId xmlns:p14="http://schemas.microsoft.com/office/powerpoint/2010/main" val="38741172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“Homework”</a:t>
            </a:r>
          </a:p>
        </p:txBody>
      </p:sp>
      <p:sp>
        <p:nvSpPr>
          <p:cNvPr id="6" name="Content Placeholder 5"/>
          <p:cNvSpPr>
            <a:spLocks noGrp="1"/>
          </p:cNvSpPr>
          <p:nvPr>
            <p:ph idx="1"/>
          </p:nvPr>
        </p:nvSpPr>
        <p:spPr>
          <a:xfrm>
            <a:off x="457200" y="1417638"/>
            <a:ext cx="7620000" cy="5334000"/>
          </a:xfrm>
        </p:spPr>
        <p:txBody>
          <a:bodyPr>
            <a:normAutofit/>
          </a:bodyPr>
          <a:lstStyle/>
          <a:p>
            <a:r>
              <a:rPr lang="en-US" i="1" dirty="0"/>
              <a:t>Continue reviewing and reading AmeriCorps guidance documents</a:t>
            </a:r>
          </a:p>
          <a:p>
            <a:r>
              <a:rPr lang="en-US" i="1" dirty="0"/>
              <a:t>Continue developing </a:t>
            </a:r>
            <a:r>
              <a:rPr lang="en-US" i="1" dirty="0" err="1"/>
              <a:t>ToC</a:t>
            </a:r>
            <a:r>
              <a:rPr lang="en-US" i="1" dirty="0"/>
              <a:t>, LM, PMs, Data Plan</a:t>
            </a:r>
          </a:p>
          <a:p>
            <a:r>
              <a:rPr lang="en-US" i="1" dirty="0"/>
              <a:t>Continue developing Host Sites and/or Strategic Partners as applicable</a:t>
            </a:r>
          </a:p>
          <a:p>
            <a:r>
              <a:rPr lang="en-US" b="1" dirty="0"/>
              <a:t>Develop systems for processing/documenting Eligibility</a:t>
            </a:r>
          </a:p>
          <a:p>
            <a:r>
              <a:rPr lang="en-US" b="1" dirty="0"/>
              <a:t>Develop draft Recruitment and Selection Plan</a:t>
            </a:r>
          </a:p>
          <a:p>
            <a:r>
              <a:rPr lang="en-US" b="1" dirty="0"/>
              <a:t>Update budget framework</a:t>
            </a:r>
          </a:p>
          <a:p>
            <a:endParaRPr lang="en-US" b="1" dirty="0"/>
          </a:p>
          <a:p>
            <a:endParaRPr lang="en-US" dirty="0"/>
          </a:p>
        </p:txBody>
      </p:sp>
      <p:pic>
        <p:nvPicPr>
          <p:cNvPr id="5" name="Picture 4">
            <a:extLst>
              <a:ext uri="{FF2B5EF4-FFF2-40B4-BE49-F238E27FC236}">
                <a16:creationId xmlns:a16="http://schemas.microsoft.com/office/drawing/2014/main" id="{9414BEFD-4DB8-43F7-8E18-1F0B4F439F64}"/>
              </a:ext>
            </a:extLst>
          </p:cNvPr>
          <p:cNvPicPr>
            <a:picLocks noChangeAspect="1"/>
          </p:cNvPicPr>
          <p:nvPr/>
        </p:nvPicPr>
        <p:blipFill>
          <a:blip r:embed="rId3"/>
          <a:stretch>
            <a:fillRect/>
          </a:stretch>
        </p:blipFill>
        <p:spPr>
          <a:xfrm>
            <a:off x="8458200" y="5486400"/>
            <a:ext cx="685800" cy="689517"/>
          </a:xfrm>
          <a:prstGeom prst="rect">
            <a:avLst/>
          </a:prstGeom>
        </p:spPr>
      </p:pic>
    </p:spTree>
    <p:extLst>
      <p:ext uri="{BB962C8B-B14F-4D97-AF65-F5344CB8AC3E}">
        <p14:creationId xmlns:p14="http://schemas.microsoft.com/office/powerpoint/2010/main" val="39579217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Questions?</a:t>
            </a:r>
          </a:p>
        </p:txBody>
      </p:sp>
      <p:pic>
        <p:nvPicPr>
          <p:cNvPr id="5" name="Picture 2" descr="C:\Users\robynh\AppData\Local\Microsoft\Windows\Temporary Internet Files\Content.IE5\4ZTNS3YW\question-mark[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1905000"/>
            <a:ext cx="4419600" cy="44196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29B2E5A4-661C-4F08-A62C-76772404D690}"/>
              </a:ext>
            </a:extLst>
          </p:cNvPr>
          <p:cNvPicPr>
            <a:picLocks noChangeAspect="1"/>
          </p:cNvPicPr>
          <p:nvPr/>
        </p:nvPicPr>
        <p:blipFill>
          <a:blip r:embed="rId3"/>
          <a:stretch>
            <a:fillRect/>
          </a:stretch>
        </p:blipFill>
        <p:spPr>
          <a:xfrm>
            <a:off x="8458200" y="5486400"/>
            <a:ext cx="685800" cy="689517"/>
          </a:xfrm>
          <a:prstGeom prst="rect">
            <a:avLst/>
          </a:prstGeom>
        </p:spPr>
      </p:pic>
    </p:spTree>
    <p:extLst>
      <p:ext uri="{BB962C8B-B14F-4D97-AF65-F5344CB8AC3E}">
        <p14:creationId xmlns:p14="http://schemas.microsoft.com/office/powerpoint/2010/main" val="21826460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Closing</a:t>
            </a:r>
          </a:p>
        </p:txBody>
      </p:sp>
      <p:pic>
        <p:nvPicPr>
          <p:cNvPr id="7" name="Picture 6">
            <a:extLst>
              <a:ext uri="{FF2B5EF4-FFF2-40B4-BE49-F238E27FC236}">
                <a16:creationId xmlns:a16="http://schemas.microsoft.com/office/drawing/2014/main" id="{7A963E3D-3811-4F4B-AF4E-9D2338807CF5}"/>
              </a:ext>
            </a:extLst>
          </p:cNvPr>
          <p:cNvPicPr>
            <a:picLocks noChangeAspect="1"/>
          </p:cNvPicPr>
          <p:nvPr/>
        </p:nvPicPr>
        <p:blipFill>
          <a:blip r:embed="rId3"/>
          <a:stretch>
            <a:fillRect/>
          </a:stretch>
        </p:blipFill>
        <p:spPr>
          <a:xfrm>
            <a:off x="8458200" y="5486400"/>
            <a:ext cx="685800" cy="689517"/>
          </a:xfrm>
          <a:prstGeom prst="rect">
            <a:avLst/>
          </a:prstGeom>
        </p:spPr>
      </p:pic>
      <p:pic>
        <p:nvPicPr>
          <p:cNvPr id="9" name="Picture 8" descr="A picture containing text, outdoor&#10;&#10;Description automatically generated">
            <a:extLst>
              <a:ext uri="{FF2B5EF4-FFF2-40B4-BE49-F238E27FC236}">
                <a16:creationId xmlns:a16="http://schemas.microsoft.com/office/drawing/2014/main" id="{FC812C91-F34D-4EF0-921A-15A1DD5F7F1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82531" y="1440373"/>
            <a:ext cx="4169338" cy="4735544"/>
          </a:xfrm>
          <a:prstGeom prst="rect">
            <a:avLst/>
          </a:prstGeom>
        </p:spPr>
      </p:pic>
    </p:spTree>
    <p:extLst>
      <p:ext uri="{BB962C8B-B14F-4D97-AF65-F5344CB8AC3E}">
        <p14:creationId xmlns:p14="http://schemas.microsoft.com/office/powerpoint/2010/main" val="15946113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Questions to Consider</a:t>
            </a:r>
          </a:p>
        </p:txBody>
      </p:sp>
      <p:sp>
        <p:nvSpPr>
          <p:cNvPr id="11" name="Content Placeholder 10">
            <a:extLst>
              <a:ext uri="{FF2B5EF4-FFF2-40B4-BE49-F238E27FC236}">
                <a16:creationId xmlns:a16="http://schemas.microsoft.com/office/drawing/2014/main" id="{A5AE6B13-DCF9-4FFF-9C32-0B4476FFE89E}"/>
              </a:ext>
            </a:extLst>
          </p:cNvPr>
          <p:cNvSpPr>
            <a:spLocks noGrp="1"/>
          </p:cNvSpPr>
          <p:nvPr>
            <p:ph idx="1"/>
          </p:nvPr>
        </p:nvSpPr>
        <p:spPr>
          <a:xfrm>
            <a:off x="457200" y="1600200"/>
            <a:ext cx="7620000" cy="4983162"/>
          </a:xfrm>
        </p:spPr>
        <p:txBody>
          <a:bodyPr>
            <a:normAutofit fontScale="92500" lnSpcReduction="10000"/>
          </a:bodyPr>
          <a:lstStyle/>
          <a:p>
            <a:pPr marL="377190" indent="-251460" defTabSz="1005840" eaLnBrk="1" fontAlgn="auto" hangingPunct="1">
              <a:spcAft>
                <a:spcPts val="0"/>
              </a:spcAft>
              <a:defRPr/>
            </a:pPr>
            <a:r>
              <a:rPr lang="en-US" sz="2400" i="1" dirty="0"/>
              <a:t>How many AmeriCorps members will be needed?  Are the member activities allowable?</a:t>
            </a:r>
            <a:endParaRPr lang="en-US" sz="2400" dirty="0"/>
          </a:p>
          <a:p>
            <a:pPr marL="377190" indent="-251460" defTabSz="1005840" eaLnBrk="1" fontAlgn="auto" hangingPunct="1">
              <a:spcAft>
                <a:spcPts val="0"/>
              </a:spcAft>
              <a:defRPr/>
            </a:pPr>
            <a:r>
              <a:rPr lang="en-US" sz="2400" i="1" dirty="0"/>
              <a:t>What are the characteristics and qualifications of desired AmeriCorps members?</a:t>
            </a:r>
            <a:endParaRPr lang="en-US" sz="2400" dirty="0"/>
          </a:p>
          <a:p>
            <a:pPr marL="377190" indent="-251460" defTabSz="1005840" eaLnBrk="1" fontAlgn="auto" hangingPunct="1">
              <a:spcAft>
                <a:spcPts val="0"/>
              </a:spcAft>
              <a:defRPr/>
            </a:pPr>
            <a:r>
              <a:rPr lang="en-US" sz="2400" i="1" dirty="0"/>
              <a:t>How many staff members and what roles will be supporting the program and members?</a:t>
            </a:r>
          </a:p>
          <a:p>
            <a:pPr marL="377190" indent="-251460" defTabSz="1005840" eaLnBrk="1" fontAlgn="auto" hangingPunct="1">
              <a:spcAft>
                <a:spcPts val="0"/>
              </a:spcAft>
              <a:defRPr/>
            </a:pPr>
            <a:r>
              <a:rPr lang="en-US" sz="2400" i="1" dirty="0"/>
              <a:t>How will the program ensure a diverse and inclusive AmeriCorps team? </a:t>
            </a:r>
          </a:p>
          <a:p>
            <a:pPr marL="377190" indent="-251460" defTabSz="1005840" eaLnBrk="1" fontAlgn="auto" hangingPunct="1">
              <a:spcAft>
                <a:spcPts val="0"/>
              </a:spcAft>
              <a:defRPr/>
            </a:pPr>
            <a:r>
              <a:rPr lang="en-US" sz="2400" b="1" i="1" dirty="0"/>
              <a:t>How does this new knowledge change the budget/match in order to run a successful program?</a:t>
            </a:r>
          </a:p>
          <a:p>
            <a:pPr marL="377190" indent="-251460" defTabSz="1005840" eaLnBrk="1" fontAlgn="auto" hangingPunct="1">
              <a:spcAft>
                <a:spcPts val="0"/>
              </a:spcAft>
              <a:defRPr/>
            </a:pPr>
            <a:r>
              <a:rPr lang="en-US" sz="2400" b="1" i="1" dirty="0"/>
              <a:t>Will you have host sites?  What other partners are necessary to be successful?</a:t>
            </a:r>
          </a:p>
          <a:p>
            <a:pPr marL="377190" indent="-251460" defTabSz="1005840" eaLnBrk="1" fontAlgn="auto" hangingPunct="1">
              <a:spcAft>
                <a:spcPts val="0"/>
              </a:spcAft>
              <a:defRPr/>
            </a:pPr>
            <a:r>
              <a:rPr lang="en-US" sz="2400" b="1" i="1" dirty="0"/>
              <a:t>How will you obtain the cash match necessary to operate the program?</a:t>
            </a:r>
            <a:endParaRPr lang="en-US" sz="2400" b="1" dirty="0"/>
          </a:p>
          <a:p>
            <a:endParaRPr lang="en-US" dirty="0"/>
          </a:p>
        </p:txBody>
      </p:sp>
      <p:pic>
        <p:nvPicPr>
          <p:cNvPr id="5" name="Picture 4">
            <a:extLst>
              <a:ext uri="{FF2B5EF4-FFF2-40B4-BE49-F238E27FC236}">
                <a16:creationId xmlns:a16="http://schemas.microsoft.com/office/drawing/2014/main" id="{2AD2EF98-23E8-4EBB-B154-7E42A38655DC}"/>
              </a:ext>
            </a:extLst>
          </p:cNvPr>
          <p:cNvPicPr>
            <a:picLocks noChangeAspect="1"/>
          </p:cNvPicPr>
          <p:nvPr/>
        </p:nvPicPr>
        <p:blipFill>
          <a:blip r:embed="rId3"/>
          <a:stretch>
            <a:fillRect/>
          </a:stretch>
        </p:blipFill>
        <p:spPr>
          <a:xfrm>
            <a:off x="8458200" y="5486400"/>
            <a:ext cx="685800" cy="689517"/>
          </a:xfrm>
          <a:prstGeom prst="rect">
            <a:avLst/>
          </a:prstGeom>
        </p:spPr>
      </p:pic>
    </p:spTree>
    <p:extLst>
      <p:ext uri="{BB962C8B-B14F-4D97-AF65-F5344CB8AC3E}">
        <p14:creationId xmlns:p14="http://schemas.microsoft.com/office/powerpoint/2010/main" val="28753892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7848600" cy="1143000"/>
          </a:xfrm>
        </p:spPr>
        <p:txBody>
          <a:bodyPr/>
          <a:lstStyle/>
          <a:p>
            <a:pPr algn="ctr"/>
            <a:r>
              <a:rPr lang="en-US" dirty="0"/>
              <a:t>Member Recruitment/Selection</a:t>
            </a:r>
          </a:p>
        </p:txBody>
      </p:sp>
      <p:sp>
        <p:nvSpPr>
          <p:cNvPr id="6" name="Content Placeholder 5"/>
          <p:cNvSpPr>
            <a:spLocks noGrp="1"/>
          </p:cNvSpPr>
          <p:nvPr>
            <p:ph idx="1"/>
          </p:nvPr>
        </p:nvSpPr>
        <p:spPr>
          <a:xfrm>
            <a:off x="457200" y="1676400"/>
            <a:ext cx="7620000" cy="5181600"/>
          </a:xfrm>
        </p:spPr>
        <p:txBody>
          <a:bodyPr>
            <a:normAutofit/>
          </a:bodyPr>
          <a:lstStyle/>
          <a:p>
            <a:pPr>
              <a:spcBef>
                <a:spcPts val="1200"/>
              </a:spcBef>
              <a:spcAft>
                <a:spcPts val="1200"/>
              </a:spcAft>
            </a:pPr>
            <a:r>
              <a:rPr lang="en-US" dirty="0"/>
              <a:t>A successful recruitment strategy is the foundation to a thriving AmeriCorps program and the initial step necessary for programs to reach their desired community impact goals</a:t>
            </a:r>
          </a:p>
          <a:p>
            <a:pPr>
              <a:spcBef>
                <a:spcPts val="1200"/>
              </a:spcBef>
              <a:spcAft>
                <a:spcPts val="1200"/>
              </a:spcAft>
            </a:pPr>
            <a:r>
              <a:rPr lang="en-US" dirty="0"/>
              <a:t>AmeriCorps members are the face of any program; selection and placement of members is crucial to the overall health of AmeriCorps at the national, state, and local level </a:t>
            </a:r>
          </a:p>
          <a:p>
            <a:pPr>
              <a:spcBef>
                <a:spcPts val="1200"/>
              </a:spcBef>
              <a:spcAft>
                <a:spcPts val="1200"/>
              </a:spcAft>
            </a:pPr>
            <a:r>
              <a:rPr lang="en-US" dirty="0"/>
              <a:t>Being up front about both the benefits and challenges can help place members who are more likely to complete their service term</a:t>
            </a:r>
          </a:p>
        </p:txBody>
      </p:sp>
      <p:pic>
        <p:nvPicPr>
          <p:cNvPr id="5" name="Picture 4">
            <a:extLst>
              <a:ext uri="{FF2B5EF4-FFF2-40B4-BE49-F238E27FC236}">
                <a16:creationId xmlns:a16="http://schemas.microsoft.com/office/drawing/2014/main" id="{36D61A8F-CF89-4E72-83AD-CEC991128CAB}"/>
              </a:ext>
            </a:extLst>
          </p:cNvPr>
          <p:cNvPicPr>
            <a:picLocks noChangeAspect="1"/>
          </p:cNvPicPr>
          <p:nvPr/>
        </p:nvPicPr>
        <p:blipFill>
          <a:blip r:embed="rId3"/>
          <a:stretch>
            <a:fillRect/>
          </a:stretch>
        </p:blipFill>
        <p:spPr>
          <a:xfrm>
            <a:off x="8458200" y="5486400"/>
            <a:ext cx="685800" cy="689517"/>
          </a:xfrm>
          <a:prstGeom prst="rect">
            <a:avLst/>
          </a:prstGeom>
        </p:spPr>
      </p:pic>
    </p:spTree>
    <p:extLst>
      <p:ext uri="{BB962C8B-B14F-4D97-AF65-F5344CB8AC3E}">
        <p14:creationId xmlns:p14="http://schemas.microsoft.com/office/powerpoint/2010/main" val="24020191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7848600" cy="1143000"/>
          </a:xfrm>
        </p:spPr>
        <p:txBody>
          <a:bodyPr/>
          <a:lstStyle/>
          <a:p>
            <a:pPr algn="ctr"/>
            <a:r>
              <a:rPr lang="en-US" dirty="0"/>
              <a:t>Member Recruitment/Selection</a:t>
            </a:r>
          </a:p>
        </p:txBody>
      </p:sp>
      <p:sp>
        <p:nvSpPr>
          <p:cNvPr id="6" name="Content Placeholder 5"/>
          <p:cNvSpPr>
            <a:spLocks noGrp="1"/>
          </p:cNvSpPr>
          <p:nvPr>
            <p:ph idx="1"/>
          </p:nvPr>
        </p:nvSpPr>
        <p:spPr>
          <a:xfrm>
            <a:off x="457200" y="1371600"/>
            <a:ext cx="7620000" cy="5486400"/>
          </a:xfrm>
        </p:spPr>
        <p:txBody>
          <a:bodyPr>
            <a:normAutofit/>
          </a:bodyPr>
          <a:lstStyle/>
          <a:p>
            <a:pPr>
              <a:spcBef>
                <a:spcPts val="1200"/>
              </a:spcBef>
              <a:spcAft>
                <a:spcPts val="1200"/>
              </a:spcAft>
            </a:pPr>
            <a:r>
              <a:rPr lang="en-US" sz="2400" dirty="0"/>
              <a:t>AmeriCorps recruits for diversity</a:t>
            </a:r>
          </a:p>
          <a:p>
            <a:pPr lvl="1">
              <a:spcBef>
                <a:spcPts val="1200"/>
              </a:spcBef>
              <a:spcAft>
                <a:spcPts val="1200"/>
              </a:spcAft>
            </a:pPr>
            <a:r>
              <a:rPr lang="en-US" sz="2400" dirty="0"/>
              <a:t>Programs must be accessible to all persons with or without reasonable accommodation</a:t>
            </a:r>
          </a:p>
          <a:p>
            <a:pPr lvl="1">
              <a:spcBef>
                <a:spcPts val="1200"/>
              </a:spcBef>
              <a:spcAft>
                <a:spcPts val="1200"/>
              </a:spcAft>
            </a:pPr>
            <a:r>
              <a:rPr lang="en-US" sz="2400" dirty="0"/>
              <a:t>AmeriCorps embraces both a non-discrimination and non-harassment policy.</a:t>
            </a:r>
          </a:p>
          <a:p>
            <a:pPr lvl="1">
              <a:spcBef>
                <a:spcPts val="1200"/>
              </a:spcBef>
              <a:spcAft>
                <a:spcPts val="1200"/>
              </a:spcAft>
            </a:pPr>
            <a:endParaRPr lang="en-US" sz="2400" dirty="0"/>
          </a:p>
          <a:p>
            <a:pPr marL="114300" indent="0" algn="ctr">
              <a:spcBef>
                <a:spcPts val="1200"/>
              </a:spcBef>
              <a:spcAft>
                <a:spcPts val="1200"/>
              </a:spcAft>
              <a:buNone/>
            </a:pPr>
            <a:r>
              <a:rPr lang="en-US" sz="2400" dirty="0"/>
              <a:t>Program Handbook:  </a:t>
            </a:r>
            <a:r>
              <a:rPr lang="en-US" sz="2400" dirty="0">
                <a:hlinkClick r:id="rId3"/>
              </a:rPr>
              <a:t>Pages 24-25</a:t>
            </a:r>
            <a:endParaRPr lang="en-US" sz="2400" dirty="0"/>
          </a:p>
        </p:txBody>
      </p:sp>
      <p:pic>
        <p:nvPicPr>
          <p:cNvPr id="5" name="Picture 4">
            <a:extLst>
              <a:ext uri="{FF2B5EF4-FFF2-40B4-BE49-F238E27FC236}">
                <a16:creationId xmlns:a16="http://schemas.microsoft.com/office/drawing/2014/main" id="{36D61A8F-CF89-4E72-83AD-CEC991128CAB}"/>
              </a:ext>
            </a:extLst>
          </p:cNvPr>
          <p:cNvPicPr>
            <a:picLocks noChangeAspect="1"/>
          </p:cNvPicPr>
          <p:nvPr/>
        </p:nvPicPr>
        <p:blipFill>
          <a:blip r:embed="rId4"/>
          <a:stretch>
            <a:fillRect/>
          </a:stretch>
        </p:blipFill>
        <p:spPr>
          <a:xfrm>
            <a:off x="8458200" y="5486400"/>
            <a:ext cx="685800" cy="689517"/>
          </a:xfrm>
          <a:prstGeom prst="rect">
            <a:avLst/>
          </a:prstGeom>
        </p:spPr>
      </p:pic>
    </p:spTree>
    <p:extLst>
      <p:ext uri="{BB962C8B-B14F-4D97-AF65-F5344CB8AC3E}">
        <p14:creationId xmlns:p14="http://schemas.microsoft.com/office/powerpoint/2010/main" val="23463421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Reasonable Accommodation</a:t>
            </a:r>
          </a:p>
        </p:txBody>
      </p:sp>
      <p:sp>
        <p:nvSpPr>
          <p:cNvPr id="3" name="Content Placeholder 2"/>
          <p:cNvSpPr>
            <a:spLocks noGrp="1"/>
          </p:cNvSpPr>
          <p:nvPr>
            <p:ph idx="1"/>
          </p:nvPr>
        </p:nvSpPr>
        <p:spPr>
          <a:xfrm>
            <a:off x="457200" y="1417638"/>
            <a:ext cx="7620000" cy="5165724"/>
          </a:xfrm>
        </p:spPr>
        <p:txBody>
          <a:bodyPr>
            <a:normAutofit fontScale="92500"/>
          </a:bodyPr>
          <a:lstStyle/>
          <a:p>
            <a:pPr marL="114300" indent="0">
              <a:buNone/>
            </a:pPr>
            <a:r>
              <a:rPr lang="en-US" dirty="0"/>
              <a:t>Programs and activities must be accessible to persons with disabilities, and the subgrantee must provide reasonable accommodation to the known mental or physical disabilities of otherwise qualified members, service recipients, applicants, and staff. All selections and project assignments must be made without regard to the need to provide reasonable accommodation. As such, inquiries about the need for reasonable accommodation should take place after a member has been offered an AmeriCorps position.</a:t>
            </a:r>
          </a:p>
          <a:p>
            <a:pPr marL="114300" indent="0">
              <a:buNone/>
            </a:pPr>
            <a:endParaRPr lang="en-US" dirty="0"/>
          </a:p>
          <a:p>
            <a:pPr marL="114300" indent="0">
              <a:buNone/>
            </a:pPr>
            <a:r>
              <a:rPr lang="en-US" dirty="0"/>
              <a:t>The vast majority of accommodations are inexpensive. For those cases where reasonable accommodations are more costly, there is a limited amount of money available through AmeriCorps</a:t>
            </a:r>
            <a:r>
              <a:rPr lang="en-US"/>
              <a:t>. </a:t>
            </a:r>
          </a:p>
          <a:p>
            <a:pPr marL="114300" indent="0">
              <a:buNone/>
            </a:pPr>
            <a:endParaRPr lang="en-US" dirty="0"/>
          </a:p>
          <a:p>
            <a:pPr marL="114300" indent="0">
              <a:buNone/>
            </a:pPr>
            <a:r>
              <a:rPr lang="en-US" dirty="0">
                <a:hlinkClick r:id="rId3"/>
              </a:rPr>
              <a:t>https://americorps.gov/about/agency-overview/disability-accessibility</a:t>
            </a:r>
            <a:r>
              <a:rPr lang="en-US" dirty="0"/>
              <a:t> </a:t>
            </a:r>
          </a:p>
          <a:p>
            <a:pPr lvl="1"/>
            <a:endParaRPr lang="en-US" dirty="0"/>
          </a:p>
          <a:p>
            <a:pPr lvl="1"/>
            <a:endParaRPr lang="en-US" dirty="0"/>
          </a:p>
          <a:p>
            <a:endParaRPr lang="en-US" dirty="0"/>
          </a:p>
        </p:txBody>
      </p:sp>
      <p:pic>
        <p:nvPicPr>
          <p:cNvPr id="5" name="Picture 4">
            <a:extLst>
              <a:ext uri="{FF2B5EF4-FFF2-40B4-BE49-F238E27FC236}">
                <a16:creationId xmlns:a16="http://schemas.microsoft.com/office/drawing/2014/main" id="{45FF658B-85CE-475A-919F-91CC8F932FD0}"/>
              </a:ext>
            </a:extLst>
          </p:cNvPr>
          <p:cNvPicPr>
            <a:picLocks noChangeAspect="1"/>
          </p:cNvPicPr>
          <p:nvPr/>
        </p:nvPicPr>
        <p:blipFill>
          <a:blip r:embed="rId4"/>
          <a:stretch>
            <a:fillRect/>
          </a:stretch>
        </p:blipFill>
        <p:spPr>
          <a:xfrm>
            <a:off x="8458200" y="5486400"/>
            <a:ext cx="685800" cy="689517"/>
          </a:xfrm>
          <a:prstGeom prst="rect">
            <a:avLst/>
          </a:prstGeom>
        </p:spPr>
      </p:pic>
    </p:spTree>
    <p:extLst>
      <p:ext uri="{BB962C8B-B14F-4D97-AF65-F5344CB8AC3E}">
        <p14:creationId xmlns:p14="http://schemas.microsoft.com/office/powerpoint/2010/main" val="13755454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Non-Discrimination</a:t>
            </a:r>
          </a:p>
        </p:txBody>
      </p:sp>
      <p:sp>
        <p:nvSpPr>
          <p:cNvPr id="3" name="Content Placeholder 2"/>
          <p:cNvSpPr>
            <a:spLocks noGrp="1"/>
          </p:cNvSpPr>
          <p:nvPr>
            <p:ph idx="1"/>
          </p:nvPr>
        </p:nvSpPr>
        <p:spPr>
          <a:xfrm>
            <a:off x="457200" y="1600200"/>
            <a:ext cx="7620000" cy="4983162"/>
          </a:xfrm>
        </p:spPr>
        <p:txBody>
          <a:bodyPr>
            <a:normAutofit fontScale="92500"/>
          </a:bodyPr>
          <a:lstStyle/>
          <a:p>
            <a:pPr marL="114300" indent="0">
              <a:buNone/>
            </a:pPr>
            <a:r>
              <a:rPr lang="en-US" dirty="0"/>
              <a:t>AmeriCorps is available to all, without regard to race, color, national origin, gender, age, religion, sexual orientation, disability, gender identity or expression, political affiliation, marital or parental status, genetic information and military service. </a:t>
            </a:r>
          </a:p>
          <a:p>
            <a:pPr marL="114300" indent="0">
              <a:buNone/>
            </a:pPr>
            <a:endParaRPr lang="en-US" dirty="0"/>
          </a:p>
          <a:p>
            <a:pPr marL="114300" indent="0">
              <a:buNone/>
            </a:pPr>
            <a:r>
              <a:rPr lang="en-US" dirty="0"/>
              <a:t>By legislation or design, some programs are tailored to particular age groups. </a:t>
            </a:r>
          </a:p>
          <a:p>
            <a:pPr marL="114300" indent="0">
              <a:buNone/>
            </a:pPr>
            <a:endParaRPr lang="en-US" dirty="0"/>
          </a:p>
          <a:p>
            <a:pPr marL="114300" indent="0">
              <a:buNone/>
            </a:pPr>
            <a:r>
              <a:rPr lang="en-US" dirty="0"/>
              <a:t>AmeriCorps has zero tolerance for the harassment of any individual or group of individuals for any reason.</a:t>
            </a:r>
          </a:p>
          <a:p>
            <a:pPr marL="114300" indent="0">
              <a:buNone/>
            </a:pPr>
            <a:endParaRPr lang="en-US" dirty="0"/>
          </a:p>
          <a:p>
            <a:pPr marL="114300" indent="0">
              <a:buNone/>
            </a:pPr>
            <a:r>
              <a:rPr lang="en-US" dirty="0">
                <a:hlinkClick r:id="rId3"/>
              </a:rPr>
              <a:t>https://www.americorps.gov/about/agency-overview/civil-rights</a:t>
            </a:r>
            <a:r>
              <a:rPr lang="en-US" dirty="0"/>
              <a:t> </a:t>
            </a:r>
          </a:p>
          <a:p>
            <a:pPr marL="114300" indent="0">
              <a:buNone/>
            </a:pPr>
            <a:r>
              <a:rPr lang="en-US" dirty="0">
                <a:hlinkClick r:id="rId4"/>
              </a:rPr>
              <a:t>https://www.americorps.gov/members-volunteers/safety-security</a:t>
            </a:r>
            <a:r>
              <a:rPr lang="en-US" dirty="0"/>
              <a:t> </a:t>
            </a:r>
          </a:p>
          <a:p>
            <a:pPr lvl="1"/>
            <a:endParaRPr lang="en-US" dirty="0"/>
          </a:p>
          <a:p>
            <a:pPr lvl="1"/>
            <a:endParaRPr lang="en-US" dirty="0"/>
          </a:p>
          <a:p>
            <a:endParaRPr lang="en-US" dirty="0"/>
          </a:p>
        </p:txBody>
      </p:sp>
      <p:pic>
        <p:nvPicPr>
          <p:cNvPr id="5" name="Picture 4">
            <a:extLst>
              <a:ext uri="{FF2B5EF4-FFF2-40B4-BE49-F238E27FC236}">
                <a16:creationId xmlns:a16="http://schemas.microsoft.com/office/drawing/2014/main" id="{D96D6610-317A-4A11-80CE-A1D90C2111DA}"/>
              </a:ext>
            </a:extLst>
          </p:cNvPr>
          <p:cNvPicPr>
            <a:picLocks noChangeAspect="1"/>
          </p:cNvPicPr>
          <p:nvPr/>
        </p:nvPicPr>
        <p:blipFill>
          <a:blip r:embed="rId5"/>
          <a:stretch>
            <a:fillRect/>
          </a:stretch>
        </p:blipFill>
        <p:spPr>
          <a:xfrm>
            <a:off x="8458200" y="5486400"/>
            <a:ext cx="685800" cy="689517"/>
          </a:xfrm>
          <a:prstGeom prst="rect">
            <a:avLst/>
          </a:prstGeom>
        </p:spPr>
      </p:pic>
    </p:spTree>
    <p:extLst>
      <p:ext uri="{BB962C8B-B14F-4D97-AF65-F5344CB8AC3E}">
        <p14:creationId xmlns:p14="http://schemas.microsoft.com/office/powerpoint/2010/main" val="40635565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7848600" cy="1143000"/>
          </a:xfrm>
        </p:spPr>
        <p:txBody>
          <a:bodyPr/>
          <a:lstStyle/>
          <a:p>
            <a:pPr algn="ctr"/>
            <a:r>
              <a:rPr lang="en-US" dirty="0"/>
              <a:t>Member Recruitment/Selection</a:t>
            </a:r>
          </a:p>
        </p:txBody>
      </p:sp>
      <p:pic>
        <p:nvPicPr>
          <p:cNvPr id="5" name="Picture 4">
            <a:extLst>
              <a:ext uri="{FF2B5EF4-FFF2-40B4-BE49-F238E27FC236}">
                <a16:creationId xmlns:a16="http://schemas.microsoft.com/office/drawing/2014/main" id="{62AB192B-5F4E-463B-AB39-33DFEA441518}"/>
              </a:ext>
            </a:extLst>
          </p:cNvPr>
          <p:cNvPicPr>
            <a:picLocks noChangeAspect="1"/>
          </p:cNvPicPr>
          <p:nvPr/>
        </p:nvPicPr>
        <p:blipFill>
          <a:blip r:embed="rId4"/>
          <a:stretch>
            <a:fillRect/>
          </a:stretch>
        </p:blipFill>
        <p:spPr>
          <a:xfrm>
            <a:off x="8458200" y="5486400"/>
            <a:ext cx="685800" cy="689517"/>
          </a:xfrm>
          <a:prstGeom prst="rect">
            <a:avLst/>
          </a:prstGeom>
        </p:spPr>
      </p:pic>
      <p:pic>
        <p:nvPicPr>
          <p:cNvPr id="7" name="Online Media 6" title="AmeriCorps | What's at your core?">
            <a:hlinkClick r:id="" action="ppaction://media"/>
            <a:extLst>
              <a:ext uri="{FF2B5EF4-FFF2-40B4-BE49-F238E27FC236}">
                <a16:creationId xmlns:a16="http://schemas.microsoft.com/office/drawing/2014/main" id="{C619AC2F-C017-41FC-A1ED-E2583DFFDA50}"/>
              </a:ext>
            </a:extLst>
          </p:cNvPr>
          <p:cNvPicPr>
            <a:picLocks noGrp="1" noRot="1" noChangeAspect="1"/>
          </p:cNvPicPr>
          <p:nvPr>
            <p:ph idx="1"/>
            <a:videoFile r:link="rId1"/>
          </p:nvPr>
        </p:nvPicPr>
        <p:blipFill>
          <a:blip r:embed="rId5"/>
          <a:stretch>
            <a:fillRect/>
          </a:stretch>
        </p:blipFill>
        <p:spPr>
          <a:xfrm>
            <a:off x="381000" y="1519327"/>
            <a:ext cx="7620000" cy="4305300"/>
          </a:xfrm>
          <a:prstGeom prst="rect">
            <a:avLst/>
          </a:prstGeom>
        </p:spPr>
      </p:pic>
      <p:sp>
        <p:nvSpPr>
          <p:cNvPr id="8" name="TextBox 7">
            <a:extLst>
              <a:ext uri="{FF2B5EF4-FFF2-40B4-BE49-F238E27FC236}">
                <a16:creationId xmlns:a16="http://schemas.microsoft.com/office/drawing/2014/main" id="{4603CE5C-21FB-440B-98DF-D1478E0A076C}"/>
              </a:ext>
            </a:extLst>
          </p:cNvPr>
          <p:cNvSpPr txBox="1"/>
          <p:nvPr/>
        </p:nvSpPr>
        <p:spPr>
          <a:xfrm>
            <a:off x="374469" y="6132838"/>
            <a:ext cx="5575437" cy="369332"/>
          </a:xfrm>
          <a:prstGeom prst="rect">
            <a:avLst/>
          </a:prstGeom>
          <a:noFill/>
        </p:spPr>
        <p:txBody>
          <a:bodyPr wrap="none" rtlCol="0">
            <a:spAutoFit/>
          </a:bodyPr>
          <a:lstStyle/>
          <a:p>
            <a:r>
              <a:rPr lang="en-US" dirty="0">
                <a:hlinkClick r:id="rId6"/>
              </a:rPr>
              <a:t>https://www.youtube.com/watch?v=UEH3DHzV6vg&amp;t=3s</a:t>
            </a:r>
            <a:r>
              <a:rPr lang="en-US" dirty="0"/>
              <a:t> </a:t>
            </a:r>
          </a:p>
        </p:txBody>
      </p:sp>
    </p:spTree>
    <p:extLst>
      <p:ext uri="{BB962C8B-B14F-4D97-AF65-F5344CB8AC3E}">
        <p14:creationId xmlns:p14="http://schemas.microsoft.com/office/powerpoint/2010/main" val="176755016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7"/>
                                        </p:tgtEl>
                                      </p:cBhvr>
                                    </p:cmd>
                                  </p:childTnLst>
                                </p:cTn>
                              </p:par>
                            </p:childTnLst>
                          </p:cTn>
                        </p:par>
                      </p:childTnLst>
                    </p:cTn>
                  </p:par>
                </p:childTnLst>
              </p:cTn>
              <p:nextCondLst>
                <p:cond evt="onClick" delay="0">
                  <p:tgtEl>
                    <p:spTgt spid="7"/>
                  </p:tgtEl>
                </p:cond>
              </p:nextCondLst>
            </p:seq>
            <p:video>
              <p:cMediaNode vol="80000">
                <p:cTn id="7" fill="hold" display="0">
                  <p:stCondLst>
                    <p:cond delay="indefinite"/>
                  </p:stCondLst>
                </p:cTn>
                <p:tgtEl>
                  <p:spTgt spid="7"/>
                </p:tgtEl>
              </p:cMediaNode>
            </p:video>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Adjacency</Template>
  <TotalTime>4769</TotalTime>
  <Words>3303</Words>
  <Application>Microsoft Office PowerPoint</Application>
  <PresentationFormat>On-screen Show (4:3)</PresentationFormat>
  <Paragraphs>365</Paragraphs>
  <Slides>39</Slides>
  <Notes>38</Notes>
  <HiddenSlides>0</HiddenSlides>
  <MMClips>2</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39</vt:i4>
      </vt:variant>
    </vt:vector>
  </HeadingPairs>
  <TitlesOfParts>
    <vt:vector size="44" baseType="lpstr">
      <vt:lpstr>Arial</vt:lpstr>
      <vt:lpstr>Calibri</vt:lpstr>
      <vt:lpstr>Cambria</vt:lpstr>
      <vt:lpstr>Helvetica Neue</vt:lpstr>
      <vt:lpstr>Adjacency</vt:lpstr>
      <vt:lpstr>Planning Grants –  Grant Making &amp; Budgeting</vt:lpstr>
      <vt:lpstr>Announcements!</vt:lpstr>
      <vt:lpstr>Learning To Date</vt:lpstr>
      <vt:lpstr>Questions to Consider</vt:lpstr>
      <vt:lpstr>Member Recruitment/Selection</vt:lpstr>
      <vt:lpstr>Member Recruitment/Selection</vt:lpstr>
      <vt:lpstr>Reasonable Accommodation</vt:lpstr>
      <vt:lpstr>Non-Discrimination</vt:lpstr>
      <vt:lpstr>Member Recruitment/Selection</vt:lpstr>
      <vt:lpstr>Member Recruitment/Selection</vt:lpstr>
      <vt:lpstr>Member Recruitment/Selection</vt:lpstr>
      <vt:lpstr>Member Recruitment/Selection</vt:lpstr>
      <vt:lpstr>Member Recruitment/Selection</vt:lpstr>
      <vt:lpstr>Site Recruitment/Selection</vt:lpstr>
      <vt:lpstr>Enrollment/Exit</vt:lpstr>
      <vt:lpstr>Enrollment</vt:lpstr>
      <vt:lpstr>eGrants Pre-Enrollment</vt:lpstr>
      <vt:lpstr>eGrants Enrollment</vt:lpstr>
      <vt:lpstr>eGrants System of Record</vt:lpstr>
      <vt:lpstr>PowerPoint Presentation</vt:lpstr>
      <vt:lpstr>Pre-Enroll/Enroll Pitfalls</vt:lpstr>
      <vt:lpstr>Enrollment Training Resources</vt:lpstr>
      <vt:lpstr>Exit</vt:lpstr>
      <vt:lpstr>eGrants Exit</vt:lpstr>
      <vt:lpstr>Types of Early Exits</vt:lpstr>
      <vt:lpstr>Types of Early Exits</vt:lpstr>
      <vt:lpstr>Types of Early Exits</vt:lpstr>
      <vt:lpstr>Types of Early Exits</vt:lpstr>
      <vt:lpstr>Types of Early Exits</vt:lpstr>
      <vt:lpstr>Types of Early Exits</vt:lpstr>
      <vt:lpstr>Slot Management</vt:lpstr>
      <vt:lpstr>Slot Management</vt:lpstr>
      <vt:lpstr>Slot Management</vt:lpstr>
      <vt:lpstr>eGrants Tutorials</vt:lpstr>
      <vt:lpstr>Member Performance Reviews</vt:lpstr>
      <vt:lpstr>Deliverables</vt:lpstr>
      <vt:lpstr>“Homework”</vt:lpstr>
      <vt:lpstr>Questions?</vt:lpstr>
      <vt:lpstr>Closing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Subgrantee Meeting</dc:title>
  <dc:creator>Harris, Robyn (OFM)</dc:creator>
  <cp:lastModifiedBy>Thompson, Lou (OFM)</cp:lastModifiedBy>
  <cp:revision>344</cp:revision>
  <cp:lastPrinted>2018-09-14T17:29:09Z</cp:lastPrinted>
  <dcterms:created xsi:type="dcterms:W3CDTF">2006-08-16T00:00:00Z</dcterms:created>
  <dcterms:modified xsi:type="dcterms:W3CDTF">2024-02-08T16:43:12Z</dcterms:modified>
</cp:coreProperties>
</file>