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401" r:id="rId2"/>
    <p:sldId id="432" r:id="rId3"/>
    <p:sldId id="434" r:id="rId4"/>
    <p:sldId id="425" r:id="rId5"/>
    <p:sldId id="439" r:id="rId6"/>
    <p:sldId id="443" r:id="rId7"/>
    <p:sldId id="359" r:id="rId8"/>
    <p:sldId id="360" r:id="rId9"/>
    <p:sldId id="361" r:id="rId10"/>
    <p:sldId id="362" r:id="rId11"/>
    <p:sldId id="363" r:id="rId12"/>
    <p:sldId id="365" r:id="rId13"/>
    <p:sldId id="364" r:id="rId14"/>
    <p:sldId id="437" r:id="rId15"/>
    <p:sldId id="366" r:id="rId16"/>
    <p:sldId id="367" r:id="rId17"/>
    <p:sldId id="368" r:id="rId18"/>
    <p:sldId id="369" r:id="rId19"/>
    <p:sldId id="370" r:id="rId20"/>
    <p:sldId id="371" r:id="rId21"/>
    <p:sldId id="372" r:id="rId22"/>
    <p:sldId id="373" r:id="rId23"/>
    <p:sldId id="374" r:id="rId24"/>
    <p:sldId id="376" r:id="rId25"/>
    <p:sldId id="375" r:id="rId26"/>
    <p:sldId id="384" r:id="rId27"/>
    <p:sldId id="396" r:id="rId28"/>
    <p:sldId id="377" r:id="rId29"/>
    <p:sldId id="420" r:id="rId30"/>
    <p:sldId id="421" r:id="rId31"/>
    <p:sldId id="419" r:id="rId32"/>
    <p:sldId id="438" r:id="rId33"/>
    <p:sldId id="382" r:id="rId34"/>
    <p:sldId id="385" r:id="rId35"/>
    <p:sldId id="354" r:id="rId36"/>
    <p:sldId id="427" r:id="rId37"/>
    <p:sldId id="436"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ris, Robyn (OFM)" initials="HR(" lastIdx="9" clrIdx="0">
    <p:extLst>
      <p:ext uri="{19B8F6BF-5375-455C-9EA6-DF929625EA0E}">
        <p15:presenceInfo xmlns:p15="http://schemas.microsoft.com/office/powerpoint/2012/main" userId="S-1-5-21-2226630325-536777373-1012264283-14699" providerId="AD"/>
      </p:ext>
    </p:extLst>
  </p:cmAuthor>
  <p:cmAuthor id="2" name="Harris, Robyn (OFM)" initials="HR( [2]" lastIdx="2" clrIdx="1">
    <p:extLst>
      <p:ext uri="{19B8F6BF-5375-455C-9EA6-DF929625EA0E}">
        <p15:presenceInfo xmlns:p15="http://schemas.microsoft.com/office/powerpoint/2012/main" userId="S::robyn.harris@ofm.wa.gov::b0f79a57-fba3-453c-868c-2bb300910e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65" autoAdjust="0"/>
    <p:restoredTop sz="81593" autoAdjust="0"/>
  </p:normalViewPr>
  <p:slideViewPr>
    <p:cSldViewPr>
      <p:cViewPr varScale="1">
        <p:scale>
          <a:sx n="67" d="100"/>
          <a:sy n="67" d="100"/>
        </p:scale>
        <p:origin x="1325" y="3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y Fleiss" userId="58827ba2edeb9563" providerId="LiveId" clId="{C32D26EB-154E-48E3-B714-40D013B51EF9}"/>
    <pc:docChg chg="modSld sldOrd">
      <pc:chgData name="Abby Fleiss" userId="58827ba2edeb9563" providerId="LiveId" clId="{C32D26EB-154E-48E3-B714-40D013B51EF9}" dt="2024-03-14T16:57:48.645" v="116" actId="20577"/>
      <pc:docMkLst>
        <pc:docMk/>
      </pc:docMkLst>
      <pc:sldChg chg="modSp mod">
        <pc:chgData name="Abby Fleiss" userId="58827ba2edeb9563" providerId="LiveId" clId="{C32D26EB-154E-48E3-B714-40D013B51EF9}" dt="2024-03-14T14:26:53.615" v="18" actId="20577"/>
        <pc:sldMkLst>
          <pc:docMk/>
          <pc:sldMk cId="1278165896" sldId="354"/>
        </pc:sldMkLst>
        <pc:spChg chg="mod">
          <ac:chgData name="Abby Fleiss" userId="58827ba2edeb9563" providerId="LiveId" clId="{C32D26EB-154E-48E3-B714-40D013B51EF9}" dt="2024-03-14T14:26:53.615" v="18" actId="20577"/>
          <ac:spMkLst>
            <pc:docMk/>
            <pc:sldMk cId="1278165896" sldId="354"/>
            <ac:spMk id="6" creationId="{00000000-0000-0000-0000-000000000000}"/>
          </ac:spMkLst>
        </pc:spChg>
      </pc:sldChg>
      <pc:sldChg chg="modSp mod">
        <pc:chgData name="Abby Fleiss" userId="58827ba2edeb9563" providerId="LiveId" clId="{C32D26EB-154E-48E3-B714-40D013B51EF9}" dt="2024-03-14T14:26:30.755" v="16" actId="20577"/>
        <pc:sldMkLst>
          <pc:docMk/>
          <pc:sldMk cId="2747699903" sldId="377"/>
        </pc:sldMkLst>
        <pc:spChg chg="mod">
          <ac:chgData name="Abby Fleiss" userId="58827ba2edeb9563" providerId="LiveId" clId="{C32D26EB-154E-48E3-B714-40D013B51EF9}" dt="2024-03-14T14:26:30.755" v="16" actId="20577"/>
          <ac:spMkLst>
            <pc:docMk/>
            <pc:sldMk cId="2747699903" sldId="377"/>
            <ac:spMk id="6" creationId="{00000000-0000-0000-0000-000000000000}"/>
          </ac:spMkLst>
        </pc:spChg>
      </pc:sldChg>
      <pc:sldChg chg="ord">
        <pc:chgData name="Abby Fleiss" userId="58827ba2edeb9563" providerId="LiveId" clId="{C32D26EB-154E-48E3-B714-40D013B51EF9}" dt="2024-03-14T14:24:17.631" v="6"/>
        <pc:sldMkLst>
          <pc:docMk/>
          <pc:sldMk cId="2146385555" sldId="384"/>
        </pc:sldMkLst>
      </pc:sldChg>
      <pc:sldChg chg="modNotesTx">
        <pc:chgData name="Abby Fleiss" userId="58827ba2edeb9563" providerId="LiveId" clId="{C32D26EB-154E-48E3-B714-40D013B51EF9}" dt="2024-03-13T18:22:47.999" v="2" actId="20577"/>
        <pc:sldMkLst>
          <pc:docMk/>
          <pc:sldMk cId="4196077357" sldId="396"/>
        </pc:sldMkLst>
      </pc:sldChg>
      <pc:sldChg chg="modNotesTx">
        <pc:chgData name="Abby Fleiss" userId="58827ba2edeb9563" providerId="LiveId" clId="{C32D26EB-154E-48E3-B714-40D013B51EF9}" dt="2024-03-14T16:57:01.278" v="20" actId="6549"/>
        <pc:sldMkLst>
          <pc:docMk/>
          <pc:sldMk cId="1212550907" sldId="401"/>
        </pc:sldMkLst>
      </pc:sldChg>
      <pc:sldChg chg="modNotesTx">
        <pc:chgData name="Abby Fleiss" userId="58827ba2edeb9563" providerId="LiveId" clId="{C32D26EB-154E-48E3-B714-40D013B51EF9}" dt="2024-03-14T16:57:48.645" v="116" actId="20577"/>
        <pc:sldMkLst>
          <pc:docMk/>
          <pc:sldMk cId="3480403170" sldId="43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1839B86-9F9E-4E97-866D-F43BDA50C3AF}" type="datetimeFigureOut">
              <a:rPr lang="en-US" smtClean="0"/>
              <a:t>3/14/2024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16A8366-BC13-425E-9FA6-35C7150E6104}" type="slidenum">
              <a:rPr lang="en-US" smtClean="0"/>
              <a:t>‹#›</a:t>
            </a:fld>
            <a:endParaRPr lang="en-US" dirty="0"/>
          </a:p>
        </p:txBody>
      </p:sp>
    </p:spTree>
    <p:extLst>
      <p:ext uri="{BB962C8B-B14F-4D97-AF65-F5344CB8AC3E}">
        <p14:creationId xmlns:p14="http://schemas.microsoft.com/office/powerpoint/2010/main" val="1088774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5A70410-65A1-4ECB-BD0B-D75141B9817E}" type="datetimeFigureOut">
              <a:rPr lang="en-US" smtClean="0"/>
              <a:t>3/14/2024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B79CA4D-B437-4CC8-8C97-13BE905D52C5}" type="slidenum">
              <a:rPr lang="en-US" smtClean="0"/>
              <a:t>‹#›</a:t>
            </a:fld>
            <a:endParaRPr lang="en-US" dirty="0"/>
          </a:p>
        </p:txBody>
      </p:sp>
    </p:spTree>
    <p:extLst>
      <p:ext uri="{BB962C8B-B14F-4D97-AF65-F5344CB8AC3E}">
        <p14:creationId xmlns:p14="http://schemas.microsoft.com/office/powerpoint/2010/main" val="1863596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gcc02.safelinks.protection.outlook.com/?url=https%3A%2F%2Fservewashington.wa.gov%2F&amp;data=04%7C01%7Crobyn.harris%40ofm.wa.gov%7Cc302e4e1529840458fc908d99fbf0f04%7C11d0e217264e400a8ba057dcc127d72d%7C0%7C0%7C637716465199691539%7CUnknown%7CTWFpbGZsb3d8eyJWIjoiMC4wLjAwMDAiLCJQIjoiV2luMzIiLCJBTiI6Ik1haWwiLCJXVCI6Mn0%3D%7C1000&amp;sdata=k%2BJz7IeKYo9NsFQW7%2B24%2FLgEEp6ez%2BnMXnXy%2B7CKsQs%3D&amp;reserved=0"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americorps.gov/members-volunteers/segal-americorps-education-award"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nationalservice.gov/programs/americorps/segal-americorps-education-award/using-your-segal-education-award/postponing"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ecfr.gov/cgi-bin/text-idx?SID=33eaa3171bff922c1c74b85780c25fc3&amp;node=45:4.1.9.11.15.2.12.1&amp;rgn=div8"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americorps.gov/sites/default/files/document/2022_01_26_NSCHC_Using_AmeriCorps_Approved_Vendors_Fieldprint_Truescreen_OM.pdf"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dirty="0">
                <a:solidFill>
                  <a:schemeClr val="tx1"/>
                </a:solidFill>
              </a:rPr>
              <a:t>Please sign-in via the chat box:</a:t>
            </a:r>
          </a:p>
          <a:p>
            <a:pPr marL="297792" indent="-297792">
              <a:buFont typeface="Arial" panose="020B0604020202020204" pitchFamily="34" charset="0"/>
              <a:buChar char="•"/>
              <a:defRPr/>
            </a:pPr>
            <a:r>
              <a:rPr lang="en-US" dirty="0">
                <a:solidFill>
                  <a:schemeClr val="tx1"/>
                </a:solidFill>
              </a:rPr>
              <a:t>Organization/Program</a:t>
            </a:r>
          </a:p>
          <a:p>
            <a:pPr marL="297792" indent="-297792">
              <a:buFont typeface="Arial" panose="020B0604020202020204" pitchFamily="34" charset="0"/>
              <a:buChar char="•"/>
              <a:defRPr/>
            </a:pPr>
            <a:r>
              <a:rPr lang="en-US" dirty="0">
                <a:solidFill>
                  <a:schemeClr val="tx1"/>
                </a:solidFill>
              </a:rPr>
              <a:t>Name(s)</a:t>
            </a:r>
          </a:p>
          <a:p>
            <a:pPr marL="297792" indent="-297792">
              <a:buFont typeface="Arial" panose="020B0604020202020204" pitchFamily="34" charset="0"/>
              <a:buChar char="•"/>
              <a:defRPr/>
            </a:pPr>
            <a:r>
              <a:rPr lang="en-US" dirty="0">
                <a:solidFill>
                  <a:schemeClr val="tx1"/>
                </a:solidFill>
                <a:highlight>
                  <a:srgbClr val="FFFF00"/>
                </a:highlight>
              </a:rPr>
              <a:t>If you had a boat, what would you name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Read before recording, then record and post in chat…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solidFill>
                  <a:srgbClr val="FF0000"/>
                </a:solidFill>
                <a:effectLst/>
                <a:latin typeface="Calibri" panose="020F0502020204030204" pitchFamily="34" charset="0"/>
                <a:ea typeface="Calibri" panose="020F0502020204030204" pitchFamily="34" charset="0"/>
              </a:rPr>
              <a:t>The law requires consent prior to recording a person’s participation in an event. </a:t>
            </a:r>
            <a:r>
              <a:rPr lang="en-US" sz="1200" i="1" dirty="0">
                <a:effectLst/>
                <a:latin typeface="Calibri" panose="020F0502020204030204" pitchFamily="34" charset="0"/>
                <a:ea typeface="Calibri" panose="020F0502020204030204" pitchFamily="34" charset="0"/>
              </a:rPr>
              <a:t>Please be advised that your image will be captured and recorded during the videoconference.  Your participation in this videoconference equals consent to be recorded as required by law. We will be publishing this video on our website located at </a:t>
            </a:r>
            <a:r>
              <a:rPr lang="en-US" sz="1200" i="1" u="sng" dirty="0">
                <a:solidFill>
                  <a:srgbClr val="0563C1"/>
                </a:solidFill>
                <a:effectLst/>
                <a:latin typeface="Calibri" panose="020F0502020204030204" pitchFamily="34" charset="0"/>
                <a:ea typeface="Calibri" panose="020F0502020204030204" pitchFamily="34" charset="0"/>
                <a:hlinkClick r:id="rId3"/>
              </a:rPr>
              <a:t>servewashington.wa.gov</a:t>
            </a:r>
            <a:r>
              <a:rPr lang="en-US" sz="1200" i="1" dirty="0">
                <a:effectLst/>
                <a:latin typeface="Calibri" panose="020F0502020204030204" pitchFamily="34" charset="0"/>
                <a:ea typeface="Calibri" panose="020F0502020204030204" pitchFamily="34" charset="0"/>
              </a:rPr>
              <a:t>. </a:t>
            </a:r>
            <a:r>
              <a:rPr lang="en-US" sz="1200" i="1" dirty="0">
                <a:solidFill>
                  <a:srgbClr val="FF0000"/>
                </a:solidFill>
                <a:effectLst/>
                <a:latin typeface="Calibri" panose="020F0502020204030204" pitchFamily="34" charset="0"/>
                <a:ea typeface="Calibri" panose="020F0502020204030204" pitchFamily="34" charset="0"/>
              </a:rPr>
              <a:t>If you do not consent to being recorded but choose to participate</a:t>
            </a:r>
            <a:r>
              <a:rPr lang="en-US" sz="1200" i="1" dirty="0">
                <a:effectLst/>
                <a:latin typeface="Calibri" panose="020F0502020204030204" pitchFamily="34" charset="0"/>
                <a:ea typeface="Calibri" panose="020F0502020204030204" pitchFamily="34" charset="0"/>
              </a:rPr>
              <a:t>, please turn your camera off and use the chat feature to interact with the speakers.</a:t>
            </a:r>
            <a:r>
              <a:rPr lang="en-US" sz="1200" i="1" dirty="0">
                <a:solidFill>
                  <a:srgbClr val="575757"/>
                </a:solidFill>
                <a:effectLst/>
                <a:latin typeface="Helvetica Neue"/>
                <a:ea typeface="Calibri" panose="020F0502020204030204" pitchFamily="34" charset="0"/>
              </a:rPr>
              <a:t> </a:t>
            </a:r>
            <a:r>
              <a:rPr lang="en-US" sz="1200" i="1" dirty="0">
                <a:solidFill>
                  <a:srgbClr val="FF0000"/>
                </a:solidFill>
                <a:effectLst/>
                <a:latin typeface="Calibri" panose="020F0502020204030204" pitchFamily="34" charset="0"/>
                <a:ea typeface="Calibri" panose="020F0502020204030204" pitchFamily="34" charset="0"/>
              </a:rPr>
              <a:t>You may also disconnect now.</a:t>
            </a:r>
            <a:endParaRPr lang="en-US" sz="1200" dirty="0">
              <a:effectLst/>
              <a:latin typeface="Calibri" panose="020F0502020204030204" pitchFamily="34" charset="0"/>
              <a:ea typeface="Calibri" panose="020F0502020204030204" pitchFamily="34" charset="0"/>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1069975" rtl="0" eaLnBrk="1" fontAlgn="base" latinLnBrk="0" hangingPunct="1">
              <a:lnSpc>
                <a:spcPct val="100000"/>
              </a:lnSpc>
              <a:spcBef>
                <a:spcPct val="0"/>
              </a:spcBef>
              <a:spcAft>
                <a:spcPct val="0"/>
              </a:spcAft>
              <a:buClrTx/>
              <a:buSzTx/>
              <a:buFontTx/>
              <a:buNone/>
              <a:tabLst/>
              <a:defRPr/>
            </a:pPr>
            <a:fld id="{391B5DB6-0FBC-4088-8927-6ECF99F59B0E}"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1069975"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47555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slide provides the current education award amounts for FY 2023</a:t>
            </a:r>
          </a:p>
          <a:p>
            <a:pPr marL="171450" indent="-171450">
              <a:buFont typeface="Arial" panose="020B0604020202020204" pitchFamily="34" charset="0"/>
              <a:buChar char="•"/>
            </a:pPr>
            <a:r>
              <a:rPr lang="en-US" dirty="0"/>
              <a:t>It is possible for</a:t>
            </a:r>
            <a:r>
              <a:rPr lang="en-US" baseline="0" dirty="0"/>
              <a:t> two different members to be serving in two different programs and receive different education awards, especially state members and VISTA members based on the timing of when the position was allocated from federal funds</a:t>
            </a:r>
          </a:p>
          <a:p>
            <a:pPr marL="171450" indent="-171450">
              <a:buFont typeface="Arial" panose="020B0604020202020204" pitchFamily="34" charset="0"/>
              <a:buChar char="•"/>
            </a:pPr>
            <a:r>
              <a:rPr lang="en-US" baseline="0" dirty="0"/>
              <a:t>You want to be sure you know which amount corresponds with your grant funding and be sure that is communicated clearly in position postings and the Member Service Agreement</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1421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l">
              <a:spcAft>
                <a:spcPts val="1200"/>
              </a:spcAft>
              <a:buFont typeface="Arial" panose="020B0604020202020204" pitchFamily="34" charset="0"/>
              <a:buChar char="•"/>
            </a:pPr>
            <a:r>
              <a:rPr lang="en-US" sz="2200" kern="1300" dirty="0"/>
              <a:t>Education awards are paid by the National Service Trust</a:t>
            </a:r>
          </a:p>
          <a:p>
            <a:pPr marL="342900" lvl="0" indent="-342900" algn="l">
              <a:spcAft>
                <a:spcPts val="1200"/>
              </a:spcAft>
              <a:buFont typeface="Arial" panose="020B0604020202020204" pitchFamily="34" charset="0"/>
              <a:buChar char="•"/>
            </a:pPr>
            <a:r>
              <a:rPr lang="en-US" sz="1900" kern="1300" dirty="0"/>
              <a:t>Programs DO NOT need to budget for this expense</a:t>
            </a:r>
          </a:p>
          <a:p>
            <a:pPr marL="342900" lvl="0" indent="-342900" algn="l">
              <a:spcAft>
                <a:spcPts val="1200"/>
              </a:spcAft>
              <a:buFont typeface="Arial" panose="020B0604020202020204" pitchFamily="34" charset="0"/>
              <a:buChar char="•"/>
            </a:pPr>
            <a:r>
              <a:rPr lang="en-US" sz="2200" kern="1300" dirty="0"/>
              <a:t>Education award benefits are managed by the member v</a:t>
            </a:r>
            <a:r>
              <a:rPr lang="en-US" sz="1900" kern="1300" dirty="0"/>
              <a:t>ia their My AmeriCorps portal</a:t>
            </a:r>
          </a:p>
          <a:p>
            <a:pPr marL="342900" lvl="0" indent="-342900" algn="l">
              <a:spcAft>
                <a:spcPts val="1200"/>
              </a:spcAft>
              <a:buFont typeface="Arial" panose="020B0604020202020204" pitchFamily="34" charset="0"/>
              <a:buChar char="•"/>
            </a:pPr>
            <a:r>
              <a:rPr lang="en-US" sz="2200" kern="1300" dirty="0"/>
              <a:t>Although an individual can serve more than two terms, a person cannot earn more than the value of two, full-time education awards</a:t>
            </a:r>
          </a:p>
          <a:p>
            <a:pPr marL="342900" lvl="0" indent="-342900" algn="l">
              <a:spcAft>
                <a:spcPts val="1200"/>
              </a:spcAft>
              <a:buFont typeface="Arial" panose="020B0604020202020204" pitchFamily="34" charset="0"/>
              <a:buChar char="•"/>
            </a:pPr>
            <a:r>
              <a:rPr lang="en-US" sz="1900" kern="1300" dirty="0"/>
              <a:t>If the value has been reached or is less than the value of a term, the member will need to acknowledge this during enrollment</a:t>
            </a:r>
          </a:p>
          <a:p>
            <a:pPr marL="342900" lvl="0" indent="-342900" algn="l">
              <a:spcAft>
                <a:spcPts val="1200"/>
              </a:spcAft>
              <a:buFont typeface="Arial" panose="020B0604020202020204" pitchFamily="34" charset="0"/>
              <a:buChar char="•"/>
            </a:pPr>
            <a:r>
              <a:rPr lang="en-US" sz="2200" kern="1300" dirty="0"/>
              <a:t>Currently, awards are considered taxable income by the IRS</a:t>
            </a:r>
          </a:p>
          <a:p>
            <a:pPr marL="777240" lvl="2" indent="0" algn="l">
              <a:buNone/>
            </a:pPr>
            <a:endParaRPr lang="en-US" sz="1900" dirty="0"/>
          </a:p>
          <a:p>
            <a:pPr lvl="1" algn="l"/>
            <a:r>
              <a:rPr lang="en-US" sz="2200" dirty="0">
                <a:hlinkClick r:id="rId3"/>
              </a:rPr>
              <a:t>More information</a:t>
            </a:r>
            <a:r>
              <a:rPr lang="en-US" sz="2200" dirty="0"/>
              <a:t> on the AmeriCorps website.</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29793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Ok, moving to the living</a:t>
            </a:r>
            <a:r>
              <a:rPr lang="en-US" baseline="0" dirty="0"/>
              <a:t> allowance. </a:t>
            </a:r>
          </a:p>
          <a:p>
            <a:pPr marL="171450" indent="-171450">
              <a:buFont typeface="Arial" panose="020B0604020202020204" pitchFamily="34" charset="0"/>
              <a:buChar char="•"/>
            </a:pPr>
            <a:r>
              <a:rPr lang="en-US" baseline="0" dirty="0"/>
              <a:t>A living allowance is intended to offset the cost of living incurred while a member is in service.  So it is not a wage.</a:t>
            </a:r>
          </a:p>
          <a:p>
            <a:pPr marL="171450" indent="-171450">
              <a:buFont typeface="Arial" panose="020B0604020202020204" pitchFamily="34" charset="0"/>
              <a:buChar char="•"/>
            </a:pPr>
            <a:r>
              <a:rPr lang="en-US" baseline="0" dirty="0"/>
              <a:t>It is required for programs to pay a living allowance for full time members </a:t>
            </a:r>
          </a:p>
          <a:p>
            <a:pPr marL="171450" indent="-171450">
              <a:buFont typeface="Arial" panose="020B0604020202020204" pitchFamily="34" charset="0"/>
              <a:buChar char="•"/>
            </a:pPr>
            <a:r>
              <a:rPr lang="en-US" baseline="0" dirty="0"/>
              <a:t>For less than full time members, a living allowance is not required but certainly impacts recruitment and retention of members</a:t>
            </a:r>
          </a:p>
          <a:p>
            <a:pPr marL="171450" indent="-171450">
              <a:buFont typeface="Arial" panose="020B0604020202020204" pitchFamily="34" charset="0"/>
              <a:buChar char="•"/>
            </a:pPr>
            <a:r>
              <a:rPr lang="en-US" baseline="0" dirty="0"/>
              <a:t>Now, that’s the law – or how our statute is currently written.  But, let’s talk philosophy for a moment.  You will find that the minimum living allowance is quite low, and hasn’t really evolved with the program over the years. For example the minimum Living Allowance amount for FT members in FY 23 is just over $16,000 for the entire term of service and the maximum is about $35,000. If your program is 11 months that means that members will receive between $1,454 to $3,181 a month. </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Much of this was written a long time ago under a perspective that somehow members serving people in poverty needed to also understand poverty through a lens of earning a low income, that’s debatable now a days and can create barriers to service for certain populations.  </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Serve WA advises working this area of development early on in program development – sets your goals for a meaningful and more livable wage for your area.  Recently, we’ve heard programs using 70-80% of the livable wage in the county of service.  That’s just one strategy.  </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Additionally, really looking at what is equitable for PT service.  If your model requires a member to serve 30 hours a week, 20 hours a week – does that really leave them time for another FT job?  While it may be totally understandable not to offer a living allowance for 10 hours week, etc.  It’s also important to be consistent – not only slot type to slot type, but what philosophy are you building your entire program around?</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37574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Payments are not tied to the number of hours served in a pay period</a:t>
            </a:r>
          </a:p>
          <a:p>
            <a:pPr marL="171450" lvl="0" indent="-171450">
              <a:buFont typeface="Arial" panose="020B0604020202020204" pitchFamily="34" charset="0"/>
              <a:buChar char="•"/>
            </a:pPr>
            <a:r>
              <a:rPr lang="en-US" dirty="0"/>
              <a:t>Situations where little to no hours are served should be rare.  Preapproval should occur in most cases and be documented.  </a:t>
            </a:r>
          </a:p>
          <a:p>
            <a:pPr marL="171450" lvl="0" indent="-171450">
              <a:buFont typeface="Arial" panose="020B0604020202020204" pitchFamily="34" charset="0"/>
              <a:buChar char="•"/>
            </a:pPr>
            <a:r>
              <a:rPr lang="en-US" dirty="0"/>
              <a:t>PTO/Leave is allowable and defined by the program.  This should not affect living allowance payments.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39406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slide includes some additional info on what you do and don’t need to include in your program budget</a:t>
            </a:r>
          </a:p>
          <a:p>
            <a:pPr marL="171450" indent="-171450">
              <a:buFont typeface="Arial" panose="020B0604020202020204" pitchFamily="34" charset="0"/>
              <a:buChar char="•"/>
            </a:pPr>
            <a:r>
              <a:rPr lang="en-US" dirty="0"/>
              <a:t>Since they are not considered employees, WA</a:t>
            </a:r>
            <a:r>
              <a:rPr lang="en-US" baseline="0" dirty="0"/>
              <a:t> does NOT cover unemployment for AmeriCorps members.  Payment into unemployment systems is not an allowable cost.</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Additionally, some of the recently passed WA state programs are NOT available to members and therefore members should NOT pay premiums for PFML and the WA Cares Act Long-Term Care.</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0970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Moving on to healthcare</a:t>
            </a:r>
          </a:p>
          <a:p>
            <a:pPr marL="171450" indent="-171450">
              <a:buFont typeface="Arial" panose="020B0604020202020204" pitchFamily="34" charset="0"/>
              <a:buChar char="•"/>
            </a:pPr>
            <a:r>
              <a:rPr lang="en-US" dirty="0"/>
              <a:t>Similar to the living allowance, programs must offer health care to full-time members and can decide whether to offer to less than full time members.  If members are in a lesser timeslot but serving in a full-time capacity (usually 35-40 hours/week) this can be included on your budget.</a:t>
            </a:r>
          </a:p>
          <a:p>
            <a:pPr marL="171450" indent="-171450">
              <a:buFont typeface="Arial" panose="020B0604020202020204" pitchFamily="34" charset="0"/>
              <a:buChar char="•"/>
            </a:pPr>
            <a:r>
              <a:rPr lang="en-US" dirty="0"/>
              <a:t>For the first year, we recommend budget for all eligible members, but you may see cost-savings from waivers. And budget more accordingly in future.</a:t>
            </a:r>
          </a:p>
          <a:p>
            <a:pPr marL="171450" indent="-171450">
              <a:buFont typeface="Arial" panose="020B0604020202020204" pitchFamily="34" charset="0"/>
              <a:buChar char="•"/>
            </a:pPr>
            <a:r>
              <a:rPr lang="en-US" dirty="0"/>
              <a:t>Handbook has</a:t>
            </a:r>
            <a:r>
              <a:rPr lang="en-US" baseline="0" dirty="0"/>
              <a:t> provider option – The Corps Network – though we do not endorse any provider or plan.  It is consistently used by many programs (niche industry).  You are welcome to ask your current employer provider, but we often find they won’t cover AC or is excessive in cost.</a:t>
            </a:r>
          </a:p>
          <a:p>
            <a:pPr marL="171450" indent="-171450">
              <a:buFont typeface="Arial" panose="020B0604020202020204" pitchFamily="34" charset="0"/>
              <a:buChar char="•"/>
            </a:pPr>
            <a:r>
              <a:rPr lang="en-US" baseline="0" dirty="0"/>
              <a:t>The Handbook has example enrollment/waiver form. You can use this or create your own but the members decision to enroll or waive coverage must be documented in their file</a:t>
            </a:r>
          </a:p>
          <a:p>
            <a:pPr marL="171450" indent="-171450">
              <a:buFont typeface="Arial" panose="020B0604020202020204" pitchFamily="34" charset="0"/>
              <a:buChar char="•"/>
            </a:pPr>
            <a:r>
              <a:rPr lang="en-US" baseline="0" dirty="0"/>
              <a:t>Members should also be aware they can rescind their waiver and enroll during the service term if their current insurance status changes.</a:t>
            </a:r>
          </a:p>
          <a:p>
            <a:pPr marL="171450" indent="-171450">
              <a:buFont typeface="Arial" panose="020B0604020202020204" pitchFamily="34" charset="0"/>
              <a:buChar char="•"/>
            </a:pPr>
            <a:r>
              <a:rPr lang="en-US" baseline="0" dirty="0"/>
              <a:t>Similar to the living allowance – determine your program philosophy and be consistent.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552344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For full time members who qualify, the AmeriCorps Agency offers a childcare benefit</a:t>
            </a:r>
          </a:p>
          <a:p>
            <a:pPr marL="171450" indent="-171450">
              <a:buFont typeface="Arial" panose="020B0604020202020204" pitchFamily="34" charset="0"/>
              <a:buChar char="•"/>
            </a:pPr>
            <a:r>
              <a:rPr lang="en-US" dirty="0"/>
              <a:t>Members will set it up directly through the agency and payments will be made directly to the qualified childcare provider</a:t>
            </a:r>
          </a:p>
          <a:p>
            <a:pPr marL="171450" indent="-171450">
              <a:buFont typeface="Arial" panose="020B0604020202020204" pitchFamily="34" charset="0"/>
              <a:buChar char="•"/>
            </a:pPr>
            <a:r>
              <a:rPr lang="en-US" dirty="0"/>
              <a:t>Really, the only role of the program is to verify the member is in service</a:t>
            </a:r>
          </a:p>
          <a:p>
            <a:pPr marL="171450" indent="-171450">
              <a:buFont typeface="Arial" panose="020B0604020202020204" pitchFamily="34" charset="0"/>
              <a:buChar char="•"/>
            </a:pPr>
            <a:r>
              <a:rPr lang="en-US" dirty="0"/>
              <a:t>Programs/Members</a:t>
            </a:r>
            <a:r>
              <a:rPr lang="en-US" baseline="0" dirty="0"/>
              <a:t> report more success with WA State Benefit.</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949303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Similar to childcare benefits, student loan benefits are managed by the member through the My AmeriCorps portal</a:t>
            </a:r>
          </a:p>
          <a:p>
            <a:pPr marL="171450" indent="-171450">
              <a:buFont typeface="Arial" panose="020B0604020202020204" pitchFamily="34" charset="0"/>
              <a:buChar char="•"/>
            </a:pPr>
            <a:r>
              <a:rPr lang="en-US" dirty="0"/>
              <a:t>For members who do not qualify for forbearance they can request an economic hardship deferment with their lender.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hlinkClick r:id="rId3"/>
              </a:rPr>
              <a:t>More information </a:t>
            </a:r>
            <a:r>
              <a:rPr lang="en-US" dirty="0"/>
              <a:t>on the AmeriCorps website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346164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a:t>And finally, programs often come up with creative benefits to support and retain members</a:t>
            </a:r>
          </a:p>
          <a:p>
            <a:pPr marL="171450" indent="-171450">
              <a:buFont typeface="Arial" panose="020B0604020202020204" pitchFamily="34" charset="0"/>
              <a:buChar char="•"/>
            </a:pPr>
            <a:r>
              <a:rPr lang="en-US" baseline="0" dirty="0"/>
              <a:t>These could be donations, not associated with the AmeriCorps budget (not claimed as match), such as gym memberships, (communities rally around volunteerism/AC), community discounts, movie passes, etc. – something we see unique to each community – but can really add value and excitement to members. (Mission Ridge ski pass example.)</a:t>
            </a:r>
          </a:p>
          <a:p>
            <a:pPr marL="171450" indent="-171450">
              <a:buFont typeface="Arial" panose="020B0604020202020204" pitchFamily="34" charset="0"/>
              <a:buChar char="•"/>
            </a:pPr>
            <a:r>
              <a:rPr lang="en-US" baseline="0" dirty="0"/>
              <a:t>If your program decides to offer additional benefits you will need a policy and ensure that it is equitable for all members—if you have questions, reach out to your program officer</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383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That closes member benefits. </a:t>
            </a:r>
          </a:p>
          <a:p>
            <a:pPr marL="171450" indent="-171450">
              <a:buFont typeface="Arial" panose="020B0604020202020204" pitchFamily="34" charset="0"/>
              <a:buChar char="•"/>
            </a:pPr>
            <a:r>
              <a:rPr lang="en-US" dirty="0">
                <a:sym typeface="Wingdings" panose="05000000000000000000" pitchFamily="2" charset="2"/>
              </a:rPr>
              <a:t>Any questions before we look</a:t>
            </a:r>
            <a:r>
              <a:rPr lang="en-US" baseline="0" dirty="0">
                <a:sym typeface="Wingdings" panose="05000000000000000000" pitchFamily="2" charset="2"/>
              </a:rPr>
              <a:t> at member/site eligibility?</a:t>
            </a:r>
            <a:endParaRPr lang="en-US" dirty="0"/>
          </a:p>
        </p:txBody>
      </p:sp>
      <p:sp>
        <p:nvSpPr>
          <p:cNvPr id="4" name="Slide Number Placeholder 3"/>
          <p:cNvSpPr>
            <a:spLocks noGrp="1"/>
          </p:cNvSpPr>
          <p:nvPr>
            <p:ph type="sldNum" sz="quarter" idx="10"/>
          </p:nvPr>
        </p:nvSpPr>
        <p:spPr/>
        <p:txBody>
          <a:bodyPr/>
          <a:lstStyle/>
          <a:p>
            <a:fld id="{3B79CA4D-B437-4CC8-8C97-13BE905D52C5}" type="slidenum">
              <a:rPr lang="en-US" smtClean="0"/>
              <a:t>19</a:t>
            </a:fld>
            <a:endParaRPr lang="en-US" dirty="0"/>
          </a:p>
        </p:txBody>
      </p:sp>
    </p:spTree>
    <p:extLst>
      <p:ext uri="{BB962C8B-B14F-4D97-AF65-F5344CB8AC3E}">
        <p14:creationId xmlns:p14="http://schemas.microsoft.com/office/powerpoint/2010/main" val="1641197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Congratulate those that submitted a full operating grant application!</a:t>
            </a:r>
          </a:p>
          <a:p>
            <a:pPr marL="171450" indent="-171450">
              <a:buFont typeface="Arial" panose="020B0604020202020204" pitchFamily="34" charset="0"/>
              <a:buChar char="•"/>
            </a:pPr>
            <a:r>
              <a:rPr lang="en-US" dirty="0"/>
              <a:t>The National Service Regional Training hosted by America’s Service Commissions is April 24-26 in Minneapolis, MN and there is a virtual option May 14-16</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These trainings are so valuable that Serve WA opts into these to support the event and get reduced pricing for their programs. </a:t>
            </a:r>
          </a:p>
          <a:p>
            <a:pPr marL="171450" indent="-171450">
              <a:buFont typeface="Arial" panose="020B0604020202020204" pitchFamily="34" charset="0"/>
              <a:buChar char="•"/>
            </a:pPr>
            <a:r>
              <a:rPr lang="en-US" dirty="0"/>
              <a:t>It is expected that at least one person from your organization attend.  The in-person event is highly encouraged, though the virtual option is also fine if you are not able to travel.</a:t>
            </a:r>
          </a:p>
          <a:p>
            <a:pPr marL="171450" indent="-171450">
              <a:buFont typeface="Arial" panose="020B0604020202020204" pitchFamily="34" charset="0"/>
              <a:buChar char="•"/>
            </a:pPr>
            <a:r>
              <a:rPr lang="en-US" dirty="0"/>
              <a:t>If you have not already registered, please do so ASAP </a:t>
            </a:r>
          </a:p>
          <a:p>
            <a:pPr marL="171450" indent="-171450">
              <a:buFont typeface="Arial" panose="020B0604020202020204" pitchFamily="34" charset="0"/>
              <a:buChar char="•"/>
            </a:pPr>
            <a:r>
              <a:rPr lang="en-US" b="0" dirty="0">
                <a:solidFill>
                  <a:srgbClr val="FF0000"/>
                </a:solidFill>
                <a:highlight>
                  <a:srgbClr val="FFFF00"/>
                </a:highlight>
              </a:rPr>
              <a:t>In you planning grant curriculum packet you may have noticed that the Deliverables for Quarter 2 were due at the end of February.  </a:t>
            </a:r>
          </a:p>
          <a:p>
            <a:pPr marL="171450" indent="-171450">
              <a:buFont typeface="Arial" panose="020B0604020202020204" pitchFamily="34" charset="0"/>
              <a:buChar char="•"/>
            </a:pPr>
            <a:r>
              <a:rPr lang="en-US" b="0" dirty="0">
                <a:solidFill>
                  <a:srgbClr val="FF0000"/>
                </a:solidFill>
                <a:highlight>
                  <a:srgbClr val="FFFF00"/>
                </a:highlight>
              </a:rPr>
              <a:t>However, they all pertain to National Service Criminal History Checks.  Since we changed the order of the topics covered, those deliverables will not be due at the same time as the Quarter 3  Deliverables (March 29)</a:t>
            </a:r>
            <a:endParaRPr lang="en-US" b="0" dirty="0"/>
          </a:p>
        </p:txBody>
      </p:sp>
      <p:sp>
        <p:nvSpPr>
          <p:cNvPr id="4" name="Slide Number Placeholder 3"/>
          <p:cNvSpPr>
            <a:spLocks noGrp="1"/>
          </p:cNvSpPr>
          <p:nvPr>
            <p:ph type="sldNum" sz="quarter" idx="10"/>
          </p:nvPr>
        </p:nvSpPr>
        <p:spPr/>
        <p:txBody>
          <a:bodyPr/>
          <a:lstStyle/>
          <a:p>
            <a:fld id="{3B79CA4D-B437-4CC8-8C97-13BE905D52C5}" type="slidenum">
              <a:rPr lang="en-US" smtClean="0"/>
              <a:t>2</a:t>
            </a:fld>
            <a:endParaRPr lang="en-US" dirty="0"/>
          </a:p>
        </p:txBody>
      </p:sp>
    </p:spTree>
    <p:extLst>
      <p:ext uri="{BB962C8B-B14F-4D97-AF65-F5344CB8AC3E}">
        <p14:creationId xmlns:p14="http://schemas.microsoft.com/office/powerpoint/2010/main" val="16818111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So we’ve covered the benefits available to members, we are now going to shift our attention to ensuring prospective members are eligible to serve</a:t>
            </a:r>
          </a:p>
          <a:p>
            <a:pPr marL="171450" indent="-171450">
              <a:buFont typeface="Arial" panose="020B0604020202020204" pitchFamily="34" charset="0"/>
              <a:buChar char="•"/>
            </a:pPr>
            <a:r>
              <a:rPr lang="en-US" dirty="0"/>
              <a:t>According to federal regulation, all members must meet basic eligibility requirements and we will go through each</a:t>
            </a:r>
          </a:p>
          <a:p>
            <a:pPr marL="171450" indent="-171450">
              <a:buFont typeface="Arial" panose="020B0604020202020204" pitchFamily="34" charset="0"/>
              <a:buChar char="•"/>
            </a:pPr>
            <a:r>
              <a:rPr lang="en-US" dirty="0"/>
              <a:t>Federal Regulation:  </a:t>
            </a:r>
            <a:r>
              <a:rPr lang="en-US" dirty="0">
                <a:hlinkClick r:id="rId3"/>
              </a:rPr>
              <a:t>45 CFR 2522.200</a:t>
            </a: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8457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Broadly speaking, members have to be at least 17 years old AT THE START OF SERVICE TERM to serve in AmeriCorps</a:t>
            </a:r>
          </a:p>
          <a:p>
            <a:pPr marL="171450" indent="-171450">
              <a:buFont typeface="Arial" panose="020B0604020202020204" pitchFamily="34" charset="0"/>
              <a:buChar char="•"/>
            </a:pPr>
            <a:r>
              <a:rPr lang="en-US" dirty="0"/>
              <a:t>There are some programs that specifically serve out-of-school youth and they are allowed to enroll members at age 16</a:t>
            </a:r>
          </a:p>
          <a:p>
            <a:pPr marL="171450" indent="-171450">
              <a:buFont typeface="Arial" panose="020B0604020202020204" pitchFamily="34" charset="0"/>
              <a:buChar char="•"/>
            </a:pPr>
            <a:r>
              <a:rPr lang="en-US" dirty="0"/>
              <a:t>Programs are required to confirm this with some type of documentation such as a birth certificate, driver’s license or passport</a:t>
            </a:r>
          </a:p>
          <a:p>
            <a:pPr marL="171450" indent="-171450">
              <a:buFont typeface="Arial" panose="020B0604020202020204" pitchFamily="34" charset="0"/>
              <a:buChar char="•"/>
            </a:pPr>
            <a:r>
              <a:rPr lang="en-US" dirty="0"/>
              <a:t>If the member is under 18, you will also need consent from the guardian for the member to serve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943233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All members must also have a high school diploma or GED or agree to obtain one prior to using the education award</a:t>
            </a:r>
          </a:p>
          <a:p>
            <a:pPr marL="171450" indent="-171450">
              <a:buFont typeface="Arial" panose="020B0604020202020204" pitchFamily="34" charset="0"/>
              <a:buChar char="•"/>
            </a:pPr>
            <a:r>
              <a:rPr lang="en-US" baseline="0" dirty="0"/>
              <a:t>This will automatically be captured in My AmeriCorps when the member certifies their educational status but it is good practice to ensure this is the case during recruitment</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53532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And finally, there is a citizenship eligibility requirement</a:t>
            </a:r>
          </a:p>
          <a:p>
            <a:pPr marL="171450" indent="-171450">
              <a:buFont typeface="Arial" panose="020B0604020202020204" pitchFamily="34" charset="0"/>
              <a:buChar char="•"/>
            </a:pPr>
            <a:r>
              <a:rPr lang="en-US" dirty="0"/>
              <a:t>To enroll as a member, an individual must be a US citizen, national, or lawful permanent resident</a:t>
            </a:r>
          </a:p>
          <a:p>
            <a:pPr marL="171450" indent="-171450">
              <a:buFont typeface="Arial" panose="020B0604020202020204" pitchFamily="34" charset="0"/>
              <a:buChar char="•"/>
            </a:pPr>
            <a:r>
              <a:rPr lang="en-US" dirty="0"/>
              <a:t>Citizenship verification is built into the </a:t>
            </a:r>
            <a:r>
              <a:rPr lang="en-US" dirty="0" err="1"/>
              <a:t>eGrants</a:t>
            </a:r>
            <a:r>
              <a:rPr lang="en-US" dirty="0"/>
              <a:t>/AmeriCorps pre-enrollment process but you should ensure an individual meets this requirement during the interview and selection process and collect documentation such as a passport, birth certificate, certificate of naturalization or INS Form 1-551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The federal regulation has a full list of acceptable documentation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Also, during pre-enrollment via the </a:t>
            </a:r>
            <a:r>
              <a:rPr lang="en-US" sz="1200" dirty="0" err="1"/>
              <a:t>eGrants</a:t>
            </a:r>
            <a:r>
              <a:rPr lang="en-US" sz="1200" dirty="0"/>
              <a:t> system will attempt to confirm “citizenship” via the Social Security Administration.  If successful, this will fulfill the subgrantee’s verification requirement.  If returned as unsuccessful, the program will need to supply documentation to AmeriCorps to have eligibility manually verified.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Members CANNOT be enrolled or serve hours until citizenship verification (either automatically or manually) is resolved</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398690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DACA card holders not currently eligible to serve in ASN</a:t>
            </a:r>
          </a:p>
          <a:p>
            <a:pPr marL="171450" indent="-171450">
              <a:buFont typeface="Arial" panose="020B0604020202020204" pitchFamily="34" charset="0"/>
              <a:buChar char="•"/>
            </a:pPr>
            <a:r>
              <a:rPr lang="en-US" dirty="0"/>
              <a:t>I-9 forms alone do not ensure eligibility</a:t>
            </a:r>
          </a:p>
          <a:p>
            <a:pPr marL="171450" indent="-171450">
              <a:buFont typeface="Arial" panose="020B0604020202020204" pitchFamily="34" charset="0"/>
              <a:buChar char="•"/>
            </a:pPr>
            <a:r>
              <a:rPr lang="en-US" dirty="0"/>
              <a:t>Unique to Washington state, there is </a:t>
            </a:r>
            <a:r>
              <a:rPr lang="en-US" dirty="0" err="1"/>
              <a:t>som</a:t>
            </a:r>
            <a:r>
              <a:rPr lang="en-US" dirty="0"/>
              <a:t> cautionary language here about standard driver’s licenses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268661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is probably the most</a:t>
            </a:r>
            <a:r>
              <a:rPr lang="en-US" baseline="0" dirty="0"/>
              <a:t> complex piece of eligibility AND the area where we see the most disallowed costs and compliance issues.  Hopefully, it sounds a little familiar as we emphasized this in orientation. </a:t>
            </a:r>
          </a:p>
          <a:p>
            <a:pPr marL="171450" indent="-171450">
              <a:buFont typeface="Arial" panose="020B0604020202020204" pitchFamily="34" charset="0"/>
              <a:buChar char="•"/>
            </a:pPr>
            <a:r>
              <a:rPr lang="en-US" baseline="0" dirty="0"/>
              <a:t>Now, often we hear – “oh HR does that” – which is fine, I’m not here to dictate how your organization meets this requirement, but I am here to say the AmeriCorps program staff should be very aware and educated on this topic and help be the checks and balances for the organization.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Your organization’s current criminal history or background check process is most likely NOT the same as AmeriCorps.  </a:t>
            </a:r>
          </a:p>
          <a:p>
            <a:pPr marL="171450" indent="-171450">
              <a:buFont typeface="Arial" panose="020B0604020202020204" pitchFamily="34" charset="0"/>
              <a:buChar char="•"/>
            </a:pPr>
            <a:r>
              <a:rPr lang="en-US" baseline="0" dirty="0"/>
              <a:t>Many of our current programs actually fought to pull this under their role, because of importance and over all difference that standard HR business.  </a:t>
            </a:r>
          </a:p>
          <a:p>
            <a:pPr marL="0" indent="0">
              <a:buFont typeface="Arial" panose="020B0604020202020204" pitchFamily="34" charset="0"/>
              <a:buNone/>
            </a:pPr>
            <a:r>
              <a:rPr lang="en-US" baseline="0" dirty="0"/>
              <a:t>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083527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Pretty basic; cannot support for-profit entity.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052197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start, let’s take a quick mental break – take a couple deep breaths</a:t>
            </a:r>
            <a:r>
              <a:rPr lang="en-US" baseline="0" dirty="0"/>
              <a:t> – stand and stretch, while we look at cute baby animals.  5 minute break.</a:t>
            </a:r>
          </a:p>
          <a:p>
            <a:r>
              <a:rPr lang="en-US" dirty="0"/>
              <a:t>https://www.youtube.com/watch?v=4ASKMcdCc3g</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931394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a:t>Ok.  Welcome back.</a:t>
            </a:r>
          </a:p>
          <a:p>
            <a:pPr marL="171450" indent="-171450">
              <a:buFont typeface="Arial" panose="020B0604020202020204" pitchFamily="34" charset="0"/>
              <a:buChar char="•"/>
            </a:pPr>
            <a:r>
              <a:rPr lang="en-US" baseline="0" dirty="0"/>
              <a:t>Jumping in to National Service Criminal History Checks</a:t>
            </a:r>
          </a:p>
          <a:p>
            <a:pPr marL="171450" indent="-171450">
              <a:buFont typeface="Arial" panose="020B0604020202020204" pitchFamily="34" charset="0"/>
              <a:buChar char="•"/>
            </a:pPr>
            <a:r>
              <a:rPr lang="en-US" baseline="0" dirty="0"/>
              <a:t>First and foremost these regulations are in place to protect you beneficiaries and service recipients</a:t>
            </a:r>
          </a:p>
          <a:p>
            <a:pPr marL="171450" indent="-171450">
              <a:buFont typeface="Arial" panose="020B0604020202020204" pitchFamily="34" charset="0"/>
              <a:buChar char="•"/>
            </a:pPr>
            <a:r>
              <a:rPr lang="en-US" baseline="0" dirty="0"/>
              <a:t>Additionally, NSCHCs  are probably the most common non-compliance findings and potentially most expensive.</a:t>
            </a:r>
          </a:p>
          <a:p>
            <a:pPr marL="171450" indent="-171450">
              <a:buFont typeface="Arial" panose="020B0604020202020204" pitchFamily="34" charset="0"/>
              <a:buChar char="•"/>
            </a:pPr>
            <a:r>
              <a:rPr lang="en-US" baseline="0" dirty="0"/>
              <a:t>Doing this wrong can cost your organization sizable monetary penalties.  </a:t>
            </a:r>
          </a:p>
          <a:p>
            <a:pPr marL="171450" indent="-171450">
              <a:buFont typeface="Arial" panose="020B0604020202020204" pitchFamily="34" charset="0"/>
              <a:buChar char="•"/>
            </a:pPr>
            <a:r>
              <a:rPr lang="en-US" baseline="0" dirty="0"/>
              <a:t>I want to highlight some resources available to you through Serve WA and the AmeriCorps agency</a:t>
            </a:r>
          </a:p>
          <a:p>
            <a:pPr marL="171450" indent="-171450">
              <a:buFont typeface="Arial" panose="020B0604020202020204" pitchFamily="34" charset="0"/>
              <a:buChar char="•"/>
            </a:pPr>
            <a:r>
              <a:rPr lang="en-US" baseline="0" dirty="0"/>
              <a:t>One of your deliverables for quarter 3 is to submit a certificate of completion for the NSCHC </a:t>
            </a:r>
            <a:r>
              <a:rPr lang="en-US" baseline="0" dirty="0" err="1"/>
              <a:t>eCourse</a:t>
            </a:r>
            <a:r>
              <a:rPr lang="en-US" baseline="0" dirty="0"/>
              <a:t> through Litmos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You should definitely go through the NSCHC pages on the AmeriCorps website as well as your handbook thoroughly before you take the training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This is a training that at least one person on your staff will need to complete and submit annually.</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670236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50" b="0" i="1" dirty="0"/>
              <a:t>Who  requires a National Service Criminal History Check (NSCHC)?</a:t>
            </a:r>
          </a:p>
          <a:p>
            <a:pPr marL="171450" indent="-171450">
              <a:buFont typeface="Arial" panose="020B0604020202020204" pitchFamily="34" charset="0"/>
              <a:buChar char="•"/>
            </a:pPr>
            <a:r>
              <a:rPr lang="en-US" sz="1050" b="0" dirty="0"/>
              <a:t>In nutshell… </a:t>
            </a:r>
            <a:endParaRPr lang="en-US" sz="1050" b="0" baseline="0" dirty="0"/>
          </a:p>
          <a:p>
            <a:pPr marL="628650" lvl="1" indent="-171450">
              <a:buFont typeface="Arial" panose="020B0604020202020204" pitchFamily="34" charset="0"/>
              <a:buChar char="•"/>
            </a:pPr>
            <a:r>
              <a:rPr lang="en-US" sz="1050" b="0" dirty="0"/>
              <a:t>ALL AmeriCorps members</a:t>
            </a:r>
          </a:p>
          <a:p>
            <a:pPr marL="628650" lvl="1" indent="-171450">
              <a:buFont typeface="Arial" panose="020B0604020202020204" pitchFamily="34" charset="0"/>
              <a:buChar char="•"/>
            </a:pPr>
            <a:r>
              <a:rPr lang="en-US" sz="1050" b="0" dirty="0"/>
              <a:t>Staff in positions in which they will receive a salary, directly or reflected as match, under a cost reimbursement grant</a:t>
            </a:r>
          </a:p>
          <a:p>
            <a:pPr marL="171450" lvl="0" indent="-171450">
              <a:buFont typeface="Arial" panose="020B0604020202020204" pitchFamily="34" charset="0"/>
              <a:buChar char="•"/>
            </a:pPr>
            <a:r>
              <a:rPr lang="en-US" sz="1050" b="0" dirty="0"/>
              <a:t>You all did not need to run checks as planning grantees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0244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is a look at the topics that you all have covered so far and I was able to join the last webinar on Recruitment &amp; Enrollment</a:t>
            </a:r>
          </a:p>
          <a:p>
            <a:pPr marL="171450" indent="-171450">
              <a:buFont typeface="Arial" panose="020B0604020202020204" pitchFamily="34" charset="0"/>
              <a:buChar char="•"/>
            </a:pPr>
            <a:r>
              <a:rPr lang="en-US" dirty="0"/>
              <a:t>So we are a little over halfway through your planning grant period and we want to remind you to continue reviewing content as well as the handbook.</a:t>
            </a:r>
          </a:p>
        </p:txBody>
      </p:sp>
      <p:sp>
        <p:nvSpPr>
          <p:cNvPr id="4" name="Slide Number Placeholder 3"/>
          <p:cNvSpPr>
            <a:spLocks noGrp="1"/>
          </p:cNvSpPr>
          <p:nvPr>
            <p:ph type="sldNum" sz="quarter" idx="10"/>
          </p:nvPr>
        </p:nvSpPr>
        <p:spPr/>
        <p:txBody>
          <a:bodyPr/>
          <a:lstStyle/>
          <a:p>
            <a:fld id="{3B79CA4D-B437-4CC8-8C97-13BE905D52C5}" type="slidenum">
              <a:rPr lang="en-US" smtClean="0"/>
              <a:t>3</a:t>
            </a:fld>
            <a:endParaRPr lang="en-US" dirty="0"/>
          </a:p>
        </p:txBody>
      </p:sp>
    </p:spTree>
    <p:extLst>
      <p:ext uri="{BB962C8B-B14F-4D97-AF65-F5344CB8AC3E}">
        <p14:creationId xmlns:p14="http://schemas.microsoft.com/office/powerpoint/2010/main" val="35524592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Each member or staff will have at least 3 checks: NSOPW, State of Service and a Fingerprint FBI check</a:t>
            </a:r>
          </a:p>
          <a:p>
            <a:pPr marL="171450" indent="-171450">
              <a:buFont typeface="Arial" panose="020B0604020202020204" pitchFamily="34" charset="0"/>
              <a:buChar char="•"/>
            </a:pPr>
            <a:r>
              <a:rPr lang="en-US" dirty="0"/>
              <a:t>If the member is applying from outside of Washington state, meaning the state of service and state of residence are not the same, you may have to run a 4</a:t>
            </a:r>
            <a:r>
              <a:rPr lang="en-US" baseline="30000" dirty="0"/>
              <a:t>th</a:t>
            </a:r>
            <a:r>
              <a:rPr lang="en-US" dirty="0"/>
              <a:t> check for the state of residence as </a:t>
            </a:r>
            <a:r>
              <a:rPr lang="en-US" dirty="0" err="1"/>
              <a:t>wll</a:t>
            </a:r>
            <a:endParaRPr lang="en-US" dirty="0"/>
          </a:p>
          <a:p>
            <a:pPr marL="171450" indent="-171450">
              <a:buFont typeface="Arial" panose="020B0604020202020204" pitchFamily="34" charset="0"/>
              <a:buChar char="•"/>
            </a:pPr>
            <a:r>
              <a:rPr lang="en-US" dirty="0"/>
              <a:t>And all checks must be completed, adjudicated and properly documented BEFORE the member or staff starts.  This means at least one day before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999553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From an AmeriCorps agency perspective, there are only 4 reasons an applicant would be disqualified from service.  If they:</a:t>
            </a:r>
          </a:p>
          <a:p>
            <a:pPr marL="628650" lvl="1" indent="-171450">
              <a:buFont typeface="Arial" panose="020B0604020202020204" pitchFamily="34" charset="0"/>
              <a:buChar char="•"/>
            </a:pPr>
            <a:r>
              <a:rPr lang="en-US" sz="1200" dirty="0"/>
              <a:t>Refuse to consent to NSCHC</a:t>
            </a:r>
          </a:p>
          <a:p>
            <a:pPr marL="628650" lvl="1" indent="-171450">
              <a:buFont typeface="Arial" panose="020B0604020202020204" pitchFamily="34" charset="0"/>
              <a:buChar char="•"/>
            </a:pPr>
            <a:r>
              <a:rPr lang="en-US" sz="1200" dirty="0"/>
              <a:t>Make a false statement in connection with NSCHC</a:t>
            </a:r>
          </a:p>
          <a:p>
            <a:pPr marL="628650" lvl="1" indent="-171450">
              <a:buFont typeface="Arial" panose="020B0604020202020204" pitchFamily="34" charset="0"/>
              <a:buChar char="•"/>
            </a:pPr>
            <a:r>
              <a:rPr lang="en-US" sz="1200" dirty="0"/>
              <a:t>Are registered, or required to be registered, on a state sex offender registry or the National Sex Offender Registry</a:t>
            </a:r>
          </a:p>
          <a:p>
            <a:pPr marL="628650" lvl="1" indent="-171450">
              <a:buFont typeface="Arial" panose="020B0604020202020204" pitchFamily="34" charset="0"/>
              <a:buChar char="•"/>
            </a:pPr>
            <a:r>
              <a:rPr lang="en-US" sz="1200" dirty="0"/>
              <a:t>Have been convicted of murder</a:t>
            </a:r>
          </a:p>
          <a:p>
            <a:pPr marL="171450" indent="-171450">
              <a:buFont typeface="Arial" panose="020B0604020202020204" pitchFamily="34" charset="0"/>
              <a:buChar char="•"/>
            </a:pPr>
            <a:r>
              <a:rPr lang="en-US" dirty="0"/>
              <a:t>Any other arrests or convictions on a person’s criminal record are left to the program’s discretion as to whether that person is eligible to serve.</a:t>
            </a:r>
          </a:p>
          <a:p>
            <a:pPr marL="171450" indent="-171450">
              <a:buFont typeface="Arial" panose="020B0604020202020204" pitchFamily="34" charset="0"/>
              <a:buChar char="•"/>
            </a:pPr>
            <a:r>
              <a:rPr lang="en-US" dirty="0"/>
              <a:t>Your program should have a written policy around how you determine eligibility based on your particular program requirements.</a:t>
            </a:r>
          </a:p>
          <a:p>
            <a:pPr marL="171450" indent="-171450">
              <a:buFont typeface="Arial" panose="020B0604020202020204" pitchFamily="34" charset="0"/>
              <a:buChar char="•"/>
            </a:pPr>
            <a:r>
              <a:rPr lang="en-US" dirty="0"/>
              <a:t>Examples:</a:t>
            </a:r>
          </a:p>
          <a:p>
            <a:pPr marL="628650" lvl="1" indent="-171450">
              <a:buFont typeface="Arial" panose="020B0604020202020204" pitchFamily="34" charset="0"/>
              <a:buChar char="•"/>
            </a:pPr>
            <a:r>
              <a:rPr lang="en-US" dirty="0"/>
              <a:t>School district policy</a:t>
            </a:r>
          </a:p>
          <a:p>
            <a:pPr marL="628650" lvl="1" indent="-171450">
              <a:buFont typeface="Arial" panose="020B0604020202020204" pitchFamily="34" charset="0"/>
              <a:buChar char="•"/>
            </a:pPr>
            <a:r>
              <a:rPr lang="en-US" dirty="0"/>
              <a:t>Consider recency, number of offenses, age at offense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147195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Many commissions require the use of Truescreen and </a:t>
            </a:r>
            <a:r>
              <a:rPr lang="en-US" dirty="0" err="1"/>
              <a:t>Fieldprint</a:t>
            </a:r>
            <a:r>
              <a:rPr lang="en-US" dirty="0"/>
              <a:t>, which are vendors approved by AmeriCorps.  All Serve Washington programs must use these vendors</a:t>
            </a:r>
          </a:p>
          <a:p>
            <a:pPr marL="171450" indent="-171450">
              <a:buFont typeface="Arial" panose="020B0604020202020204" pitchFamily="34" charset="0"/>
              <a:buChar char="•"/>
            </a:pPr>
            <a:r>
              <a:rPr lang="en-US" dirty="0"/>
              <a:t>Truescreen will provide the NSOPW check, WA State of Service check, and if applicable State of Residence check results.  </a:t>
            </a:r>
          </a:p>
          <a:p>
            <a:pPr marL="171450" indent="-171450">
              <a:buFont typeface="Arial" panose="020B0604020202020204" pitchFamily="34" charset="0"/>
              <a:buChar char="•"/>
            </a:pPr>
            <a:r>
              <a:rPr lang="en-US" dirty="0" err="1"/>
              <a:t>Fieldprint</a:t>
            </a:r>
            <a:r>
              <a:rPr lang="en-US" dirty="0"/>
              <a:t> will provide the FBI check results.  </a:t>
            </a:r>
          </a:p>
          <a:p>
            <a:pPr marL="171450" indent="-171450">
              <a:buFont typeface="Arial" panose="020B0604020202020204" pitchFamily="34" charset="0"/>
              <a:buChar char="•"/>
            </a:pPr>
            <a:r>
              <a:rPr lang="en-US" dirty="0"/>
              <a:t>AmeriCorps has developed a manual to assist programs in using </a:t>
            </a:r>
            <a:r>
              <a:rPr lang="en-US" u="sng" dirty="0">
                <a:hlinkClick r:id="rId3"/>
              </a:rPr>
              <a:t>Truescreen and </a:t>
            </a:r>
            <a:r>
              <a:rPr lang="en-US" u="sng" dirty="0" err="1">
                <a:hlinkClick r:id="rId3"/>
              </a:rPr>
              <a:t>Fieldprint</a:t>
            </a:r>
            <a:r>
              <a:rPr lang="en-US" dirty="0"/>
              <a:t>.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360011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Part of the reason for requiring these vendors is that the systems capture many of the documentation requirements.</a:t>
            </a:r>
          </a:p>
          <a:p>
            <a:pPr marL="171450" indent="-171450">
              <a:buFont typeface="Arial" panose="020B0604020202020204" pitchFamily="34" charset="0"/>
              <a:buChar char="•"/>
            </a:pPr>
            <a:r>
              <a:rPr lang="en-US" dirty="0"/>
              <a:t>So members will upload a photo ID, ensure written consent and understanding that the position is contingent upon the eligibility determination</a:t>
            </a:r>
          </a:p>
          <a:p>
            <a:pPr marL="171450" indent="-171450">
              <a:buFont typeface="Arial" panose="020B0604020202020204" pitchFamily="34" charset="0"/>
              <a:buChar char="•"/>
            </a:pPr>
            <a:r>
              <a:rPr lang="en-US" baseline="0" dirty="0"/>
              <a:t>A couple of notes here:</a:t>
            </a:r>
          </a:p>
          <a:p>
            <a:pPr marL="628650" lvl="1" indent="-171450">
              <a:buFont typeface="Arial" panose="020B0604020202020204" pitchFamily="34" charset="0"/>
              <a:buChar char="•"/>
            </a:pPr>
            <a:r>
              <a:rPr lang="en-US" baseline="0" dirty="0"/>
              <a:t>Be careful not to confuse “photo ID” with citizenship eligibility…for example if you have been given a US Passport this serves both as government issued photo ID to run the check under that name AND proves citizenship, but that the only document that does both!  </a:t>
            </a:r>
          </a:p>
          <a:p>
            <a:pPr marL="628650" lvl="1" indent="-171450">
              <a:buFont typeface="Arial" panose="020B0604020202020204" pitchFamily="34" charset="0"/>
              <a:buChar char="•"/>
            </a:pPr>
            <a:r>
              <a:rPr lang="en-US" baseline="0" dirty="0"/>
              <a:t>A DL might give you “photo ID” to run the name of the NSCHC, but it doesn’t prove citizenship for eligibility – so watch for those hiccups.  Know which documents aid in proving which eligibility criteria.  </a:t>
            </a:r>
          </a:p>
          <a:p>
            <a:pPr marL="628650" lvl="1" indent="-171450">
              <a:buFont typeface="Arial" panose="020B0604020202020204" pitchFamily="34" charset="0"/>
              <a:buChar char="•"/>
            </a:pPr>
            <a:r>
              <a:rPr lang="en-US" baseline="0" dirty="0"/>
              <a:t>Additionally, just running the checks in Truescreen and </a:t>
            </a:r>
            <a:r>
              <a:rPr lang="en-US" baseline="0" dirty="0" err="1"/>
              <a:t>Fieldprint</a:t>
            </a:r>
            <a:r>
              <a:rPr lang="en-US" baseline="0" dirty="0"/>
              <a:t> is not sufficient.  Staff need to review the results, make an adjudication decision and record that decision within the system</a:t>
            </a:r>
          </a:p>
          <a:p>
            <a:pPr marL="628650" lvl="1" indent="-171450">
              <a:buFont typeface="Arial" panose="020B0604020202020204" pitchFamily="34" charset="0"/>
              <a:buChar char="•"/>
            </a:pPr>
            <a:r>
              <a:rPr lang="en-US" baseline="0" dirty="0"/>
              <a:t>Failure to do so could result in non-compliant checks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745484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closes member eligibility and NSCHCs. </a:t>
            </a:r>
          </a:p>
        </p:txBody>
      </p:sp>
      <p:sp>
        <p:nvSpPr>
          <p:cNvPr id="4" name="Slide Number Placeholder 3"/>
          <p:cNvSpPr>
            <a:spLocks noGrp="1"/>
          </p:cNvSpPr>
          <p:nvPr>
            <p:ph type="sldNum" sz="quarter" idx="10"/>
          </p:nvPr>
        </p:nvSpPr>
        <p:spPr/>
        <p:txBody>
          <a:bodyPr/>
          <a:lstStyle/>
          <a:p>
            <a:fld id="{3B79CA4D-B437-4CC8-8C97-13BE905D52C5}" type="slidenum">
              <a:rPr lang="en-US" smtClean="0"/>
              <a:t>34</a:t>
            </a:fld>
            <a:endParaRPr lang="en-US" dirty="0"/>
          </a:p>
        </p:txBody>
      </p:sp>
    </p:spTree>
    <p:extLst>
      <p:ext uri="{BB962C8B-B14F-4D97-AF65-F5344CB8AC3E}">
        <p14:creationId xmlns:p14="http://schemas.microsoft.com/office/powerpoint/2010/main" val="33528475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Suggestive</a:t>
            </a:r>
          </a:p>
        </p:txBody>
      </p:sp>
      <p:sp>
        <p:nvSpPr>
          <p:cNvPr id="4" name="Slide Number Placeholder 3"/>
          <p:cNvSpPr>
            <a:spLocks noGrp="1"/>
          </p:cNvSpPr>
          <p:nvPr>
            <p:ph type="sldNum" sz="quarter" idx="10"/>
          </p:nvPr>
        </p:nvSpPr>
        <p:spPr/>
        <p:txBody>
          <a:bodyPr/>
          <a:lstStyle/>
          <a:p>
            <a:fld id="{3B79CA4D-B437-4CC8-8C97-13BE905D52C5}" type="slidenum">
              <a:rPr lang="en-US" smtClean="0"/>
              <a:t>35</a:t>
            </a:fld>
            <a:endParaRPr lang="en-US" dirty="0"/>
          </a:p>
        </p:txBody>
      </p:sp>
    </p:spTree>
    <p:extLst>
      <p:ext uri="{BB962C8B-B14F-4D97-AF65-F5344CB8AC3E}">
        <p14:creationId xmlns:p14="http://schemas.microsoft.com/office/powerpoint/2010/main" val="349701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0" fontAlgn="base" latinLnBrk="0" hangingPunct="0">
              <a:lnSpc>
                <a:spcPct val="100000"/>
              </a:lnSpc>
              <a:spcBef>
                <a:spcPct val="30000"/>
              </a:spcBef>
              <a:spcAft>
                <a:spcPct val="0"/>
              </a:spcAft>
              <a:buClrTx/>
              <a:buSzTx/>
              <a:buFontTx/>
              <a:buNone/>
              <a:tabLst/>
              <a:defRPr/>
            </a:pPr>
            <a:r>
              <a:rPr lang="en-US" dirty="0"/>
              <a:t>No templates</a:t>
            </a:r>
            <a:endParaRPr lang="en-US" baseline="0" dirty="0"/>
          </a:p>
          <a:p>
            <a:pPr marL="0" marR="0" lvl="0" indent="0" algn="l" defTabSz="912813" rtl="0" eaLnBrk="0" fontAlgn="base" latinLnBrk="0" hangingPunct="0">
              <a:lnSpc>
                <a:spcPct val="100000"/>
              </a:lnSpc>
              <a:spcBef>
                <a:spcPct val="30000"/>
              </a:spcBef>
              <a:spcAft>
                <a:spcPct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5227549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79CA4D-B437-4CC8-8C97-13BE905D52C5}" type="slidenum">
              <a:rPr lang="en-US" smtClean="0"/>
              <a:t>37</a:t>
            </a:fld>
            <a:endParaRPr lang="en-US" dirty="0"/>
          </a:p>
        </p:txBody>
      </p:sp>
    </p:spTree>
    <p:extLst>
      <p:ext uri="{BB962C8B-B14F-4D97-AF65-F5344CB8AC3E}">
        <p14:creationId xmlns:p14="http://schemas.microsoft.com/office/powerpoint/2010/main" val="3352349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With that, we are also moving into quarter 3 so we have a new set of questions to consider, some of which will be covered today and the majority of which will be most pertinent in coming webinars.</a:t>
            </a:r>
          </a:p>
        </p:txBody>
      </p:sp>
      <p:sp>
        <p:nvSpPr>
          <p:cNvPr id="4" name="Slide Number Placeholder 3"/>
          <p:cNvSpPr>
            <a:spLocks noGrp="1"/>
          </p:cNvSpPr>
          <p:nvPr>
            <p:ph type="sldNum" sz="quarter" idx="10"/>
          </p:nvPr>
        </p:nvSpPr>
        <p:spPr/>
        <p:txBody>
          <a:bodyPr/>
          <a:lstStyle/>
          <a:p>
            <a:fld id="{3B79CA4D-B437-4CC8-8C97-13BE905D52C5}" type="slidenum">
              <a:rPr lang="en-US" smtClean="0"/>
              <a:t>4</a:t>
            </a:fld>
            <a:endParaRPr lang="en-US" dirty="0"/>
          </a:p>
        </p:txBody>
      </p:sp>
    </p:spTree>
    <p:extLst>
      <p:ext uri="{BB962C8B-B14F-4D97-AF65-F5344CB8AC3E}">
        <p14:creationId xmlns:p14="http://schemas.microsoft.com/office/powerpoint/2010/main" val="1703354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79CA4D-B437-4CC8-8C97-13BE905D52C5}" type="slidenum">
              <a:rPr lang="en-US" smtClean="0"/>
              <a:t>5</a:t>
            </a:fld>
            <a:endParaRPr lang="en-US" dirty="0"/>
          </a:p>
        </p:txBody>
      </p:sp>
    </p:spTree>
    <p:extLst>
      <p:ext uri="{BB962C8B-B14F-4D97-AF65-F5344CB8AC3E}">
        <p14:creationId xmlns:p14="http://schemas.microsoft.com/office/powerpoint/2010/main" val="2580470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So specifically in today’s webinar, we are going to talk through 3 primary topics</a:t>
            </a:r>
          </a:p>
          <a:p>
            <a:pPr marL="171450" indent="-171450">
              <a:buFont typeface="Arial" panose="020B0604020202020204" pitchFamily="34" charset="0"/>
              <a:buChar char="•"/>
            </a:pPr>
            <a:r>
              <a:rPr lang="en-US" dirty="0"/>
              <a:t>Member Benefits</a:t>
            </a:r>
          </a:p>
          <a:p>
            <a:pPr marL="171450" indent="-171450">
              <a:buFont typeface="Arial" panose="020B0604020202020204" pitchFamily="34" charset="0"/>
              <a:buChar char="•"/>
            </a:pPr>
            <a:r>
              <a:rPr lang="en-US" dirty="0"/>
              <a:t>Member Eligibility</a:t>
            </a:r>
          </a:p>
          <a:p>
            <a:pPr marL="171450" indent="-171450">
              <a:buFont typeface="Arial" panose="020B0604020202020204" pitchFamily="34" charset="0"/>
              <a:buChar char="•"/>
            </a:pPr>
            <a:r>
              <a:rPr lang="en-US" dirty="0"/>
              <a:t>And National Service Criminal History Checks, also known as “NSCHCs”</a:t>
            </a:r>
          </a:p>
          <a:p>
            <a:pPr marL="171450" indent="-171450">
              <a:buFont typeface="Arial" panose="020B0604020202020204" pitchFamily="34" charset="0"/>
              <a:buChar char="•"/>
            </a:pPr>
            <a:r>
              <a:rPr lang="en-US" baseline="0" dirty="0"/>
              <a:t>I’ve worked in a couple places to stop and check-in on section questions and you can feel free to stop me at any point</a:t>
            </a:r>
          </a:p>
          <a:p>
            <a:pPr marL="171450" indent="-171450">
              <a:buFont typeface="Arial" panose="020B0604020202020204" pitchFamily="34" charset="0"/>
              <a:buChar char="•"/>
            </a:pPr>
            <a:r>
              <a:rPr lang="en-US" baseline="0" dirty="0"/>
              <a:t>Unfortunately, with new learning there is not as much interaction so forgive me for the lecture-based content today.</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B79CA4D-B437-4CC8-8C97-13BE905D52C5}" type="slidenum">
              <a:rPr lang="en-US" smtClean="0"/>
              <a:t>6</a:t>
            </a:fld>
            <a:endParaRPr lang="en-US" dirty="0"/>
          </a:p>
        </p:txBody>
      </p:sp>
    </p:spTree>
    <p:extLst>
      <p:ext uri="{BB962C8B-B14F-4D97-AF65-F5344CB8AC3E}">
        <p14:creationId xmlns:p14="http://schemas.microsoft.com/office/powerpoint/2010/main" val="2040430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Ok, let’s get started </a:t>
            </a:r>
            <a:r>
              <a:rPr lang="en-US" baseline="0" dirty="0"/>
              <a:t>with AmeriCorps member benefits.  </a:t>
            </a:r>
          </a:p>
          <a:p>
            <a:pPr marL="171450" indent="-171450">
              <a:buFont typeface="Arial" panose="020B0604020202020204" pitchFamily="34" charset="0"/>
              <a:buChar char="•"/>
            </a:pPr>
            <a:r>
              <a:rPr lang="en-US" baseline="0" dirty="0"/>
              <a:t>This slide is helpful in differentiating between member benefits and which are provided by AmeriCorps vs. which are provided by individual programs</a:t>
            </a:r>
          </a:p>
          <a:p>
            <a:pPr marL="171450" indent="-171450">
              <a:buFont typeface="Arial" panose="020B0604020202020204" pitchFamily="34" charset="0"/>
              <a:buChar char="•"/>
            </a:pPr>
            <a:r>
              <a:rPr lang="en-US" baseline="0" dirty="0"/>
              <a:t>We will go over each of them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66049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i="1" dirty="0"/>
              <a:t>We will start with the Ed award.  Why Segal?  </a:t>
            </a:r>
          </a:p>
          <a:p>
            <a:pPr marL="171450" indent="-171450">
              <a:buFont typeface="Arial" panose="020B0604020202020204" pitchFamily="34" charset="0"/>
              <a:buChar char="•"/>
            </a:pPr>
            <a:r>
              <a:rPr lang="en-US" dirty="0"/>
              <a:t>The AmeriCorps Education Award is named after Eli Segal, a pioneer of national service and the first CEO of CNCS (now  AmeriCorps, the Agency).</a:t>
            </a:r>
          </a:p>
          <a:p>
            <a:pPr marL="171450" indent="-171450">
              <a:buFont typeface="Arial" panose="020B0604020202020204" pitchFamily="34" charset="0"/>
              <a:buChar char="•"/>
            </a:pPr>
            <a:r>
              <a:rPr lang="en-US" dirty="0"/>
              <a:t>It is a post-service benefit earned by members who successfully complete a term of service</a:t>
            </a:r>
          </a:p>
          <a:p>
            <a:pPr marL="171450" indent="-171450">
              <a:buFont typeface="Arial" panose="020B0604020202020204" pitchFamily="34" charset="0"/>
              <a:buChar char="•"/>
            </a:pPr>
            <a:r>
              <a:rPr lang="en-US" dirty="0"/>
              <a:t>Education award funds can be used to for current or future educational expenses or for qualified student loans</a:t>
            </a:r>
          </a:p>
          <a:p>
            <a:pPr marL="171450" indent="-171450">
              <a:buFont typeface="Arial" panose="020B0604020202020204" pitchFamily="34" charset="0"/>
              <a:buChar char="•"/>
            </a:pPr>
            <a:r>
              <a:rPr lang="en-US" dirty="0"/>
              <a:t>The actual amount changes slightly every year since it is tied to the federal Pell Grant but once awarded the amount for that individual will not change</a:t>
            </a:r>
          </a:p>
          <a:p>
            <a:pPr marL="171450" indent="-171450">
              <a:buFont typeface="Arial" panose="020B0604020202020204" pitchFamily="34" charset="0"/>
              <a:buChar char="•"/>
            </a:pPr>
            <a:r>
              <a:rPr lang="en-US" dirty="0"/>
              <a:t>Members have up to 7 years to use the award so it may increase over that time but the amount the member has will not change whether they utilize it immediately or 7 years later</a:t>
            </a:r>
          </a:p>
          <a:p>
            <a:endParaRPr lang="en-US" dirty="0"/>
          </a:p>
          <a:p>
            <a:r>
              <a:rPr lang="en-US" dirty="0"/>
              <a:t>You’ll see there are some words u</a:t>
            </a:r>
            <a:r>
              <a:rPr lang="en-US" baseline="0" dirty="0"/>
              <a:t>nderlined, as they can be a bit subjective…</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99832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Successful completion is defined as a member who serves the minimum number of hours for their term, serves the full duration of their term as outlined in their MSA and is exited satisfactorily</a:t>
            </a:r>
          </a:p>
          <a:p>
            <a:pPr marL="171450" indent="-171450">
              <a:buFont typeface="Arial" panose="020B0604020202020204" pitchFamily="34" charset="0"/>
              <a:buChar char="•"/>
            </a:pPr>
            <a:r>
              <a:rPr lang="en-US" dirty="0"/>
              <a:t>The one exception to this is a member who is exited for Personal Compelling Circumstances. We will cover this in more detail in a future webinar but there are instances when a member could be exited early and receive a partial education award</a:t>
            </a:r>
          </a:p>
          <a:p>
            <a:pPr marL="171450" indent="-171450">
              <a:buFont typeface="Arial" panose="020B0604020202020204" pitchFamily="34" charset="0"/>
              <a:buChar char="•"/>
            </a:pPr>
            <a:r>
              <a:rPr lang="en-US" dirty="0"/>
              <a:t>In terms of eligible institutions and qualified loans, these stipulations are listed here.</a:t>
            </a:r>
          </a:p>
          <a:p>
            <a:pPr marL="171450" indent="-171450">
              <a:buFont typeface="Arial" panose="020B0604020202020204" pitchFamily="34" charset="0"/>
              <a:buChar char="•"/>
            </a:pPr>
            <a:r>
              <a:rPr lang="en-US" dirty="0"/>
              <a:t>Most Title 9 colleges, universities and technical schools are eligible and some even match the education award (Schools of Service)</a:t>
            </a:r>
          </a:p>
          <a:p>
            <a:pPr marL="171450" indent="-171450">
              <a:buFont typeface="Arial" panose="020B0604020202020204" pitchFamily="34" charset="0"/>
              <a:buChar char="•"/>
            </a:pPr>
            <a:r>
              <a:rPr lang="en-US" dirty="0"/>
              <a:t>In terms of loans, it is always recommended that members contact to loan provider to ensure the Education Award can be applied but typically private loan providers will not accept the </a:t>
            </a:r>
            <a:r>
              <a:rPr lang="en-US" dirty="0" err="1"/>
              <a:t>awar</a:t>
            </a:r>
            <a:endParaRPr lang="en-US" dirty="0"/>
          </a:p>
          <a:p>
            <a:pPr marL="171450" indent="-171450">
              <a:buFont typeface="Arial" panose="020B0604020202020204" pitchFamily="34" charset="0"/>
              <a:buChar char="•"/>
            </a:pPr>
            <a:r>
              <a:rPr lang="en-US" dirty="0"/>
              <a:t>And finally, for seniors serving, they can elect to transfer their education award to a child, foster child or grandchild</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7593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3/14/2024</a:t>
            </a:fld>
            <a:endParaRPr lang="en-US" dirty="0"/>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3/14/2024</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mericorps.gov/members-volunteers/segal-americorps-education-award"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mericorpschildcare.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7.jpg"/><Relationship Id="rId7" Type="http://schemas.openxmlformats.org/officeDocument/2006/relationships/image" Target="../media/image11.jp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gif"/><Relationship Id="rId4" Type="http://schemas.openxmlformats.org/officeDocument/2006/relationships/image" Target="../media/image8.jpg"/></Relationships>
</file>

<file path=ppt/slides/_rels/slide28.xml.rels><?xml version="1.0" encoding="UTF-8" standalone="yes"?>
<Relationships xmlns="http://schemas.openxmlformats.org/package/2006/relationships"><Relationship Id="rId3" Type="http://schemas.openxmlformats.org/officeDocument/2006/relationships/hyperlink" Target="https://americorps.gov/grantees-sponsors/history-check"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americorpsonlinecourses.litmos.com/account/login/?C=325500"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servewashington.wa.gov/sites/default/files/public/grantees/handbook/nschc_doc_checklist.docx"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ervewashington.wa.gov/sites/default/files/public/grantees/handbook/program_handbook.pdfhttps:/servewashington.wa.gov/sites/default/files/public/grantees/handbook/program_handbook.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743200"/>
            <a:ext cx="7696200" cy="1597232"/>
          </a:xfrm>
        </p:spPr>
        <p:txBody>
          <a:bodyPr/>
          <a:lstStyle/>
          <a:p>
            <a:pPr algn="ctr">
              <a:defRPr/>
            </a:pPr>
            <a:r>
              <a:rPr lang="en-US" sz="4000" dirty="0"/>
              <a:t>Member Benefits, Eligibility &amp; National Service Criminal History Checks (NSCHCs)</a:t>
            </a:r>
          </a:p>
        </p:txBody>
      </p:sp>
      <p:sp>
        <p:nvSpPr>
          <p:cNvPr id="3" name="Subtitle 2"/>
          <p:cNvSpPr>
            <a:spLocks noGrp="1"/>
          </p:cNvSpPr>
          <p:nvPr>
            <p:ph type="subTitle" idx="1"/>
          </p:nvPr>
        </p:nvSpPr>
        <p:spPr>
          <a:xfrm>
            <a:off x="1028700" y="4572000"/>
            <a:ext cx="7086600" cy="2602831"/>
          </a:xfrm>
        </p:spPr>
        <p:txBody>
          <a:bodyPr>
            <a:normAutofit/>
          </a:bodyPr>
          <a:lstStyle/>
          <a:p>
            <a:pPr algn="ctr">
              <a:defRPr/>
            </a:pPr>
            <a:endParaRPr lang="en-US" sz="3200" dirty="0">
              <a:solidFill>
                <a:schemeClr val="tx2"/>
              </a:solidFill>
            </a:endParaRPr>
          </a:p>
          <a:p>
            <a:pPr algn="ctr">
              <a:defRPr/>
            </a:pPr>
            <a:r>
              <a:rPr lang="en-US" sz="3200" dirty="0">
                <a:solidFill>
                  <a:schemeClr val="tx2"/>
                </a:solidFill>
              </a:rPr>
              <a:t>March 14, 2024  </a:t>
            </a:r>
          </a:p>
          <a:p>
            <a:pPr algn="ctr">
              <a:defRPr/>
            </a:pPr>
            <a:r>
              <a:rPr lang="en-US" sz="3200">
                <a:solidFill>
                  <a:schemeClr val="tx2"/>
                </a:solidFill>
              </a:rPr>
              <a:t>10:00 am – 12:00 pm</a:t>
            </a:r>
            <a:endParaRPr lang="en-US" sz="3200" dirty="0">
              <a:solidFill>
                <a:schemeClr val="tx2"/>
              </a:solidFill>
            </a:endParaRPr>
          </a:p>
          <a:p>
            <a:pPr>
              <a:defRPr/>
            </a:pPr>
            <a:endParaRPr lang="en-US" dirty="0"/>
          </a:p>
        </p:txBody>
      </p:sp>
      <p:pic>
        <p:nvPicPr>
          <p:cNvPr id="5" name="Picture 4" descr="Logo&#10;&#10;Description automatically generated">
            <a:extLst>
              <a:ext uri="{FF2B5EF4-FFF2-40B4-BE49-F238E27FC236}">
                <a16:creationId xmlns:a16="http://schemas.microsoft.com/office/drawing/2014/main" id="{B28CFC89-6067-40FB-B67C-D98E9FBF30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533400"/>
            <a:ext cx="2985908" cy="816393"/>
          </a:xfrm>
          <a:prstGeom prst="rect">
            <a:avLst/>
          </a:prstGeom>
        </p:spPr>
      </p:pic>
    </p:spTree>
    <p:extLst>
      <p:ext uri="{BB962C8B-B14F-4D97-AF65-F5344CB8AC3E}">
        <p14:creationId xmlns:p14="http://schemas.microsoft.com/office/powerpoint/2010/main" val="1212550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Segal AmeriCorps Ed Award</a:t>
            </a:r>
          </a:p>
        </p:txBody>
      </p:sp>
      <p:sp>
        <p:nvSpPr>
          <p:cNvPr id="6" name="Content Placeholder 5"/>
          <p:cNvSpPr>
            <a:spLocks noGrp="1"/>
          </p:cNvSpPr>
          <p:nvPr>
            <p:ph idx="1"/>
          </p:nvPr>
        </p:nvSpPr>
        <p:spPr>
          <a:xfrm>
            <a:off x="457200" y="1295400"/>
            <a:ext cx="7620000" cy="1752600"/>
          </a:xfrm>
        </p:spPr>
        <p:txBody>
          <a:bodyPr>
            <a:normAutofit fontScale="92500" lnSpcReduction="10000"/>
          </a:bodyPr>
          <a:lstStyle/>
          <a:p>
            <a:pPr lvl="1"/>
            <a:r>
              <a:rPr lang="en-US" sz="2400" dirty="0"/>
              <a:t>Award amounts depends on which fiscal year (NOFO) the AmeriCorps position is funded out of.</a:t>
            </a:r>
          </a:p>
          <a:p>
            <a:pPr lvl="1"/>
            <a:r>
              <a:rPr lang="en-US" sz="2400" dirty="0"/>
              <a:t>Once earned, the amount does not change, no matter when used.</a:t>
            </a:r>
          </a:p>
          <a:p>
            <a:pPr lvl="1"/>
            <a:r>
              <a:rPr lang="en-US" sz="2400" dirty="0"/>
              <a:t>FY 23 example:</a:t>
            </a:r>
          </a:p>
        </p:txBody>
      </p:sp>
      <p:pic>
        <p:nvPicPr>
          <p:cNvPr id="7" name="Picture 6">
            <a:extLst>
              <a:ext uri="{FF2B5EF4-FFF2-40B4-BE49-F238E27FC236}">
                <a16:creationId xmlns:a16="http://schemas.microsoft.com/office/drawing/2014/main" id="{52D0EDE4-5101-46DB-B01A-B1C283517668}"/>
              </a:ext>
            </a:extLst>
          </p:cNvPr>
          <p:cNvPicPr>
            <a:picLocks noChangeAspect="1"/>
          </p:cNvPicPr>
          <p:nvPr/>
        </p:nvPicPr>
        <p:blipFill>
          <a:blip r:embed="rId3"/>
          <a:stretch>
            <a:fillRect/>
          </a:stretch>
        </p:blipFill>
        <p:spPr>
          <a:xfrm>
            <a:off x="8458200" y="5486400"/>
            <a:ext cx="685800" cy="689517"/>
          </a:xfrm>
          <a:prstGeom prst="rect">
            <a:avLst/>
          </a:prstGeom>
        </p:spPr>
      </p:pic>
      <p:graphicFrame>
        <p:nvGraphicFramePr>
          <p:cNvPr id="3" name="Table 3">
            <a:extLst>
              <a:ext uri="{FF2B5EF4-FFF2-40B4-BE49-F238E27FC236}">
                <a16:creationId xmlns:a16="http://schemas.microsoft.com/office/drawing/2014/main" id="{91D61DE4-A724-4090-A975-C0295FBF75CF}"/>
              </a:ext>
            </a:extLst>
          </p:cNvPr>
          <p:cNvGraphicFramePr>
            <a:graphicFrameLocks noGrp="1"/>
          </p:cNvGraphicFramePr>
          <p:nvPr>
            <p:extLst>
              <p:ext uri="{D42A27DB-BD31-4B8C-83A1-F6EECF244321}">
                <p14:modId xmlns:p14="http://schemas.microsoft.com/office/powerpoint/2010/main" val="1610211577"/>
              </p:ext>
            </p:extLst>
          </p:nvPr>
        </p:nvGraphicFramePr>
        <p:xfrm>
          <a:off x="1104900" y="3189144"/>
          <a:ext cx="6934200" cy="29667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14081903"/>
                    </a:ext>
                  </a:extLst>
                </a:gridCol>
                <a:gridCol w="1752600">
                  <a:extLst>
                    <a:ext uri="{9D8B030D-6E8A-4147-A177-3AD203B41FA5}">
                      <a16:colId xmlns:a16="http://schemas.microsoft.com/office/drawing/2014/main" val="1462059916"/>
                    </a:ext>
                  </a:extLst>
                </a:gridCol>
                <a:gridCol w="2133600">
                  <a:extLst>
                    <a:ext uri="{9D8B030D-6E8A-4147-A177-3AD203B41FA5}">
                      <a16:colId xmlns:a16="http://schemas.microsoft.com/office/drawing/2014/main" val="81528870"/>
                    </a:ext>
                  </a:extLst>
                </a:gridCol>
              </a:tblGrid>
              <a:tr h="370840">
                <a:tc>
                  <a:txBody>
                    <a:bodyPr/>
                    <a:lstStyle/>
                    <a:p>
                      <a:pPr algn="ctr"/>
                      <a:r>
                        <a:rPr lang="en-US" dirty="0"/>
                        <a:t>Slot Type</a:t>
                      </a:r>
                    </a:p>
                  </a:txBody>
                  <a:tcPr/>
                </a:tc>
                <a:tc>
                  <a:txBody>
                    <a:bodyPr/>
                    <a:lstStyle/>
                    <a:p>
                      <a:pPr algn="ctr"/>
                      <a:r>
                        <a:rPr lang="en-US" dirty="0"/>
                        <a:t>Minimum Hours</a:t>
                      </a:r>
                    </a:p>
                  </a:txBody>
                  <a:tcPr/>
                </a:tc>
                <a:tc>
                  <a:txBody>
                    <a:bodyPr/>
                    <a:lstStyle/>
                    <a:p>
                      <a:pPr algn="ctr"/>
                      <a:r>
                        <a:rPr lang="en-US" dirty="0"/>
                        <a:t>Ed Award Amount</a:t>
                      </a:r>
                    </a:p>
                  </a:txBody>
                  <a:tcPr/>
                </a:tc>
                <a:extLst>
                  <a:ext uri="{0D108BD9-81ED-4DB2-BD59-A6C34878D82A}">
                    <a16:rowId xmlns:a16="http://schemas.microsoft.com/office/drawing/2014/main" val="1388315106"/>
                  </a:ext>
                </a:extLst>
              </a:tr>
              <a:tr h="370840">
                <a:tc>
                  <a:txBody>
                    <a:bodyPr/>
                    <a:lstStyle/>
                    <a:p>
                      <a:r>
                        <a:rPr lang="en-US" dirty="0"/>
                        <a:t>Full-Time (FT)</a:t>
                      </a:r>
                    </a:p>
                  </a:txBody>
                  <a:tcPr/>
                </a:tc>
                <a:tc>
                  <a:txBody>
                    <a:bodyPr/>
                    <a:lstStyle/>
                    <a:p>
                      <a:r>
                        <a:rPr lang="en-US" dirty="0"/>
                        <a:t>1,700</a:t>
                      </a:r>
                    </a:p>
                  </a:txBody>
                  <a:tcPr/>
                </a:tc>
                <a:tc>
                  <a:txBody>
                    <a:bodyPr/>
                    <a:lstStyle/>
                    <a:p>
                      <a:r>
                        <a:rPr lang="en-US" dirty="0"/>
                        <a:t>$6,895.00</a:t>
                      </a:r>
                    </a:p>
                  </a:txBody>
                  <a:tcPr/>
                </a:tc>
                <a:extLst>
                  <a:ext uri="{0D108BD9-81ED-4DB2-BD59-A6C34878D82A}">
                    <a16:rowId xmlns:a16="http://schemas.microsoft.com/office/drawing/2014/main" val="2430461188"/>
                  </a:ext>
                </a:extLst>
              </a:tr>
              <a:tr h="370840">
                <a:tc>
                  <a:txBody>
                    <a:bodyPr/>
                    <a:lstStyle/>
                    <a:p>
                      <a:r>
                        <a:rPr lang="en-US" dirty="0"/>
                        <a:t>Three-Quarter-Time (TQT)</a:t>
                      </a:r>
                    </a:p>
                  </a:txBody>
                  <a:tcPr/>
                </a:tc>
                <a:tc>
                  <a:txBody>
                    <a:bodyPr/>
                    <a:lstStyle/>
                    <a:p>
                      <a:r>
                        <a:rPr lang="en-US" dirty="0"/>
                        <a:t>1,200</a:t>
                      </a:r>
                    </a:p>
                  </a:txBody>
                  <a:tcPr/>
                </a:tc>
                <a:tc>
                  <a:txBody>
                    <a:bodyPr/>
                    <a:lstStyle/>
                    <a:p>
                      <a:r>
                        <a:rPr lang="en-US" dirty="0"/>
                        <a:t>$4,826.50</a:t>
                      </a:r>
                    </a:p>
                  </a:txBody>
                  <a:tcPr/>
                </a:tc>
                <a:extLst>
                  <a:ext uri="{0D108BD9-81ED-4DB2-BD59-A6C34878D82A}">
                    <a16:rowId xmlns:a16="http://schemas.microsoft.com/office/drawing/2014/main" val="2885884092"/>
                  </a:ext>
                </a:extLst>
              </a:tr>
              <a:tr h="370840">
                <a:tc>
                  <a:txBody>
                    <a:bodyPr/>
                    <a:lstStyle/>
                    <a:p>
                      <a:r>
                        <a:rPr lang="en-US" dirty="0"/>
                        <a:t>Half-Time (HT)</a:t>
                      </a:r>
                    </a:p>
                  </a:txBody>
                  <a:tcPr/>
                </a:tc>
                <a:tc>
                  <a:txBody>
                    <a:bodyPr/>
                    <a:lstStyle/>
                    <a:p>
                      <a:r>
                        <a:rPr lang="en-US" dirty="0"/>
                        <a:t>900</a:t>
                      </a:r>
                    </a:p>
                  </a:txBody>
                  <a:tcPr/>
                </a:tc>
                <a:tc>
                  <a:txBody>
                    <a:bodyPr/>
                    <a:lstStyle/>
                    <a:p>
                      <a:r>
                        <a:rPr lang="en-US" dirty="0"/>
                        <a:t>$3,447.50</a:t>
                      </a:r>
                    </a:p>
                  </a:txBody>
                  <a:tcPr/>
                </a:tc>
                <a:extLst>
                  <a:ext uri="{0D108BD9-81ED-4DB2-BD59-A6C34878D82A}">
                    <a16:rowId xmlns:a16="http://schemas.microsoft.com/office/drawing/2014/main" val="3035891278"/>
                  </a:ext>
                </a:extLst>
              </a:tr>
              <a:tr h="370840">
                <a:tc>
                  <a:txBody>
                    <a:bodyPr/>
                    <a:lstStyle/>
                    <a:p>
                      <a:r>
                        <a:rPr lang="en-US" dirty="0"/>
                        <a:t>Reduced Half-Time (RHT)</a:t>
                      </a:r>
                    </a:p>
                  </a:txBody>
                  <a:tcPr/>
                </a:tc>
                <a:tc>
                  <a:txBody>
                    <a:bodyPr/>
                    <a:lstStyle/>
                    <a:p>
                      <a:r>
                        <a:rPr lang="en-US" dirty="0"/>
                        <a:t>675</a:t>
                      </a:r>
                    </a:p>
                  </a:txBody>
                  <a:tcPr/>
                </a:tc>
                <a:tc>
                  <a:txBody>
                    <a:bodyPr/>
                    <a:lstStyle/>
                    <a:p>
                      <a:r>
                        <a:rPr lang="en-US" dirty="0"/>
                        <a:t>$2,626.27</a:t>
                      </a:r>
                    </a:p>
                  </a:txBody>
                  <a:tcPr/>
                </a:tc>
                <a:extLst>
                  <a:ext uri="{0D108BD9-81ED-4DB2-BD59-A6C34878D82A}">
                    <a16:rowId xmlns:a16="http://schemas.microsoft.com/office/drawing/2014/main" val="1022213251"/>
                  </a:ext>
                </a:extLst>
              </a:tr>
              <a:tr h="370840">
                <a:tc>
                  <a:txBody>
                    <a:bodyPr/>
                    <a:lstStyle/>
                    <a:p>
                      <a:r>
                        <a:rPr lang="en-US" dirty="0"/>
                        <a:t>Quarter-Time (QT)</a:t>
                      </a:r>
                    </a:p>
                  </a:txBody>
                  <a:tcPr/>
                </a:tc>
                <a:tc>
                  <a:txBody>
                    <a:bodyPr/>
                    <a:lstStyle/>
                    <a:p>
                      <a:r>
                        <a:rPr lang="en-US" dirty="0"/>
                        <a:t>450</a:t>
                      </a:r>
                    </a:p>
                  </a:txBody>
                  <a:tcPr/>
                </a:tc>
                <a:tc>
                  <a:txBody>
                    <a:bodyPr/>
                    <a:lstStyle/>
                    <a:p>
                      <a:r>
                        <a:rPr lang="en-US" dirty="0"/>
                        <a:t>$1,824.07</a:t>
                      </a:r>
                    </a:p>
                  </a:txBody>
                  <a:tcPr/>
                </a:tc>
                <a:extLst>
                  <a:ext uri="{0D108BD9-81ED-4DB2-BD59-A6C34878D82A}">
                    <a16:rowId xmlns:a16="http://schemas.microsoft.com/office/drawing/2014/main" val="1430691810"/>
                  </a:ext>
                </a:extLst>
              </a:tr>
              <a:tr h="370840">
                <a:tc>
                  <a:txBody>
                    <a:bodyPr/>
                    <a:lstStyle/>
                    <a:p>
                      <a:r>
                        <a:rPr lang="en-US" dirty="0"/>
                        <a:t>Minimum-Time (MT)</a:t>
                      </a:r>
                    </a:p>
                  </a:txBody>
                  <a:tcPr/>
                </a:tc>
                <a:tc>
                  <a:txBody>
                    <a:bodyPr/>
                    <a:lstStyle/>
                    <a:p>
                      <a:r>
                        <a:rPr lang="en-US" dirty="0"/>
                        <a:t>300</a:t>
                      </a:r>
                    </a:p>
                  </a:txBody>
                  <a:tcPr/>
                </a:tc>
                <a:tc>
                  <a:txBody>
                    <a:bodyPr/>
                    <a:lstStyle/>
                    <a:p>
                      <a:r>
                        <a:rPr lang="en-US" dirty="0"/>
                        <a:t>$1,459.26</a:t>
                      </a:r>
                    </a:p>
                  </a:txBody>
                  <a:tcPr/>
                </a:tc>
                <a:extLst>
                  <a:ext uri="{0D108BD9-81ED-4DB2-BD59-A6C34878D82A}">
                    <a16:rowId xmlns:a16="http://schemas.microsoft.com/office/drawing/2014/main" val="692076844"/>
                  </a:ext>
                </a:extLst>
              </a:tr>
              <a:tr h="370840">
                <a:tc>
                  <a:txBody>
                    <a:bodyPr/>
                    <a:lstStyle/>
                    <a:p>
                      <a:r>
                        <a:rPr lang="en-US" dirty="0"/>
                        <a:t>Abbreviated Time (AT)</a:t>
                      </a:r>
                    </a:p>
                  </a:txBody>
                  <a:tcPr/>
                </a:tc>
                <a:tc>
                  <a:txBody>
                    <a:bodyPr/>
                    <a:lstStyle/>
                    <a:p>
                      <a:r>
                        <a:rPr lang="en-US" dirty="0"/>
                        <a:t>100</a:t>
                      </a:r>
                    </a:p>
                  </a:txBody>
                  <a:tcPr/>
                </a:tc>
                <a:tc>
                  <a:txBody>
                    <a:bodyPr/>
                    <a:lstStyle/>
                    <a:p>
                      <a:r>
                        <a:rPr lang="en-US" dirty="0"/>
                        <a:t>$388.03</a:t>
                      </a:r>
                    </a:p>
                  </a:txBody>
                  <a:tcPr/>
                </a:tc>
                <a:extLst>
                  <a:ext uri="{0D108BD9-81ED-4DB2-BD59-A6C34878D82A}">
                    <a16:rowId xmlns:a16="http://schemas.microsoft.com/office/drawing/2014/main" val="1596719803"/>
                  </a:ext>
                </a:extLst>
              </a:tr>
            </a:tbl>
          </a:graphicData>
        </a:graphic>
      </p:graphicFrame>
    </p:spTree>
    <p:extLst>
      <p:ext uri="{BB962C8B-B14F-4D97-AF65-F5344CB8AC3E}">
        <p14:creationId xmlns:p14="http://schemas.microsoft.com/office/powerpoint/2010/main" val="2844266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Segal AmeriCorps Ed Award</a:t>
            </a:r>
          </a:p>
        </p:txBody>
      </p:sp>
      <p:sp>
        <p:nvSpPr>
          <p:cNvPr id="6" name="Content Placeholder 5"/>
          <p:cNvSpPr>
            <a:spLocks noGrp="1"/>
          </p:cNvSpPr>
          <p:nvPr>
            <p:ph idx="1"/>
          </p:nvPr>
        </p:nvSpPr>
        <p:spPr>
          <a:xfrm>
            <a:off x="152400" y="1295400"/>
            <a:ext cx="8305800" cy="5410200"/>
          </a:xfrm>
        </p:spPr>
        <p:txBody>
          <a:bodyPr>
            <a:normAutofit/>
          </a:bodyPr>
          <a:lstStyle/>
          <a:p>
            <a:endParaRPr lang="en-US" i="1" dirty="0"/>
          </a:p>
          <a:p>
            <a:pPr>
              <a:spcAft>
                <a:spcPts val="1200"/>
              </a:spcAft>
            </a:pPr>
            <a:r>
              <a:rPr lang="en-US" sz="2600" i="1" kern="1300" dirty="0"/>
              <a:t>What else should I know?</a:t>
            </a:r>
          </a:p>
          <a:p>
            <a:pPr lvl="1">
              <a:spcAft>
                <a:spcPts val="1200"/>
              </a:spcAft>
            </a:pPr>
            <a:r>
              <a:rPr lang="en-US" sz="2200" kern="1300" dirty="0"/>
              <a:t>Education awards are paid by the National Service Trust</a:t>
            </a:r>
          </a:p>
          <a:p>
            <a:pPr lvl="1">
              <a:spcAft>
                <a:spcPts val="1200"/>
              </a:spcAft>
            </a:pPr>
            <a:r>
              <a:rPr lang="en-US" sz="2200" kern="1300" dirty="0"/>
              <a:t>Education award benefits are managed by the member</a:t>
            </a:r>
          </a:p>
          <a:p>
            <a:pPr lvl="1">
              <a:spcAft>
                <a:spcPts val="1200"/>
              </a:spcAft>
            </a:pPr>
            <a:r>
              <a:rPr lang="en-US" sz="2200" kern="1300" dirty="0"/>
              <a:t>Although an individual can serve more than two terms, a person cannot earn more than the value of two, full-time education awards</a:t>
            </a:r>
          </a:p>
          <a:p>
            <a:pPr lvl="1">
              <a:spcAft>
                <a:spcPts val="1200"/>
              </a:spcAft>
            </a:pPr>
            <a:r>
              <a:rPr lang="en-US" sz="2200" kern="1300" dirty="0"/>
              <a:t>Currently, awards are considered taxable income by the IRS</a:t>
            </a:r>
          </a:p>
          <a:p>
            <a:pPr lvl="1"/>
            <a:r>
              <a:rPr lang="en-US" sz="2200" dirty="0">
                <a:hlinkClick r:id="rId3"/>
              </a:rPr>
              <a:t>More information</a:t>
            </a:r>
            <a:r>
              <a:rPr lang="en-US" sz="2200" dirty="0"/>
              <a:t> on the AmeriCorps website.</a:t>
            </a:r>
          </a:p>
        </p:txBody>
      </p:sp>
      <p:pic>
        <p:nvPicPr>
          <p:cNvPr id="5" name="Picture 4">
            <a:extLst>
              <a:ext uri="{FF2B5EF4-FFF2-40B4-BE49-F238E27FC236}">
                <a16:creationId xmlns:a16="http://schemas.microsoft.com/office/drawing/2014/main" id="{9CA065E0-4124-4F4C-97CC-5EB1A2F3CC7A}"/>
              </a:ext>
            </a:extLst>
          </p:cNvPr>
          <p:cNvPicPr>
            <a:picLocks noChangeAspect="1"/>
          </p:cNvPicPr>
          <p:nvPr/>
        </p:nvPicPr>
        <p:blipFill>
          <a:blip r:embed="rId4"/>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428908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Living Allowance</a:t>
            </a:r>
          </a:p>
        </p:txBody>
      </p:sp>
      <p:sp>
        <p:nvSpPr>
          <p:cNvPr id="6" name="Content Placeholder 5"/>
          <p:cNvSpPr>
            <a:spLocks noGrp="1"/>
          </p:cNvSpPr>
          <p:nvPr>
            <p:ph idx="1"/>
          </p:nvPr>
        </p:nvSpPr>
        <p:spPr>
          <a:xfrm>
            <a:off x="457200" y="1295400"/>
            <a:ext cx="7620000" cy="5334000"/>
          </a:xfrm>
        </p:spPr>
        <p:txBody>
          <a:bodyPr>
            <a:normAutofit/>
          </a:bodyPr>
          <a:lstStyle/>
          <a:p>
            <a:r>
              <a:rPr lang="en-US" i="1" dirty="0"/>
              <a:t>Why a living allowance and not a living wage?</a:t>
            </a:r>
          </a:p>
          <a:p>
            <a:pPr lvl="1"/>
            <a:r>
              <a:rPr lang="en-US" dirty="0"/>
              <a:t>AmeriCorps members are not employees and no employer/employee relationship exists.  As such, service is not directly tied to minimum wage requirements.  AmeriCorps service has its own statute and regulations to be followed.  Service itself has many other intentions and benefits and is an opportunity not to be confused with work or a job.</a:t>
            </a:r>
          </a:p>
          <a:p>
            <a:pPr lvl="1"/>
            <a:endParaRPr lang="en-US" dirty="0"/>
          </a:p>
          <a:p>
            <a:r>
              <a:rPr lang="en-US" i="1" dirty="0"/>
              <a:t>What is the requirement?</a:t>
            </a:r>
          </a:p>
          <a:p>
            <a:pPr lvl="1"/>
            <a:r>
              <a:rPr lang="en-US" dirty="0"/>
              <a:t>Programs </a:t>
            </a:r>
            <a:r>
              <a:rPr lang="en-US" b="1" dirty="0"/>
              <a:t>must</a:t>
            </a:r>
            <a:r>
              <a:rPr lang="en-US" dirty="0"/>
              <a:t> provide a living allowance to FT members</a:t>
            </a:r>
          </a:p>
          <a:p>
            <a:pPr lvl="1"/>
            <a:r>
              <a:rPr lang="en-US" dirty="0"/>
              <a:t>Programs may choose to provide a living allowance to less than FT members</a:t>
            </a:r>
          </a:p>
          <a:p>
            <a:pPr lvl="1"/>
            <a:r>
              <a:rPr lang="en-US" dirty="0"/>
              <a:t>Minimum and maximum living allowances change annually and are dictated by the fiscal year (NOFO) the AmeriCorps position is funded out of</a:t>
            </a:r>
          </a:p>
        </p:txBody>
      </p:sp>
      <p:pic>
        <p:nvPicPr>
          <p:cNvPr id="5" name="Picture 4">
            <a:extLst>
              <a:ext uri="{FF2B5EF4-FFF2-40B4-BE49-F238E27FC236}">
                <a16:creationId xmlns:a16="http://schemas.microsoft.com/office/drawing/2014/main" id="{53FF4AB8-5FFF-44D4-8529-6C8CF73EC69F}"/>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3848864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Living Allowance</a:t>
            </a:r>
          </a:p>
        </p:txBody>
      </p:sp>
      <p:sp>
        <p:nvSpPr>
          <p:cNvPr id="6" name="Content Placeholder 5"/>
          <p:cNvSpPr>
            <a:spLocks noGrp="1"/>
          </p:cNvSpPr>
          <p:nvPr>
            <p:ph idx="1"/>
          </p:nvPr>
        </p:nvSpPr>
        <p:spPr>
          <a:xfrm>
            <a:off x="457200" y="1295400"/>
            <a:ext cx="7620000" cy="5334000"/>
          </a:xfrm>
        </p:spPr>
        <p:txBody>
          <a:bodyPr>
            <a:normAutofit/>
          </a:bodyPr>
          <a:lstStyle/>
          <a:p>
            <a:endParaRPr lang="en-US" i="1" dirty="0"/>
          </a:p>
          <a:p>
            <a:r>
              <a:rPr lang="en-US" sz="2800" i="1" dirty="0"/>
              <a:t>What else should I know?</a:t>
            </a:r>
          </a:p>
          <a:p>
            <a:pPr lvl="1"/>
            <a:r>
              <a:rPr lang="en-US" sz="2800" dirty="0"/>
              <a:t>Living allowances should be paid in regular increments; such as weekly, bi-weekly, or monthly</a:t>
            </a:r>
          </a:p>
          <a:p>
            <a:pPr lvl="1"/>
            <a:r>
              <a:rPr lang="en-US" sz="2800" dirty="0"/>
              <a:t>Payments should not fluctuate</a:t>
            </a:r>
          </a:p>
          <a:p>
            <a:pPr lvl="1"/>
            <a:r>
              <a:rPr lang="en-US" sz="2800" dirty="0"/>
              <a:t>Payments are not tied to the number of hours served in a pay period</a:t>
            </a:r>
          </a:p>
        </p:txBody>
      </p:sp>
      <p:pic>
        <p:nvPicPr>
          <p:cNvPr id="5" name="Picture 4">
            <a:extLst>
              <a:ext uri="{FF2B5EF4-FFF2-40B4-BE49-F238E27FC236}">
                <a16:creationId xmlns:a16="http://schemas.microsoft.com/office/drawing/2014/main" id="{7D85CE77-F504-4725-8582-769F23B37A51}"/>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2191563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Living Allowance</a:t>
            </a:r>
          </a:p>
        </p:txBody>
      </p:sp>
      <p:sp>
        <p:nvSpPr>
          <p:cNvPr id="6" name="Content Placeholder 5"/>
          <p:cNvSpPr>
            <a:spLocks noGrp="1"/>
          </p:cNvSpPr>
          <p:nvPr>
            <p:ph idx="1"/>
          </p:nvPr>
        </p:nvSpPr>
        <p:spPr>
          <a:xfrm>
            <a:off x="457200" y="1295400"/>
            <a:ext cx="7620000" cy="5334000"/>
          </a:xfrm>
        </p:spPr>
        <p:txBody>
          <a:bodyPr>
            <a:normAutofit lnSpcReduction="10000"/>
          </a:bodyPr>
          <a:lstStyle/>
          <a:p>
            <a:endParaRPr lang="en-US" i="1" dirty="0"/>
          </a:p>
          <a:p>
            <a:pPr lvl="1"/>
            <a:r>
              <a:rPr lang="en-US" sz="2800" dirty="0"/>
              <a:t>Don’t forget taxes and insurance!</a:t>
            </a:r>
          </a:p>
          <a:p>
            <a:pPr lvl="1"/>
            <a:endParaRPr lang="en-US" sz="2800" dirty="0"/>
          </a:p>
          <a:p>
            <a:pPr lvl="1"/>
            <a:r>
              <a:rPr lang="en-US" sz="2800" dirty="0"/>
              <a:t>DO budget for:</a:t>
            </a:r>
          </a:p>
          <a:p>
            <a:pPr lvl="2"/>
            <a:r>
              <a:rPr lang="en-US" sz="2400" dirty="0"/>
              <a:t>FICA (Social Security and Medicare Taxes)</a:t>
            </a:r>
          </a:p>
          <a:p>
            <a:pPr lvl="3"/>
            <a:r>
              <a:rPr lang="en-US" sz="2000" dirty="0"/>
              <a:t>Federal Income Tax (W4s and W2s)</a:t>
            </a:r>
          </a:p>
          <a:p>
            <a:pPr lvl="2"/>
            <a:r>
              <a:rPr lang="en-US" sz="2400" dirty="0"/>
              <a:t>Worker’s Comp (LNI – required in WA)</a:t>
            </a:r>
          </a:p>
          <a:p>
            <a:pPr lvl="2"/>
            <a:endParaRPr lang="en-US" sz="2400" dirty="0"/>
          </a:p>
          <a:p>
            <a:pPr lvl="1"/>
            <a:r>
              <a:rPr lang="en-US" sz="2800" dirty="0"/>
              <a:t>DON’T budget for:</a:t>
            </a:r>
          </a:p>
          <a:p>
            <a:pPr lvl="2"/>
            <a:r>
              <a:rPr lang="en-US" sz="2400" dirty="0"/>
              <a:t>Unemployment</a:t>
            </a:r>
          </a:p>
          <a:p>
            <a:pPr lvl="2"/>
            <a:r>
              <a:rPr lang="en-US" sz="2400" dirty="0"/>
              <a:t>WA Paid Family Medical Leave (PFML)</a:t>
            </a:r>
          </a:p>
          <a:p>
            <a:pPr lvl="2"/>
            <a:r>
              <a:rPr lang="en-US" sz="2400" dirty="0"/>
              <a:t>WA Cares Act – Long-Term Care</a:t>
            </a:r>
          </a:p>
          <a:p>
            <a:pPr lvl="2"/>
            <a:endParaRPr lang="en-US" dirty="0"/>
          </a:p>
        </p:txBody>
      </p:sp>
      <p:pic>
        <p:nvPicPr>
          <p:cNvPr id="5" name="Picture 4">
            <a:extLst>
              <a:ext uri="{FF2B5EF4-FFF2-40B4-BE49-F238E27FC236}">
                <a16:creationId xmlns:a16="http://schemas.microsoft.com/office/drawing/2014/main" id="{7D85CE77-F504-4725-8582-769F23B37A51}"/>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3388613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Health Care</a:t>
            </a:r>
          </a:p>
        </p:txBody>
      </p:sp>
      <p:sp>
        <p:nvSpPr>
          <p:cNvPr id="6" name="Content Placeholder 5"/>
          <p:cNvSpPr>
            <a:spLocks noGrp="1"/>
          </p:cNvSpPr>
          <p:nvPr>
            <p:ph idx="1"/>
          </p:nvPr>
        </p:nvSpPr>
        <p:spPr>
          <a:xfrm>
            <a:off x="457200" y="1066800"/>
            <a:ext cx="7620000" cy="5334000"/>
          </a:xfrm>
        </p:spPr>
        <p:txBody>
          <a:bodyPr>
            <a:normAutofit/>
          </a:bodyPr>
          <a:lstStyle/>
          <a:p>
            <a:endParaRPr lang="en-US" i="1" dirty="0"/>
          </a:p>
          <a:p>
            <a:r>
              <a:rPr lang="en-US" i="1" dirty="0"/>
              <a:t>Requirements</a:t>
            </a:r>
          </a:p>
          <a:p>
            <a:pPr lvl="1"/>
            <a:r>
              <a:rPr lang="en-US" dirty="0"/>
              <a:t>Programs must provide or make available health care to FT members</a:t>
            </a:r>
          </a:p>
          <a:p>
            <a:pPr lvl="1"/>
            <a:r>
              <a:rPr lang="en-US" dirty="0"/>
              <a:t>Programs may choose to provide health care to less than FT members</a:t>
            </a:r>
          </a:p>
          <a:p>
            <a:pPr marL="411480" lvl="1" indent="0">
              <a:buNone/>
            </a:pPr>
            <a:endParaRPr lang="en-US" sz="1100" dirty="0"/>
          </a:p>
          <a:p>
            <a:r>
              <a:rPr lang="en-US" i="1" dirty="0"/>
              <a:t>Steps</a:t>
            </a:r>
          </a:p>
          <a:p>
            <a:pPr lvl="1"/>
            <a:r>
              <a:rPr lang="en-US" dirty="0"/>
              <a:t>Establish a health plan provider and ensure plan is MEC/ACA compliant</a:t>
            </a:r>
          </a:p>
          <a:p>
            <a:pPr lvl="1"/>
            <a:r>
              <a:rPr lang="en-US" dirty="0"/>
              <a:t>Document each member’s decision to enroll or waive member health care</a:t>
            </a:r>
          </a:p>
          <a:p>
            <a:pPr lvl="1"/>
            <a:r>
              <a:rPr lang="en-US" dirty="0"/>
              <a:t>Enroll those requested</a:t>
            </a:r>
          </a:p>
          <a:p>
            <a:pPr lvl="1"/>
            <a:r>
              <a:rPr lang="en-US" dirty="0"/>
              <a:t>Make available enrollment anytime someone requests (ends waiver)</a:t>
            </a:r>
          </a:p>
          <a:p>
            <a:endParaRPr lang="en-US" dirty="0"/>
          </a:p>
        </p:txBody>
      </p:sp>
      <p:pic>
        <p:nvPicPr>
          <p:cNvPr id="5" name="Picture 4">
            <a:extLst>
              <a:ext uri="{FF2B5EF4-FFF2-40B4-BE49-F238E27FC236}">
                <a16:creationId xmlns:a16="http://schemas.microsoft.com/office/drawing/2014/main" id="{C0375092-E4E1-41CC-B3A6-673B818EDA2F}"/>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3019081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Childcare</a:t>
            </a:r>
          </a:p>
        </p:txBody>
      </p:sp>
      <p:sp>
        <p:nvSpPr>
          <p:cNvPr id="6" name="Content Placeholder 5"/>
          <p:cNvSpPr>
            <a:spLocks noGrp="1"/>
          </p:cNvSpPr>
          <p:nvPr>
            <p:ph idx="1"/>
          </p:nvPr>
        </p:nvSpPr>
        <p:spPr>
          <a:xfrm>
            <a:off x="457200" y="1295400"/>
            <a:ext cx="7620000" cy="5334000"/>
          </a:xfrm>
        </p:spPr>
        <p:txBody>
          <a:bodyPr>
            <a:normAutofit/>
          </a:bodyPr>
          <a:lstStyle/>
          <a:p>
            <a:pPr lvl="1"/>
            <a:r>
              <a:rPr lang="en-US" dirty="0"/>
              <a:t>AmeriCorps Childcare Benefits are available for qualified, active, FT members who need the benefit to serve</a:t>
            </a:r>
          </a:p>
          <a:p>
            <a:pPr lvl="2"/>
            <a:r>
              <a:rPr lang="en-US" dirty="0"/>
              <a:t>Household income must not exceed 75% state median income</a:t>
            </a:r>
          </a:p>
          <a:p>
            <a:pPr lvl="2"/>
            <a:r>
              <a:rPr lang="en-US" dirty="0"/>
              <a:t>Must not be currently receiving another childcare subsidy</a:t>
            </a:r>
          </a:p>
          <a:p>
            <a:pPr lvl="2"/>
            <a:r>
              <a:rPr lang="en-US" dirty="0"/>
              <a:t>Parent or legal guardian of child under 13</a:t>
            </a:r>
          </a:p>
          <a:p>
            <a:pPr lvl="2"/>
            <a:r>
              <a:rPr lang="en-US" dirty="0"/>
              <a:t>Child must reside with member</a:t>
            </a:r>
          </a:p>
          <a:p>
            <a:pPr marL="777240" lvl="2" indent="0">
              <a:buNone/>
            </a:pPr>
            <a:endParaRPr lang="en-US" sz="1400" dirty="0"/>
          </a:p>
          <a:p>
            <a:pPr lvl="1"/>
            <a:r>
              <a:rPr lang="en-US" dirty="0"/>
              <a:t>Benefits are paid directly to a qualified childcare provider on a reimbursement basis</a:t>
            </a:r>
          </a:p>
          <a:p>
            <a:pPr marL="411480" lvl="1" indent="0">
              <a:buNone/>
            </a:pPr>
            <a:endParaRPr lang="en-US" sz="1500" dirty="0"/>
          </a:p>
          <a:p>
            <a:pPr lvl="1"/>
            <a:r>
              <a:rPr lang="en-US" dirty="0"/>
              <a:t>Member must initiate and manage benefit</a:t>
            </a:r>
          </a:p>
          <a:p>
            <a:pPr lvl="2"/>
            <a:r>
              <a:rPr lang="en-US" dirty="0"/>
              <a:t>Program will be asked by provider to confirm service</a:t>
            </a:r>
          </a:p>
          <a:p>
            <a:pPr marL="411480" lvl="1" indent="0">
              <a:buNone/>
            </a:pPr>
            <a:endParaRPr lang="en-US" dirty="0"/>
          </a:p>
          <a:p>
            <a:pPr lvl="1"/>
            <a:r>
              <a:rPr lang="en-US" dirty="0"/>
              <a:t>Current Provider:  </a:t>
            </a:r>
            <a:r>
              <a:rPr lang="en-US" dirty="0">
                <a:hlinkClick r:id="rId3"/>
              </a:rPr>
              <a:t>https://www.americorpschildcare.com/</a:t>
            </a:r>
            <a:r>
              <a:rPr lang="en-US" dirty="0"/>
              <a:t> </a:t>
            </a:r>
          </a:p>
          <a:p>
            <a:pPr lvl="1"/>
            <a:endParaRPr lang="en-US" dirty="0"/>
          </a:p>
          <a:p>
            <a:pPr lvl="1"/>
            <a:endParaRPr lang="en-US" dirty="0"/>
          </a:p>
          <a:p>
            <a:endParaRPr lang="en-US" dirty="0"/>
          </a:p>
        </p:txBody>
      </p:sp>
      <p:pic>
        <p:nvPicPr>
          <p:cNvPr id="5" name="Picture 4">
            <a:extLst>
              <a:ext uri="{FF2B5EF4-FFF2-40B4-BE49-F238E27FC236}">
                <a16:creationId xmlns:a16="http://schemas.microsoft.com/office/drawing/2014/main" id="{246BA255-CA08-4052-8A1C-BD447475E764}"/>
              </a:ext>
            </a:extLst>
          </p:cNvPr>
          <p:cNvPicPr>
            <a:picLocks noChangeAspect="1"/>
          </p:cNvPicPr>
          <p:nvPr/>
        </p:nvPicPr>
        <p:blipFill>
          <a:blip r:embed="rId4"/>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22803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Student Loans</a:t>
            </a:r>
          </a:p>
        </p:txBody>
      </p:sp>
      <p:sp>
        <p:nvSpPr>
          <p:cNvPr id="6" name="Content Placeholder 5"/>
          <p:cNvSpPr>
            <a:spLocks noGrp="1"/>
          </p:cNvSpPr>
          <p:nvPr>
            <p:ph idx="1"/>
          </p:nvPr>
        </p:nvSpPr>
        <p:spPr>
          <a:xfrm>
            <a:off x="457200" y="1295400"/>
            <a:ext cx="7620000" cy="5334000"/>
          </a:xfrm>
        </p:spPr>
        <p:txBody>
          <a:bodyPr>
            <a:normAutofit lnSpcReduction="10000"/>
          </a:bodyPr>
          <a:lstStyle/>
          <a:p>
            <a:endParaRPr lang="en-US" i="1" dirty="0"/>
          </a:p>
          <a:p>
            <a:pPr lvl="1"/>
            <a:r>
              <a:rPr lang="en-US" sz="2400" dirty="0"/>
              <a:t>Individuals who are serving in a term of service in an approved AmeriCorps position may be eligible to temporarily postpone the repayment of their qualified student loans through an action called loan forbearance</a:t>
            </a:r>
          </a:p>
          <a:p>
            <a:pPr marL="411480" lvl="1" indent="0">
              <a:buNone/>
            </a:pPr>
            <a:endParaRPr lang="en-US" sz="1400" dirty="0"/>
          </a:p>
          <a:p>
            <a:pPr lvl="1"/>
            <a:r>
              <a:rPr lang="en-US" sz="2400" dirty="0"/>
              <a:t>Individuals who have successfully completed a term of service in AmeriCorps are also eligible to have the National Service Trust pay as much as 100% of the interest that accrued on their qualified student loan during their service. This is in addition to the Education Award and is considered taxable income</a:t>
            </a:r>
          </a:p>
          <a:p>
            <a:pPr marL="411480" lvl="1" indent="0">
              <a:buNone/>
            </a:pPr>
            <a:endParaRPr lang="en-US" sz="1200" dirty="0"/>
          </a:p>
          <a:p>
            <a:pPr lvl="1"/>
            <a:r>
              <a:rPr lang="en-US" sz="2400" dirty="0"/>
              <a:t>Student loan benefits are managed by the member</a:t>
            </a:r>
          </a:p>
          <a:p>
            <a:pPr marL="114300" indent="0">
              <a:buNone/>
            </a:pPr>
            <a:endParaRPr lang="en-US" dirty="0"/>
          </a:p>
        </p:txBody>
      </p:sp>
      <p:pic>
        <p:nvPicPr>
          <p:cNvPr id="5" name="Picture 4">
            <a:extLst>
              <a:ext uri="{FF2B5EF4-FFF2-40B4-BE49-F238E27FC236}">
                <a16:creationId xmlns:a16="http://schemas.microsoft.com/office/drawing/2014/main" id="{35AD3403-C47D-4BB2-9D08-76EE7571E36B}"/>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3725855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Program Defined Benefits</a:t>
            </a:r>
          </a:p>
        </p:txBody>
      </p:sp>
      <p:sp>
        <p:nvSpPr>
          <p:cNvPr id="6" name="Content Placeholder 5"/>
          <p:cNvSpPr>
            <a:spLocks noGrp="1"/>
          </p:cNvSpPr>
          <p:nvPr>
            <p:ph idx="1"/>
          </p:nvPr>
        </p:nvSpPr>
        <p:spPr>
          <a:xfrm>
            <a:off x="457200" y="1295400"/>
            <a:ext cx="7620000" cy="5334000"/>
          </a:xfrm>
        </p:spPr>
        <p:txBody>
          <a:bodyPr>
            <a:normAutofit/>
          </a:bodyPr>
          <a:lstStyle/>
          <a:p>
            <a:endParaRPr lang="en-US" i="1" dirty="0"/>
          </a:p>
          <a:p>
            <a:pPr lvl="1"/>
            <a:r>
              <a:rPr lang="en-US" dirty="0"/>
              <a:t>Programs may provide other member benefits if… </a:t>
            </a:r>
          </a:p>
          <a:p>
            <a:pPr lvl="2"/>
            <a:r>
              <a:rPr lang="en-US" sz="2000" dirty="0"/>
              <a:t>the treatment of such benefits is equitable for all members or a defined subset of members</a:t>
            </a:r>
          </a:p>
          <a:p>
            <a:pPr lvl="2"/>
            <a:r>
              <a:rPr lang="en-US" sz="2000" dirty="0"/>
              <a:t>is defined in policy</a:t>
            </a:r>
          </a:p>
          <a:p>
            <a:pPr lvl="2"/>
            <a:r>
              <a:rPr lang="en-US" sz="2000" dirty="0"/>
              <a:t>is an allowable federal expenditure</a:t>
            </a:r>
          </a:p>
          <a:p>
            <a:pPr lvl="2"/>
            <a:r>
              <a:rPr lang="en-US" sz="2000" dirty="0"/>
              <a:t>follows basic OMB cost principles. Program should consult with their Program Officer before determining such benefits</a:t>
            </a:r>
          </a:p>
          <a:p>
            <a:pPr marL="777240" lvl="2" indent="0">
              <a:buNone/>
            </a:pPr>
            <a:endParaRPr lang="en-US" sz="2000" dirty="0"/>
          </a:p>
          <a:p>
            <a:pPr lvl="1"/>
            <a:r>
              <a:rPr lang="en-US" dirty="0"/>
              <a:t>Examples…</a:t>
            </a:r>
          </a:p>
          <a:p>
            <a:pPr lvl="2"/>
            <a:r>
              <a:rPr lang="en-US" sz="2000" dirty="0"/>
              <a:t>Mileage reimbursement for all members traveling to/from required events</a:t>
            </a:r>
          </a:p>
          <a:p>
            <a:pPr lvl="2"/>
            <a:r>
              <a:rPr lang="en-US" sz="2000" dirty="0"/>
              <a:t>Increased living allowance for returning members in leadership positions</a:t>
            </a:r>
          </a:p>
        </p:txBody>
      </p:sp>
      <p:pic>
        <p:nvPicPr>
          <p:cNvPr id="5" name="Picture 4">
            <a:extLst>
              <a:ext uri="{FF2B5EF4-FFF2-40B4-BE49-F238E27FC236}">
                <a16:creationId xmlns:a16="http://schemas.microsoft.com/office/drawing/2014/main" id="{DD094504-E98A-446B-8F68-B2950D3CE730}"/>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2222310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pic>
        <p:nvPicPr>
          <p:cNvPr id="6" name="Picture 5">
            <a:extLst>
              <a:ext uri="{FF2B5EF4-FFF2-40B4-BE49-F238E27FC236}">
                <a16:creationId xmlns:a16="http://schemas.microsoft.com/office/drawing/2014/main" id="{B325FF79-4823-4F25-B66A-86504C49294F}"/>
              </a:ext>
            </a:extLst>
          </p:cNvPr>
          <p:cNvPicPr>
            <a:picLocks noChangeAspect="1"/>
          </p:cNvPicPr>
          <p:nvPr/>
        </p:nvPicPr>
        <p:blipFill>
          <a:blip r:embed="rId3"/>
          <a:stretch>
            <a:fillRect/>
          </a:stretch>
        </p:blipFill>
        <p:spPr>
          <a:xfrm>
            <a:off x="8458200" y="5486400"/>
            <a:ext cx="685800" cy="689517"/>
          </a:xfrm>
          <a:prstGeom prst="rect">
            <a:avLst/>
          </a:prstGeom>
        </p:spPr>
      </p:pic>
      <p:pic>
        <p:nvPicPr>
          <p:cNvPr id="4" name="Picture 3" descr="Different colored question marks">
            <a:extLst>
              <a:ext uri="{FF2B5EF4-FFF2-40B4-BE49-F238E27FC236}">
                <a16:creationId xmlns:a16="http://schemas.microsoft.com/office/drawing/2014/main" id="{9289D702-3326-9FFD-5092-B4079CB2D22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73230" y="1828800"/>
            <a:ext cx="6197540" cy="3486245"/>
          </a:xfrm>
          <a:prstGeom prst="rect">
            <a:avLst/>
          </a:prstGeom>
        </p:spPr>
      </p:pic>
    </p:spTree>
    <p:extLst>
      <p:ext uri="{BB962C8B-B14F-4D97-AF65-F5344CB8AC3E}">
        <p14:creationId xmlns:p14="http://schemas.microsoft.com/office/powerpoint/2010/main" val="1765238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earch Engine Optimization | Online Internet Marketing Help"/>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963862"/>
            <a:ext cx="2476500" cy="2476500"/>
          </a:xfrm>
          <a:prstGeom prst="rect">
            <a:avLst/>
          </a:prstGeom>
        </p:spPr>
      </p:pic>
      <p:sp>
        <p:nvSpPr>
          <p:cNvPr id="2" name="Title 1"/>
          <p:cNvSpPr>
            <a:spLocks noGrp="1"/>
          </p:cNvSpPr>
          <p:nvPr>
            <p:ph type="title"/>
          </p:nvPr>
        </p:nvSpPr>
        <p:spPr/>
        <p:txBody>
          <a:bodyPr/>
          <a:lstStyle/>
          <a:p>
            <a:pPr algn="ctr"/>
            <a:r>
              <a:rPr lang="en-US" dirty="0"/>
              <a:t>Announcements!</a:t>
            </a:r>
          </a:p>
        </p:txBody>
      </p:sp>
      <p:sp>
        <p:nvSpPr>
          <p:cNvPr id="6" name="Content Placeholder 5"/>
          <p:cNvSpPr>
            <a:spLocks noGrp="1"/>
          </p:cNvSpPr>
          <p:nvPr>
            <p:ph idx="1"/>
          </p:nvPr>
        </p:nvSpPr>
        <p:spPr>
          <a:xfrm>
            <a:off x="421105" y="1535112"/>
            <a:ext cx="8229600" cy="5334000"/>
          </a:xfrm>
        </p:spPr>
        <p:txBody>
          <a:bodyPr>
            <a:normAutofit/>
          </a:bodyPr>
          <a:lstStyle/>
          <a:p>
            <a:pPr marL="114300" indent="0" algn="ctr">
              <a:buNone/>
            </a:pPr>
            <a:endParaRPr lang="en-US" dirty="0"/>
          </a:p>
          <a:p>
            <a:pPr marL="114300" indent="0" algn="ctr">
              <a:buNone/>
            </a:pPr>
            <a:r>
              <a:rPr lang="en-US" b="1" dirty="0"/>
              <a:t>	</a:t>
            </a:r>
            <a:r>
              <a:rPr lang="en-US" sz="2800" b="1" dirty="0"/>
              <a:t>Required Regional Training </a:t>
            </a:r>
          </a:p>
          <a:p>
            <a:pPr marL="114300" indent="0" algn="ctr">
              <a:buNone/>
            </a:pPr>
            <a:r>
              <a:rPr lang="en-US" sz="2800" dirty="0"/>
              <a:t>	In-Person Minneapolis, MN – April 24-26</a:t>
            </a:r>
          </a:p>
          <a:p>
            <a:pPr marL="114300" indent="0" algn="ctr">
              <a:buNone/>
            </a:pPr>
            <a:r>
              <a:rPr lang="en-US" sz="2800" dirty="0"/>
              <a:t>	Virtual Option – May 14-16</a:t>
            </a:r>
          </a:p>
          <a:p>
            <a:pPr marL="114300" indent="0" algn="ctr">
              <a:buNone/>
            </a:pPr>
            <a:endParaRPr lang="en-US" sz="2800" dirty="0"/>
          </a:p>
          <a:p>
            <a:pPr marL="114300" indent="0" algn="ctr">
              <a:buNone/>
            </a:pPr>
            <a:endParaRPr lang="en-US" sz="2800" dirty="0"/>
          </a:p>
          <a:p>
            <a:pPr marL="114300" indent="0" algn="ctr">
              <a:buNone/>
            </a:pPr>
            <a:r>
              <a:rPr lang="en-US" sz="2800" b="1" dirty="0"/>
              <a:t>	Quarter 2 &amp; 3 Deliverables </a:t>
            </a:r>
          </a:p>
          <a:p>
            <a:pPr marL="114300" indent="0" algn="ctr">
              <a:buNone/>
            </a:pPr>
            <a:r>
              <a:rPr lang="en-US" sz="2800" dirty="0"/>
              <a:t>	Due Friday, May 31</a:t>
            </a:r>
          </a:p>
          <a:p>
            <a:pPr marL="114300" indent="0" algn="ctr">
              <a:buNone/>
            </a:pPr>
            <a:endParaRPr lang="en-US" dirty="0"/>
          </a:p>
        </p:txBody>
      </p:sp>
      <p:pic>
        <p:nvPicPr>
          <p:cNvPr id="7" name="Picture 6">
            <a:extLst>
              <a:ext uri="{FF2B5EF4-FFF2-40B4-BE49-F238E27FC236}">
                <a16:creationId xmlns:a16="http://schemas.microsoft.com/office/drawing/2014/main" id="{BE4B2E22-58F3-4EDE-8459-BAD0DAB6B3BE}"/>
              </a:ext>
            </a:extLst>
          </p:cNvPr>
          <p:cNvPicPr>
            <a:picLocks noChangeAspect="1"/>
          </p:cNvPicPr>
          <p:nvPr/>
        </p:nvPicPr>
        <p:blipFill>
          <a:blip r:embed="rId4"/>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3480403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Member Eligibility</a:t>
            </a:r>
          </a:p>
        </p:txBody>
      </p:sp>
      <p:sp>
        <p:nvSpPr>
          <p:cNvPr id="6" name="Content Placeholder 5"/>
          <p:cNvSpPr>
            <a:spLocks noGrp="1"/>
          </p:cNvSpPr>
          <p:nvPr>
            <p:ph idx="1"/>
          </p:nvPr>
        </p:nvSpPr>
        <p:spPr>
          <a:xfrm>
            <a:off x="457200" y="1295400"/>
            <a:ext cx="7620000" cy="5334000"/>
          </a:xfrm>
        </p:spPr>
        <p:txBody>
          <a:bodyPr>
            <a:normAutofit lnSpcReduction="10000"/>
          </a:bodyPr>
          <a:lstStyle/>
          <a:p>
            <a:pPr>
              <a:spcAft>
                <a:spcPts val="1200"/>
              </a:spcAft>
            </a:pPr>
            <a:r>
              <a:rPr lang="en-US" sz="2400" dirty="0"/>
              <a:t>An AmeriCorps member must:</a:t>
            </a:r>
          </a:p>
          <a:p>
            <a:pPr lvl="1">
              <a:spcAft>
                <a:spcPts val="1200"/>
              </a:spcAft>
            </a:pPr>
            <a:r>
              <a:rPr lang="en-US" sz="2400" dirty="0"/>
              <a:t>Be at least 17 years of age at the commencement of service; or under special circumstances be an out-of-school youth 16 years of age at the commencement of service</a:t>
            </a:r>
          </a:p>
          <a:p>
            <a:pPr lvl="1">
              <a:spcAft>
                <a:spcPts val="1200"/>
              </a:spcAft>
            </a:pPr>
            <a:r>
              <a:rPr lang="en-US" sz="2400" dirty="0"/>
              <a:t>Have a high school diploma or GED or agree to obtain prior to using the education award; or under special circumstances obtain a waiver</a:t>
            </a:r>
          </a:p>
          <a:p>
            <a:pPr lvl="1">
              <a:spcAft>
                <a:spcPts val="1200"/>
              </a:spcAft>
            </a:pPr>
            <a:r>
              <a:rPr lang="en-US" sz="2400" dirty="0"/>
              <a:t>Be a citizen, national, or lawful permanent resident of the United States</a:t>
            </a:r>
          </a:p>
          <a:p>
            <a:pPr lvl="1">
              <a:spcAft>
                <a:spcPts val="1200"/>
              </a:spcAft>
            </a:pPr>
            <a:r>
              <a:rPr lang="en-US" sz="2400" dirty="0"/>
              <a:t>Satisfy the National Service Criminal History Check eligibility criteria</a:t>
            </a:r>
          </a:p>
        </p:txBody>
      </p:sp>
      <p:pic>
        <p:nvPicPr>
          <p:cNvPr id="5" name="Picture 4">
            <a:extLst>
              <a:ext uri="{FF2B5EF4-FFF2-40B4-BE49-F238E27FC236}">
                <a16:creationId xmlns:a16="http://schemas.microsoft.com/office/drawing/2014/main" id="{B3154CB0-83FA-4075-B12E-8C6D4BEC87BB}"/>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693632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Member Eligibility: Age</a:t>
            </a:r>
          </a:p>
        </p:txBody>
      </p:sp>
      <p:sp>
        <p:nvSpPr>
          <p:cNvPr id="6" name="Content Placeholder 5"/>
          <p:cNvSpPr>
            <a:spLocks noGrp="1"/>
          </p:cNvSpPr>
          <p:nvPr>
            <p:ph idx="1"/>
          </p:nvPr>
        </p:nvSpPr>
        <p:spPr>
          <a:xfrm>
            <a:off x="457200" y="1295400"/>
            <a:ext cx="7620000" cy="5334000"/>
          </a:xfrm>
        </p:spPr>
        <p:txBody>
          <a:bodyPr>
            <a:normAutofit fontScale="92500"/>
          </a:bodyPr>
          <a:lstStyle/>
          <a:p>
            <a:r>
              <a:rPr lang="en-US" sz="2400" dirty="0"/>
              <a:t>An AmeriCorps member must:</a:t>
            </a:r>
          </a:p>
          <a:p>
            <a:pPr lvl="1"/>
            <a:r>
              <a:rPr lang="en-US" sz="2400" dirty="0"/>
              <a:t>Be at least 17 years of age at the commencement of service; or under special circumstances be an out-of-school youth 16 years of age at the commencement of service</a:t>
            </a:r>
          </a:p>
          <a:p>
            <a:pPr lvl="1"/>
            <a:endParaRPr lang="en-US" sz="2400" dirty="0"/>
          </a:p>
          <a:p>
            <a:pPr lvl="1"/>
            <a:r>
              <a:rPr lang="en-US" sz="2400" dirty="0"/>
              <a:t>Documentation</a:t>
            </a:r>
          </a:p>
          <a:p>
            <a:pPr lvl="2"/>
            <a:r>
              <a:rPr lang="en-US" sz="2400" dirty="0"/>
              <a:t>Passports, government issued birth certificates, and driver’s licenses, are the most common examples of documents that confirm a member is old enough to serve.</a:t>
            </a:r>
          </a:p>
          <a:p>
            <a:pPr marL="777240" lvl="2" indent="0">
              <a:buNone/>
            </a:pPr>
            <a:endParaRPr lang="en-US" sz="300" dirty="0"/>
          </a:p>
          <a:p>
            <a:pPr lvl="2"/>
            <a:r>
              <a:rPr lang="en-US" sz="2400" dirty="0"/>
              <a:t>For members under age 18, parental/guardian consent is required.</a:t>
            </a:r>
          </a:p>
          <a:p>
            <a:pPr lvl="2"/>
            <a:r>
              <a:rPr lang="en-US" sz="2400" dirty="0"/>
              <a:t>Document parental/guardian consent on Member Service Agreement as best practice</a:t>
            </a:r>
          </a:p>
        </p:txBody>
      </p:sp>
      <p:pic>
        <p:nvPicPr>
          <p:cNvPr id="5" name="Picture 4">
            <a:extLst>
              <a:ext uri="{FF2B5EF4-FFF2-40B4-BE49-F238E27FC236}">
                <a16:creationId xmlns:a16="http://schemas.microsoft.com/office/drawing/2014/main" id="{590CC049-5D99-421E-95E0-E044D87E612D}"/>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4263279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Member Eligibility: Education</a:t>
            </a:r>
          </a:p>
        </p:txBody>
      </p:sp>
      <p:sp>
        <p:nvSpPr>
          <p:cNvPr id="6" name="Content Placeholder 5"/>
          <p:cNvSpPr>
            <a:spLocks noGrp="1"/>
          </p:cNvSpPr>
          <p:nvPr>
            <p:ph idx="1"/>
          </p:nvPr>
        </p:nvSpPr>
        <p:spPr>
          <a:xfrm>
            <a:off x="457200" y="1905000"/>
            <a:ext cx="7620000" cy="4724400"/>
          </a:xfrm>
        </p:spPr>
        <p:txBody>
          <a:bodyPr>
            <a:normAutofit/>
          </a:bodyPr>
          <a:lstStyle/>
          <a:p>
            <a:r>
              <a:rPr lang="en-US" sz="2400" dirty="0"/>
              <a:t>An AmeriCorps member must:</a:t>
            </a:r>
          </a:p>
          <a:p>
            <a:pPr lvl="1"/>
            <a:r>
              <a:rPr lang="en-US" sz="2400" dirty="0"/>
              <a:t>Have a high school diploma or GED or agree to obtain prior to using the education award; or under special circumstances obtain a waiver</a:t>
            </a:r>
          </a:p>
          <a:p>
            <a:pPr lvl="1"/>
            <a:endParaRPr lang="en-US" sz="2400" dirty="0"/>
          </a:p>
          <a:p>
            <a:pPr lvl="1"/>
            <a:r>
              <a:rPr lang="en-US" sz="2400" dirty="0"/>
              <a:t>Documentation</a:t>
            </a:r>
          </a:p>
          <a:p>
            <a:pPr lvl="2"/>
            <a:r>
              <a:rPr lang="en-US" sz="2400" dirty="0"/>
              <a:t>Enrolling in the My AmeriCorps portal requires members to certify their educational status. Such certification fulfills the subgrantee’s verification requirement</a:t>
            </a:r>
          </a:p>
          <a:p>
            <a:pPr lvl="2"/>
            <a:endParaRPr lang="en-US" dirty="0"/>
          </a:p>
        </p:txBody>
      </p:sp>
      <p:pic>
        <p:nvPicPr>
          <p:cNvPr id="5" name="Picture 4">
            <a:extLst>
              <a:ext uri="{FF2B5EF4-FFF2-40B4-BE49-F238E27FC236}">
                <a16:creationId xmlns:a16="http://schemas.microsoft.com/office/drawing/2014/main" id="{BEAA89A4-A996-4BC4-BEC1-B6F4958ED100}"/>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2932803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Member Eligibility: Citizenship</a:t>
            </a:r>
          </a:p>
        </p:txBody>
      </p:sp>
      <p:sp>
        <p:nvSpPr>
          <p:cNvPr id="6" name="Content Placeholder 5"/>
          <p:cNvSpPr>
            <a:spLocks noGrp="1"/>
          </p:cNvSpPr>
          <p:nvPr>
            <p:ph idx="1"/>
          </p:nvPr>
        </p:nvSpPr>
        <p:spPr>
          <a:xfrm>
            <a:off x="228600" y="1295400"/>
            <a:ext cx="8077200" cy="5486400"/>
          </a:xfrm>
        </p:spPr>
        <p:txBody>
          <a:bodyPr>
            <a:normAutofit/>
          </a:bodyPr>
          <a:lstStyle/>
          <a:p>
            <a:r>
              <a:rPr lang="en-US" sz="2400" dirty="0"/>
              <a:t>An AmeriCorps member must:</a:t>
            </a:r>
          </a:p>
          <a:p>
            <a:pPr lvl="1"/>
            <a:r>
              <a:rPr lang="en-US" sz="2400" dirty="0"/>
              <a:t>Be a citizen, national, or lawful permanent resident of the United States</a:t>
            </a:r>
          </a:p>
          <a:p>
            <a:pPr lvl="1"/>
            <a:endParaRPr lang="en-US" sz="1800" dirty="0"/>
          </a:p>
          <a:p>
            <a:pPr lvl="1"/>
            <a:r>
              <a:rPr lang="en-US" sz="2400" dirty="0"/>
              <a:t>Documentation</a:t>
            </a:r>
          </a:p>
          <a:p>
            <a:pPr lvl="2"/>
            <a:r>
              <a:rPr lang="en-US" sz="2400" dirty="0"/>
              <a:t>Passports, government issued birth certificates, certificates of naturalization, and INS Forms I-551 are the most common examples of documents that confirm eligibility.  </a:t>
            </a:r>
            <a:endParaRPr lang="en-US" sz="700" dirty="0"/>
          </a:p>
          <a:p>
            <a:pPr lvl="2"/>
            <a:r>
              <a:rPr lang="en-US" sz="2400" dirty="0"/>
              <a:t>Also, during pre-enrollment via eGrants/AC portal, the system will attempt to confirm “citizenship” via the Social Security Administration.  </a:t>
            </a:r>
          </a:p>
        </p:txBody>
      </p:sp>
      <p:pic>
        <p:nvPicPr>
          <p:cNvPr id="5" name="Picture 4">
            <a:extLst>
              <a:ext uri="{FF2B5EF4-FFF2-40B4-BE49-F238E27FC236}">
                <a16:creationId xmlns:a16="http://schemas.microsoft.com/office/drawing/2014/main" id="{3BBA1B82-24F0-4946-A7C7-4C37FFA76196}"/>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1102717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274"/>
            <a:ext cx="7620000" cy="1143000"/>
          </a:xfrm>
        </p:spPr>
        <p:txBody>
          <a:bodyPr/>
          <a:lstStyle/>
          <a:p>
            <a:pPr algn="ctr"/>
            <a:r>
              <a:rPr lang="en-US" dirty="0"/>
              <a:t>Member Eligibility: Citizenship</a:t>
            </a:r>
          </a:p>
        </p:txBody>
      </p:sp>
      <p:sp>
        <p:nvSpPr>
          <p:cNvPr id="6" name="Content Placeholder 5"/>
          <p:cNvSpPr>
            <a:spLocks noGrp="1"/>
          </p:cNvSpPr>
          <p:nvPr>
            <p:ph idx="1"/>
          </p:nvPr>
        </p:nvSpPr>
        <p:spPr>
          <a:xfrm>
            <a:off x="304800" y="1143000"/>
            <a:ext cx="8001000" cy="5486400"/>
          </a:xfrm>
        </p:spPr>
        <p:txBody>
          <a:bodyPr>
            <a:normAutofit/>
          </a:bodyPr>
          <a:lstStyle/>
          <a:p>
            <a:r>
              <a:rPr lang="en-US" i="1" dirty="0"/>
              <a:t>What else do I need to know?</a:t>
            </a:r>
          </a:p>
          <a:p>
            <a:pPr lvl="1"/>
            <a:r>
              <a:rPr lang="en-US" sz="2200" dirty="0"/>
              <a:t>Currently, individuals under the status of Deferred Action for Childhood Arrivals (DACA) do not meet requirements and are not eligible to serve in AmeriCorps ASN (VISTA is different)</a:t>
            </a:r>
          </a:p>
          <a:p>
            <a:pPr lvl="1"/>
            <a:endParaRPr lang="en-US" sz="1300" dirty="0"/>
          </a:p>
          <a:p>
            <a:pPr lvl="1"/>
            <a:r>
              <a:rPr lang="en-US" sz="2200" dirty="0"/>
              <a:t>I-9 forms alone do not meet or ensure eligibility.  Organizations may choose to use the I-9 for internal requirements but are not considered primary documentation for AmeriCorps compliance</a:t>
            </a:r>
          </a:p>
          <a:p>
            <a:pPr lvl="1"/>
            <a:endParaRPr lang="en-US" sz="800" dirty="0"/>
          </a:p>
          <a:p>
            <a:pPr lvl="1"/>
            <a:r>
              <a:rPr lang="en-US" sz="2200" dirty="0"/>
              <a:t>As a border state to Canada, Serve WA has permission from AmeriCorps to use the WA State Enhanced Driver’s License (EDL) and Washington State Enhanced Identification Card (EID) and the USA NEXUS Card as acceptable proof of citizenship.  </a:t>
            </a:r>
            <a:r>
              <a:rPr lang="en-US" sz="2200" i="1" dirty="0"/>
              <a:t>Caution!  Review carefully, a standard driver’s license or ID card does NOT prove citizenship</a:t>
            </a:r>
            <a:endParaRPr lang="en-US" sz="2200" dirty="0"/>
          </a:p>
        </p:txBody>
      </p:sp>
      <p:pic>
        <p:nvPicPr>
          <p:cNvPr id="5" name="Picture 4">
            <a:extLst>
              <a:ext uri="{FF2B5EF4-FFF2-40B4-BE49-F238E27FC236}">
                <a16:creationId xmlns:a16="http://schemas.microsoft.com/office/drawing/2014/main" id="{5AFF953C-A976-44F5-8DED-D7CB0B2C7974}"/>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4202566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Member Eligibility</a:t>
            </a:r>
          </a:p>
        </p:txBody>
      </p:sp>
      <p:sp>
        <p:nvSpPr>
          <p:cNvPr id="6" name="Content Placeholder 5"/>
          <p:cNvSpPr>
            <a:spLocks noGrp="1"/>
          </p:cNvSpPr>
          <p:nvPr>
            <p:ph idx="1"/>
          </p:nvPr>
        </p:nvSpPr>
        <p:spPr>
          <a:xfrm>
            <a:off x="457200" y="1295400"/>
            <a:ext cx="7620000" cy="1219200"/>
          </a:xfrm>
        </p:spPr>
        <p:txBody>
          <a:bodyPr>
            <a:normAutofit/>
          </a:bodyPr>
          <a:lstStyle/>
          <a:p>
            <a:r>
              <a:rPr lang="en-US" dirty="0"/>
              <a:t>An AmeriCorps member must:</a:t>
            </a:r>
          </a:p>
          <a:p>
            <a:pPr lvl="1"/>
            <a:r>
              <a:rPr lang="en-US" dirty="0"/>
              <a:t>Satisfy the National Service Criminal History Check eligibility criteria.</a:t>
            </a:r>
          </a:p>
        </p:txBody>
      </p:sp>
      <p:pic>
        <p:nvPicPr>
          <p:cNvPr id="3" name="Picture 2" descr="mindfulness | The Blue Room"/>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2849562"/>
            <a:ext cx="6143625" cy="2981325"/>
          </a:xfrm>
          <a:prstGeom prst="rect">
            <a:avLst/>
          </a:prstGeom>
        </p:spPr>
      </p:pic>
      <p:pic>
        <p:nvPicPr>
          <p:cNvPr id="7" name="Picture 6">
            <a:extLst>
              <a:ext uri="{FF2B5EF4-FFF2-40B4-BE49-F238E27FC236}">
                <a16:creationId xmlns:a16="http://schemas.microsoft.com/office/drawing/2014/main" id="{8078A2C3-9F7D-43D8-B374-8B3609508C38}"/>
              </a:ext>
            </a:extLst>
          </p:cNvPr>
          <p:cNvPicPr>
            <a:picLocks noChangeAspect="1"/>
          </p:cNvPicPr>
          <p:nvPr/>
        </p:nvPicPr>
        <p:blipFill>
          <a:blip r:embed="rId4"/>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2124132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Site Eligibility</a:t>
            </a:r>
          </a:p>
        </p:txBody>
      </p:sp>
      <p:sp>
        <p:nvSpPr>
          <p:cNvPr id="6" name="Content Placeholder 5"/>
          <p:cNvSpPr>
            <a:spLocks noGrp="1"/>
          </p:cNvSpPr>
          <p:nvPr>
            <p:ph idx="1"/>
          </p:nvPr>
        </p:nvSpPr>
        <p:spPr>
          <a:xfrm>
            <a:off x="457200" y="1371600"/>
            <a:ext cx="7620000" cy="4876800"/>
          </a:xfrm>
        </p:spPr>
        <p:txBody>
          <a:bodyPr>
            <a:normAutofit/>
          </a:bodyPr>
          <a:lstStyle/>
          <a:p>
            <a:endParaRPr lang="en-US" dirty="0"/>
          </a:p>
          <a:p>
            <a:r>
              <a:rPr lang="en-US" dirty="0"/>
              <a:t>2 CFR 200.1 (definitions)</a:t>
            </a:r>
          </a:p>
          <a:p>
            <a:pPr lvl="1"/>
            <a:r>
              <a:rPr lang="en-US" dirty="0"/>
              <a:t>Indian Tribes </a:t>
            </a:r>
          </a:p>
          <a:p>
            <a:pPr lvl="1"/>
            <a:r>
              <a:rPr lang="en-US" dirty="0"/>
              <a:t>Institutions of higher education </a:t>
            </a:r>
          </a:p>
          <a:p>
            <a:pPr lvl="1"/>
            <a:r>
              <a:rPr lang="en-US" dirty="0"/>
              <a:t>Local governments </a:t>
            </a:r>
          </a:p>
          <a:p>
            <a:pPr lvl="1"/>
            <a:r>
              <a:rPr lang="en-US" dirty="0"/>
              <a:t>Nonprofit organizations </a:t>
            </a:r>
          </a:p>
          <a:p>
            <a:pPr lvl="1"/>
            <a:r>
              <a:rPr lang="en-US" dirty="0"/>
              <a:t>States</a:t>
            </a:r>
          </a:p>
          <a:p>
            <a:pPr marL="411480" lvl="1" indent="0">
              <a:buNone/>
            </a:pPr>
            <a:endParaRPr lang="en-US" dirty="0"/>
          </a:p>
          <a:p>
            <a:r>
              <a:rPr lang="en-US" dirty="0"/>
              <a:t>Program Specific Criteria</a:t>
            </a:r>
          </a:p>
        </p:txBody>
      </p:sp>
      <p:pic>
        <p:nvPicPr>
          <p:cNvPr id="5" name="Picture 4">
            <a:extLst>
              <a:ext uri="{FF2B5EF4-FFF2-40B4-BE49-F238E27FC236}">
                <a16:creationId xmlns:a16="http://schemas.microsoft.com/office/drawing/2014/main" id="{BEBBB145-5080-4B02-8C1E-8F52852E69C0}"/>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21463855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appy Happy Mom: January 20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850" y="3428999"/>
            <a:ext cx="4562475" cy="3135990"/>
          </a:xfrm>
          <a:prstGeom prst="rect">
            <a:avLst/>
          </a:prstGeom>
        </p:spPr>
      </p:pic>
      <p:pic>
        <p:nvPicPr>
          <p:cNvPr id="8" name="Picture 7" descr="Cute Baby Animal Pictures Increase Productivity"/>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76262"/>
            <a:ext cx="4238625" cy="2847975"/>
          </a:xfrm>
          <a:prstGeom prst="rect">
            <a:avLst/>
          </a:prstGeom>
        </p:spPr>
      </p:pic>
      <p:pic>
        <p:nvPicPr>
          <p:cNvPr id="9" name="Picture 8" descr="Letters on Cosmology and Theodicy – Footnotes2Plato"/>
          <p:cNvPicPr>
            <a:picLocks noChangeAspect="1"/>
          </p:cNvPicPr>
          <p:nvPr/>
        </p:nvPicPr>
        <p:blipFill>
          <a:blip r:embed="rId5"/>
          <a:stretch>
            <a:fillRect/>
          </a:stretch>
        </p:blipFill>
        <p:spPr>
          <a:xfrm>
            <a:off x="4562475" y="3424237"/>
            <a:ext cx="19050" cy="9525"/>
          </a:xfrm>
          <a:prstGeom prst="rect">
            <a:avLst/>
          </a:prstGeom>
        </p:spPr>
      </p:pic>
      <p:pic>
        <p:nvPicPr>
          <p:cNvPr id="10" name="Picture 9" descr="Letters on Cosmology and Theodicy – Footnotes2Plato"/>
          <p:cNvPicPr>
            <a:picLocks noChangeAspect="1"/>
          </p:cNvPicPr>
          <p:nvPr/>
        </p:nvPicPr>
        <p:blipFill>
          <a:blip r:embed="rId5"/>
          <a:stretch>
            <a:fillRect/>
          </a:stretch>
        </p:blipFill>
        <p:spPr>
          <a:xfrm>
            <a:off x="4562475" y="3424237"/>
            <a:ext cx="19050" cy="9525"/>
          </a:xfrm>
          <a:prstGeom prst="rect">
            <a:avLst/>
          </a:prstGeom>
        </p:spPr>
      </p:pic>
      <p:pic>
        <p:nvPicPr>
          <p:cNvPr id="12" name="Picture 11" descr="Introducing: Tidbit Tuesday! – Why'd You Eat That?"/>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11144" y="571237"/>
            <a:ext cx="4250232" cy="2862525"/>
          </a:xfrm>
          <a:prstGeom prst="rect">
            <a:avLst/>
          </a:prstGeom>
        </p:spPr>
      </p:pic>
      <p:pic>
        <p:nvPicPr>
          <p:cNvPr id="13" name="Picture 12" descr="All The Joy: Tuesday 10- Cute Baby Animals"/>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H="1">
            <a:off x="4211143" y="3421739"/>
            <a:ext cx="4250232" cy="3143250"/>
          </a:xfrm>
          <a:prstGeom prst="rect">
            <a:avLst/>
          </a:prstGeom>
        </p:spPr>
      </p:pic>
      <p:pic>
        <p:nvPicPr>
          <p:cNvPr id="11" name="Picture 10">
            <a:extLst>
              <a:ext uri="{FF2B5EF4-FFF2-40B4-BE49-F238E27FC236}">
                <a16:creationId xmlns:a16="http://schemas.microsoft.com/office/drawing/2014/main" id="{4002E29C-167D-4461-92A2-993F373738BA}"/>
              </a:ext>
            </a:extLst>
          </p:cNvPr>
          <p:cNvPicPr>
            <a:picLocks noChangeAspect="1"/>
          </p:cNvPicPr>
          <p:nvPr/>
        </p:nvPicPr>
        <p:blipFill>
          <a:blip r:embed="rId8"/>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41960773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National Service Criminal History Checks</a:t>
            </a:r>
          </a:p>
        </p:txBody>
      </p:sp>
      <p:sp>
        <p:nvSpPr>
          <p:cNvPr id="6" name="Content Placeholder 5"/>
          <p:cNvSpPr>
            <a:spLocks noGrp="1"/>
          </p:cNvSpPr>
          <p:nvPr>
            <p:ph idx="1"/>
          </p:nvPr>
        </p:nvSpPr>
        <p:spPr>
          <a:xfrm>
            <a:off x="457200" y="1295400"/>
            <a:ext cx="7620000" cy="5334000"/>
          </a:xfrm>
        </p:spPr>
        <p:txBody>
          <a:bodyPr>
            <a:normAutofit/>
          </a:bodyPr>
          <a:lstStyle/>
          <a:p>
            <a:pPr marL="114300" indent="0">
              <a:buNone/>
            </a:pPr>
            <a:endParaRPr lang="en-US" dirty="0"/>
          </a:p>
          <a:p>
            <a:pPr marL="114300" indent="0">
              <a:buNone/>
            </a:pPr>
            <a:r>
              <a:rPr lang="en-US" sz="2400" dirty="0"/>
              <a:t>Resources:</a:t>
            </a:r>
          </a:p>
          <a:p>
            <a:r>
              <a:rPr lang="en-US" sz="2400" dirty="0"/>
              <a:t>AmeriCorps:  </a:t>
            </a:r>
            <a:r>
              <a:rPr lang="en-US" sz="2400" dirty="0">
                <a:hlinkClick r:id="rId3"/>
              </a:rPr>
              <a:t>NSCHC Website</a:t>
            </a:r>
            <a:endParaRPr lang="en-US" sz="2400" dirty="0"/>
          </a:p>
          <a:p>
            <a:r>
              <a:rPr lang="en-US" sz="2400" dirty="0"/>
              <a:t>Program Handbook: Pages 26-30</a:t>
            </a:r>
          </a:p>
          <a:p>
            <a:r>
              <a:rPr lang="en-US" sz="2400" dirty="0"/>
              <a:t>NSCHC eCourse:  </a:t>
            </a:r>
            <a:r>
              <a:rPr lang="en-US" sz="2400" dirty="0">
                <a:hlinkClick r:id="rId4"/>
              </a:rPr>
              <a:t>AmeriCorps Learning Management System (Litmos)</a:t>
            </a:r>
            <a:r>
              <a:rPr lang="en-US" sz="2400" dirty="0"/>
              <a:t> called </a:t>
            </a:r>
            <a:r>
              <a:rPr lang="en-US" sz="2400" i="1" dirty="0"/>
              <a:t>National Service Criminal History Checks Required Annual eCourse</a:t>
            </a:r>
          </a:p>
          <a:p>
            <a:pPr marL="411480" lvl="1" indent="0">
              <a:buNone/>
            </a:pPr>
            <a:endParaRPr lang="en-US" sz="2400" dirty="0"/>
          </a:p>
          <a:p>
            <a:pPr marL="114300" indent="0">
              <a:buNone/>
            </a:pPr>
            <a:r>
              <a:rPr lang="en-US" sz="2400" dirty="0"/>
              <a:t>Action: Go through each of these and take the NSCHC eCourse; send your certificate to Lou Thompson (lou.thompson@ofm.wa.gov). </a:t>
            </a:r>
          </a:p>
          <a:p>
            <a:pPr marL="114300" indent="0">
              <a:buNone/>
            </a:pPr>
            <a:endParaRPr lang="en-US" dirty="0"/>
          </a:p>
        </p:txBody>
      </p:sp>
      <p:pic>
        <p:nvPicPr>
          <p:cNvPr id="5" name="Picture 4">
            <a:extLst>
              <a:ext uri="{FF2B5EF4-FFF2-40B4-BE49-F238E27FC236}">
                <a16:creationId xmlns:a16="http://schemas.microsoft.com/office/drawing/2014/main" id="{5B773850-76CE-4607-8F12-CB1BAAED28C4}"/>
              </a:ext>
            </a:extLst>
          </p:cNvPr>
          <p:cNvPicPr>
            <a:picLocks noChangeAspect="1"/>
          </p:cNvPicPr>
          <p:nvPr/>
        </p:nvPicPr>
        <p:blipFill>
          <a:blip r:embed="rId5"/>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2747699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National Service Criminal History Checks</a:t>
            </a:r>
          </a:p>
        </p:txBody>
      </p:sp>
      <p:sp>
        <p:nvSpPr>
          <p:cNvPr id="6" name="Content Placeholder 5"/>
          <p:cNvSpPr>
            <a:spLocks noGrp="1"/>
          </p:cNvSpPr>
          <p:nvPr>
            <p:ph idx="1"/>
          </p:nvPr>
        </p:nvSpPr>
        <p:spPr>
          <a:xfrm>
            <a:off x="433137" y="1626185"/>
            <a:ext cx="7620000" cy="5334000"/>
          </a:xfrm>
        </p:spPr>
        <p:txBody>
          <a:bodyPr>
            <a:normAutofit/>
          </a:bodyPr>
          <a:lstStyle/>
          <a:p>
            <a:pPr marL="114300" indent="0">
              <a:buNone/>
            </a:pPr>
            <a:endParaRPr lang="en-US" dirty="0"/>
          </a:p>
          <a:p>
            <a:r>
              <a:rPr lang="en-US" sz="2400" b="1" i="1" dirty="0"/>
              <a:t>Who requires a National Service Criminal History Check (NSCHC)?</a:t>
            </a:r>
          </a:p>
          <a:p>
            <a:pPr lvl="1"/>
            <a:r>
              <a:rPr lang="en-US" sz="2400" dirty="0"/>
              <a:t>ALL AmeriCorps members</a:t>
            </a:r>
          </a:p>
          <a:p>
            <a:pPr lvl="1"/>
            <a:r>
              <a:rPr lang="en-US" sz="2400" dirty="0"/>
              <a:t>Staff in positions in which they will receive a salary, directly or reflected as match, under a cost reimbursement grant</a:t>
            </a:r>
          </a:p>
        </p:txBody>
      </p:sp>
      <p:pic>
        <p:nvPicPr>
          <p:cNvPr id="5" name="Picture 4">
            <a:extLst>
              <a:ext uri="{FF2B5EF4-FFF2-40B4-BE49-F238E27FC236}">
                <a16:creationId xmlns:a16="http://schemas.microsoft.com/office/drawing/2014/main" id="{536C8E9C-DB15-4578-8F3E-A31536AE4570}"/>
              </a:ext>
            </a:extLst>
          </p:cNvPr>
          <p:cNvPicPr>
            <a:picLocks noChangeAspect="1"/>
          </p:cNvPicPr>
          <p:nvPr/>
        </p:nvPicPr>
        <p:blipFill>
          <a:blip r:embed="rId3"/>
          <a:stretch>
            <a:fillRect/>
          </a:stretch>
        </p:blipFill>
        <p:spPr>
          <a:xfrm>
            <a:off x="8458200" y="5486400"/>
            <a:ext cx="685800" cy="685800"/>
          </a:xfrm>
          <a:prstGeom prst="rect">
            <a:avLst/>
          </a:prstGeom>
        </p:spPr>
      </p:pic>
    </p:spTree>
    <p:extLst>
      <p:ext uri="{BB962C8B-B14F-4D97-AF65-F5344CB8AC3E}">
        <p14:creationId xmlns:p14="http://schemas.microsoft.com/office/powerpoint/2010/main" val="2649569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Learning To Date</a:t>
            </a:r>
          </a:p>
        </p:txBody>
      </p:sp>
      <p:sp>
        <p:nvSpPr>
          <p:cNvPr id="6" name="Content Placeholder 5"/>
          <p:cNvSpPr>
            <a:spLocks noGrp="1"/>
          </p:cNvSpPr>
          <p:nvPr>
            <p:ph idx="1"/>
          </p:nvPr>
        </p:nvSpPr>
        <p:spPr>
          <a:xfrm>
            <a:off x="457200" y="1676400"/>
            <a:ext cx="7620000" cy="5334000"/>
          </a:xfrm>
        </p:spPr>
        <p:txBody>
          <a:bodyPr>
            <a:normAutofit/>
          </a:bodyPr>
          <a:lstStyle/>
          <a:p>
            <a:r>
              <a:rPr lang="en-US" sz="2400" dirty="0"/>
              <a:t>AmeriCorps 101/Program &amp; Fiscal Orientation</a:t>
            </a:r>
          </a:p>
          <a:p>
            <a:r>
              <a:rPr lang="en-US" sz="2400" dirty="0"/>
              <a:t>Theory of Change and Evidence</a:t>
            </a:r>
          </a:p>
          <a:p>
            <a:r>
              <a:rPr lang="en-US" sz="2400" dirty="0"/>
              <a:t>Logic Models/Performance Measures/Data Collection</a:t>
            </a:r>
          </a:p>
          <a:p>
            <a:r>
              <a:rPr lang="en-US" sz="2400" dirty="0"/>
              <a:t>Policies, Procedures, and Branding </a:t>
            </a:r>
          </a:p>
          <a:p>
            <a:r>
              <a:rPr lang="en-US" sz="2400" dirty="0"/>
              <a:t>Grant Making, Budgeting, and Fund Development</a:t>
            </a:r>
          </a:p>
          <a:p>
            <a:r>
              <a:rPr lang="en-US" sz="2400" dirty="0"/>
              <a:t>Recruitment and Enrollment </a:t>
            </a:r>
          </a:p>
          <a:p>
            <a:pPr marL="114300" indent="0">
              <a:buNone/>
            </a:pPr>
            <a:endParaRPr lang="en-US" b="1" dirty="0"/>
          </a:p>
        </p:txBody>
      </p:sp>
      <p:pic>
        <p:nvPicPr>
          <p:cNvPr id="5" name="Picture 4">
            <a:extLst>
              <a:ext uri="{FF2B5EF4-FFF2-40B4-BE49-F238E27FC236}">
                <a16:creationId xmlns:a16="http://schemas.microsoft.com/office/drawing/2014/main" id="{01C04DED-1520-4BB6-ACFB-8BAE416B58A8}"/>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26471907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National Service Criminal History Checks</a:t>
            </a:r>
          </a:p>
        </p:txBody>
      </p:sp>
      <p:sp>
        <p:nvSpPr>
          <p:cNvPr id="6" name="Content Placeholder 5"/>
          <p:cNvSpPr>
            <a:spLocks noGrp="1"/>
          </p:cNvSpPr>
          <p:nvPr>
            <p:ph idx="1"/>
          </p:nvPr>
        </p:nvSpPr>
        <p:spPr>
          <a:xfrm>
            <a:off x="457200" y="1295400"/>
            <a:ext cx="7620000" cy="5334000"/>
          </a:xfrm>
        </p:spPr>
        <p:txBody>
          <a:bodyPr>
            <a:normAutofit lnSpcReduction="10000"/>
          </a:bodyPr>
          <a:lstStyle/>
          <a:p>
            <a:endParaRPr lang="en-US" i="1" dirty="0"/>
          </a:p>
          <a:p>
            <a:r>
              <a:rPr lang="en-US" sz="2400" b="1" i="1" dirty="0"/>
              <a:t>What cheeks are required?</a:t>
            </a:r>
            <a:endParaRPr lang="en-US" sz="2400" i="1" dirty="0"/>
          </a:p>
          <a:p>
            <a:pPr lvl="1"/>
            <a:r>
              <a:rPr lang="en-US" sz="2400" dirty="0"/>
              <a:t>Nationwide name-based check of the NSOPW-National Sex Offender Public Website (NSOPW)</a:t>
            </a:r>
          </a:p>
          <a:p>
            <a:pPr lvl="1"/>
            <a:r>
              <a:rPr lang="en-US" sz="2400" dirty="0"/>
              <a:t>State Checks</a:t>
            </a:r>
          </a:p>
          <a:p>
            <a:pPr lvl="2"/>
            <a:r>
              <a:rPr lang="en-US" sz="2000" dirty="0"/>
              <a:t>Name-based check from the State of Service registry (WA-WATCH Check)</a:t>
            </a:r>
          </a:p>
          <a:p>
            <a:pPr lvl="2"/>
            <a:r>
              <a:rPr lang="en-US" sz="2000" dirty="0"/>
              <a:t>Name-based check from the State of Residence registry (if different than state of service)(OUT-OF-STATE)</a:t>
            </a:r>
          </a:p>
          <a:p>
            <a:pPr lvl="1"/>
            <a:r>
              <a:rPr lang="en-US" sz="2400" dirty="0"/>
              <a:t>Fingerprint-based FBI check</a:t>
            </a:r>
          </a:p>
          <a:p>
            <a:pPr marL="411480" lvl="1" indent="0">
              <a:buNone/>
            </a:pPr>
            <a:endParaRPr lang="en-US" dirty="0"/>
          </a:p>
          <a:p>
            <a:r>
              <a:rPr lang="en-US" sz="2400" b="1" i="1" dirty="0"/>
              <a:t>When are checks to be completed?</a:t>
            </a:r>
          </a:p>
          <a:p>
            <a:pPr marL="411480" lvl="1" indent="0">
              <a:buNone/>
            </a:pPr>
            <a:r>
              <a:rPr lang="en-US" sz="2400" dirty="0"/>
              <a:t>ALL checks need to be completed, adjudicated, and documented </a:t>
            </a:r>
            <a:r>
              <a:rPr lang="en-US" sz="2400" b="1" u="sng" dirty="0"/>
              <a:t>BEFORE</a:t>
            </a:r>
            <a:r>
              <a:rPr lang="en-US" sz="2400" dirty="0"/>
              <a:t> the individual begins work/service</a:t>
            </a:r>
          </a:p>
        </p:txBody>
      </p:sp>
      <p:pic>
        <p:nvPicPr>
          <p:cNvPr id="5" name="Picture 4">
            <a:extLst>
              <a:ext uri="{FF2B5EF4-FFF2-40B4-BE49-F238E27FC236}">
                <a16:creationId xmlns:a16="http://schemas.microsoft.com/office/drawing/2014/main" id="{536C8E9C-DB15-4578-8F3E-A31536AE4570}"/>
              </a:ext>
            </a:extLst>
          </p:cNvPr>
          <p:cNvPicPr>
            <a:picLocks noChangeAspect="1"/>
          </p:cNvPicPr>
          <p:nvPr/>
        </p:nvPicPr>
        <p:blipFill>
          <a:blip r:embed="rId3"/>
          <a:stretch>
            <a:fillRect/>
          </a:stretch>
        </p:blipFill>
        <p:spPr>
          <a:xfrm>
            <a:off x="8458200" y="5486400"/>
            <a:ext cx="685800" cy="685800"/>
          </a:xfrm>
          <a:prstGeom prst="rect">
            <a:avLst/>
          </a:prstGeom>
        </p:spPr>
      </p:pic>
    </p:spTree>
    <p:extLst>
      <p:ext uri="{BB962C8B-B14F-4D97-AF65-F5344CB8AC3E}">
        <p14:creationId xmlns:p14="http://schemas.microsoft.com/office/powerpoint/2010/main" val="20607252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National Service Criminal History Checks</a:t>
            </a:r>
          </a:p>
        </p:txBody>
      </p:sp>
      <p:sp>
        <p:nvSpPr>
          <p:cNvPr id="6" name="Content Placeholder 5"/>
          <p:cNvSpPr>
            <a:spLocks noGrp="1"/>
          </p:cNvSpPr>
          <p:nvPr>
            <p:ph idx="1"/>
          </p:nvPr>
        </p:nvSpPr>
        <p:spPr>
          <a:xfrm>
            <a:off x="457200" y="1295400"/>
            <a:ext cx="7620000" cy="5334000"/>
          </a:xfrm>
        </p:spPr>
        <p:txBody>
          <a:bodyPr>
            <a:normAutofit/>
          </a:bodyPr>
          <a:lstStyle/>
          <a:p>
            <a:endParaRPr lang="en-US" i="1" dirty="0"/>
          </a:p>
          <a:p>
            <a:endParaRPr lang="en-US" b="1" i="1" dirty="0"/>
          </a:p>
          <a:p>
            <a:pPr marL="114300" indent="0">
              <a:buNone/>
            </a:pPr>
            <a:r>
              <a:rPr lang="en-US" sz="2400" b="1" i="1" dirty="0"/>
              <a:t>Who is ineligible to work/serve on the AmeriCorps operational grant?</a:t>
            </a:r>
            <a:endParaRPr lang="en-US" sz="2400" i="1" dirty="0"/>
          </a:p>
          <a:p>
            <a:pPr marL="411480" lvl="1" indent="0">
              <a:buNone/>
            </a:pPr>
            <a:r>
              <a:rPr lang="en-US" sz="2400" dirty="0"/>
              <a:t>Individuals who:</a:t>
            </a:r>
          </a:p>
          <a:p>
            <a:pPr lvl="1"/>
            <a:r>
              <a:rPr lang="en-US" sz="2400" dirty="0"/>
              <a:t>Refuse to consent to NSCHC</a:t>
            </a:r>
          </a:p>
          <a:p>
            <a:pPr lvl="1"/>
            <a:r>
              <a:rPr lang="en-US" sz="2400" dirty="0"/>
              <a:t>Make a false statement in connection with NSCHC</a:t>
            </a:r>
          </a:p>
          <a:p>
            <a:pPr lvl="1"/>
            <a:r>
              <a:rPr lang="en-US" sz="2400" dirty="0"/>
              <a:t>Are registered, or required to be registered, on a state sex offender registry or the National Sex Offender Registry</a:t>
            </a:r>
          </a:p>
          <a:p>
            <a:pPr lvl="1"/>
            <a:r>
              <a:rPr lang="en-US" sz="2400" dirty="0"/>
              <a:t>Have been convicted of murder</a:t>
            </a:r>
          </a:p>
        </p:txBody>
      </p:sp>
      <p:pic>
        <p:nvPicPr>
          <p:cNvPr id="5" name="Picture 4">
            <a:extLst>
              <a:ext uri="{FF2B5EF4-FFF2-40B4-BE49-F238E27FC236}">
                <a16:creationId xmlns:a16="http://schemas.microsoft.com/office/drawing/2014/main" id="{536C8E9C-DB15-4578-8F3E-A31536AE4570}"/>
              </a:ext>
            </a:extLst>
          </p:cNvPr>
          <p:cNvPicPr>
            <a:picLocks noChangeAspect="1"/>
          </p:cNvPicPr>
          <p:nvPr/>
        </p:nvPicPr>
        <p:blipFill>
          <a:blip r:embed="rId3"/>
          <a:stretch>
            <a:fillRect/>
          </a:stretch>
        </p:blipFill>
        <p:spPr>
          <a:xfrm>
            <a:off x="8458200" y="5486400"/>
            <a:ext cx="685800" cy="685800"/>
          </a:xfrm>
          <a:prstGeom prst="rect">
            <a:avLst/>
          </a:prstGeom>
        </p:spPr>
      </p:pic>
    </p:spTree>
    <p:extLst>
      <p:ext uri="{BB962C8B-B14F-4D97-AF65-F5344CB8AC3E}">
        <p14:creationId xmlns:p14="http://schemas.microsoft.com/office/powerpoint/2010/main" val="2919039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National Service Criminal History Checks</a:t>
            </a:r>
          </a:p>
        </p:txBody>
      </p:sp>
      <p:sp>
        <p:nvSpPr>
          <p:cNvPr id="6" name="Content Placeholder 5"/>
          <p:cNvSpPr>
            <a:spLocks noGrp="1"/>
          </p:cNvSpPr>
          <p:nvPr>
            <p:ph idx="1"/>
          </p:nvPr>
        </p:nvSpPr>
        <p:spPr>
          <a:xfrm>
            <a:off x="441158" y="1905000"/>
            <a:ext cx="7620000" cy="5334000"/>
          </a:xfrm>
        </p:spPr>
        <p:txBody>
          <a:bodyPr>
            <a:normAutofit/>
          </a:bodyPr>
          <a:lstStyle/>
          <a:p>
            <a:r>
              <a:rPr lang="en-US" sz="2400" dirty="0"/>
              <a:t>Serve Washington </a:t>
            </a:r>
            <a:r>
              <a:rPr lang="en-US" sz="2400" b="1" dirty="0"/>
              <a:t>requires</a:t>
            </a:r>
            <a:r>
              <a:rPr lang="en-US" sz="2400" dirty="0"/>
              <a:t> all programs use the AmeriCorps designated vendors; Truescreen and Fieldprint.  </a:t>
            </a:r>
          </a:p>
          <a:p>
            <a:pPr marL="114300" indent="0">
              <a:buNone/>
            </a:pPr>
            <a:endParaRPr lang="en-US" sz="2400" dirty="0"/>
          </a:p>
          <a:p>
            <a:r>
              <a:rPr lang="en-US" sz="2400" dirty="0"/>
              <a:t>Serve Washington also requires all programs have a policy/procedure on Criminal History Checks, including the roles and responsibilities of staff conducting and documenting NSCHCs.  </a:t>
            </a:r>
          </a:p>
          <a:p>
            <a:endParaRPr lang="en-US" sz="2400" dirty="0"/>
          </a:p>
          <a:p>
            <a:pPr marL="114300" indent="0">
              <a:buNone/>
            </a:pPr>
            <a:r>
              <a:rPr lang="en-US" sz="2400" dirty="0"/>
              <a:t>Action: Set up Truescreen and </a:t>
            </a:r>
            <a:r>
              <a:rPr lang="en-US" sz="2400" dirty="0" err="1"/>
              <a:t>Fieldprint</a:t>
            </a:r>
            <a:r>
              <a:rPr lang="en-US" sz="2400" dirty="0"/>
              <a:t> accounts</a:t>
            </a:r>
          </a:p>
          <a:p>
            <a:endParaRPr lang="en-US" dirty="0"/>
          </a:p>
        </p:txBody>
      </p:sp>
      <p:pic>
        <p:nvPicPr>
          <p:cNvPr id="5" name="Picture 4">
            <a:extLst>
              <a:ext uri="{FF2B5EF4-FFF2-40B4-BE49-F238E27FC236}">
                <a16:creationId xmlns:a16="http://schemas.microsoft.com/office/drawing/2014/main" id="{2EB43BE5-0F15-437C-9DFA-1BCABE833D3F}"/>
              </a:ext>
            </a:extLst>
          </p:cNvPr>
          <p:cNvPicPr>
            <a:picLocks noChangeAspect="1"/>
          </p:cNvPicPr>
          <p:nvPr/>
        </p:nvPicPr>
        <p:blipFill>
          <a:blip r:embed="rId3"/>
          <a:stretch>
            <a:fillRect/>
          </a:stretch>
        </p:blipFill>
        <p:spPr>
          <a:xfrm>
            <a:off x="8458200" y="5486400"/>
            <a:ext cx="685800" cy="685800"/>
          </a:xfrm>
          <a:prstGeom prst="rect">
            <a:avLst/>
          </a:prstGeom>
        </p:spPr>
      </p:pic>
    </p:spTree>
    <p:extLst>
      <p:ext uri="{BB962C8B-B14F-4D97-AF65-F5344CB8AC3E}">
        <p14:creationId xmlns:p14="http://schemas.microsoft.com/office/powerpoint/2010/main" val="25733648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pPr algn="ctr"/>
            <a:r>
              <a:rPr lang="en-US" dirty="0"/>
              <a:t>National Service Criminal History Checks</a:t>
            </a:r>
          </a:p>
        </p:txBody>
      </p:sp>
      <p:sp>
        <p:nvSpPr>
          <p:cNvPr id="6" name="Content Placeholder 5"/>
          <p:cNvSpPr>
            <a:spLocks noGrp="1"/>
          </p:cNvSpPr>
          <p:nvPr>
            <p:ph idx="1"/>
          </p:nvPr>
        </p:nvSpPr>
        <p:spPr>
          <a:xfrm>
            <a:off x="228600" y="1752600"/>
            <a:ext cx="8229600" cy="5562600"/>
          </a:xfrm>
        </p:spPr>
        <p:txBody>
          <a:bodyPr>
            <a:normAutofit/>
          </a:bodyPr>
          <a:lstStyle/>
          <a:p>
            <a:pPr marL="114300" indent="0">
              <a:buNone/>
            </a:pPr>
            <a:r>
              <a:rPr lang="en-US" dirty="0">
                <a:hlinkClick r:id="rId3"/>
              </a:rPr>
              <a:t>Serve WA NSCHC Documentation Checklist</a:t>
            </a:r>
            <a:endParaRPr lang="en-US" dirty="0"/>
          </a:p>
          <a:p>
            <a:r>
              <a:rPr lang="en-US" dirty="0"/>
              <a:t>Verify identity through government-issued photo identification (maintain documentation)</a:t>
            </a:r>
            <a:endParaRPr lang="en-US" sz="1200" dirty="0"/>
          </a:p>
          <a:p>
            <a:r>
              <a:rPr lang="en-US" dirty="0"/>
              <a:t>Obtain written consent (documented in Truescreen/</a:t>
            </a:r>
            <a:r>
              <a:rPr lang="en-US" dirty="0" err="1"/>
              <a:t>Fieldprint</a:t>
            </a:r>
            <a:r>
              <a:rPr lang="en-US" dirty="0"/>
              <a:t>)</a:t>
            </a:r>
            <a:endParaRPr lang="en-US" sz="1200" dirty="0"/>
          </a:p>
          <a:p>
            <a:r>
              <a:rPr lang="en-US" dirty="0"/>
              <a:t>Document candidate’s understanding that position is contingent on eligibility determined by results (documented in Truescreen/ </a:t>
            </a:r>
            <a:r>
              <a:rPr lang="en-US" dirty="0" err="1"/>
              <a:t>Fieldprint</a:t>
            </a:r>
            <a:r>
              <a:rPr lang="en-US" dirty="0"/>
              <a:t>)</a:t>
            </a:r>
            <a:endParaRPr lang="en-US" sz="1200" dirty="0"/>
          </a:p>
          <a:p>
            <a:r>
              <a:rPr lang="en-US" dirty="0"/>
              <a:t>Perform each component of the applicable checks (maintain documentation)</a:t>
            </a:r>
            <a:endParaRPr lang="en-US" sz="1200" dirty="0"/>
          </a:p>
          <a:p>
            <a:r>
              <a:rPr lang="en-US" dirty="0"/>
              <a:t>Adjudicate results of each check (maintain documentation)</a:t>
            </a:r>
          </a:p>
          <a:p>
            <a:pPr lvl="1"/>
            <a:r>
              <a:rPr lang="en-US" dirty="0"/>
              <a:t>More than just “look and print” – take action to record decision, person making decision, date and time</a:t>
            </a:r>
            <a:endParaRPr lang="en-US" sz="1100" dirty="0"/>
          </a:p>
          <a:p>
            <a:r>
              <a:rPr lang="en-US" dirty="0"/>
              <a:t>Document, document, document!</a:t>
            </a:r>
          </a:p>
        </p:txBody>
      </p:sp>
      <p:pic>
        <p:nvPicPr>
          <p:cNvPr id="5" name="Picture 4">
            <a:extLst>
              <a:ext uri="{FF2B5EF4-FFF2-40B4-BE49-F238E27FC236}">
                <a16:creationId xmlns:a16="http://schemas.microsoft.com/office/drawing/2014/main" id="{06ED2936-8636-42CD-B8A8-4653B4C0D181}"/>
              </a:ext>
            </a:extLst>
          </p:cNvPr>
          <p:cNvPicPr>
            <a:picLocks noChangeAspect="1"/>
          </p:cNvPicPr>
          <p:nvPr/>
        </p:nvPicPr>
        <p:blipFill>
          <a:blip r:embed="rId4"/>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37431427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pic>
        <p:nvPicPr>
          <p:cNvPr id="6" name="Picture 5">
            <a:extLst>
              <a:ext uri="{FF2B5EF4-FFF2-40B4-BE49-F238E27FC236}">
                <a16:creationId xmlns:a16="http://schemas.microsoft.com/office/drawing/2014/main" id="{8B398457-6205-40DF-AAFA-C5745C2D3082}"/>
              </a:ext>
            </a:extLst>
          </p:cNvPr>
          <p:cNvPicPr>
            <a:picLocks noChangeAspect="1"/>
          </p:cNvPicPr>
          <p:nvPr/>
        </p:nvPicPr>
        <p:blipFill>
          <a:blip r:embed="rId3"/>
          <a:stretch>
            <a:fillRect/>
          </a:stretch>
        </p:blipFill>
        <p:spPr>
          <a:xfrm>
            <a:off x="8458200" y="5486400"/>
            <a:ext cx="685800" cy="689517"/>
          </a:xfrm>
          <a:prstGeom prst="rect">
            <a:avLst/>
          </a:prstGeom>
        </p:spPr>
      </p:pic>
      <p:pic>
        <p:nvPicPr>
          <p:cNvPr id="3" name="Picture 2" descr="Different colored question marks">
            <a:extLst>
              <a:ext uri="{FF2B5EF4-FFF2-40B4-BE49-F238E27FC236}">
                <a16:creationId xmlns:a16="http://schemas.microsoft.com/office/drawing/2014/main" id="{F2422176-70C4-65D7-AFDD-565FD3D4C2C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73230" y="1828800"/>
            <a:ext cx="6197540" cy="3486245"/>
          </a:xfrm>
          <a:prstGeom prst="rect">
            <a:avLst/>
          </a:prstGeom>
        </p:spPr>
      </p:pic>
    </p:spTree>
    <p:extLst>
      <p:ext uri="{BB962C8B-B14F-4D97-AF65-F5344CB8AC3E}">
        <p14:creationId xmlns:p14="http://schemas.microsoft.com/office/powerpoint/2010/main" val="16562146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“Homework”</a:t>
            </a:r>
          </a:p>
        </p:txBody>
      </p:sp>
      <p:sp>
        <p:nvSpPr>
          <p:cNvPr id="6" name="Content Placeholder 5"/>
          <p:cNvSpPr>
            <a:spLocks noGrp="1"/>
          </p:cNvSpPr>
          <p:nvPr>
            <p:ph idx="1"/>
          </p:nvPr>
        </p:nvSpPr>
        <p:spPr>
          <a:xfrm>
            <a:off x="457200" y="1417638"/>
            <a:ext cx="7620000" cy="5334000"/>
          </a:xfrm>
        </p:spPr>
        <p:txBody>
          <a:bodyPr>
            <a:normAutofit/>
          </a:bodyPr>
          <a:lstStyle/>
          <a:p>
            <a:r>
              <a:rPr lang="en-US" sz="2400" dirty="0"/>
              <a:t>Ensure fiscal systems are in place to support Member Benefits</a:t>
            </a:r>
          </a:p>
          <a:p>
            <a:r>
              <a:rPr lang="en-US" sz="2400" dirty="0"/>
              <a:t>Develop systems for processing/documenting Eligibility</a:t>
            </a:r>
          </a:p>
          <a:p>
            <a:r>
              <a:rPr lang="en-US" sz="2400" dirty="0"/>
              <a:t>Take the NSCHC eCourse, submit certificate</a:t>
            </a:r>
          </a:p>
          <a:p>
            <a:r>
              <a:rPr lang="en-US" sz="2400" dirty="0"/>
              <a:t>Set up Truescreen and Fieldprint accounts, test a staff**</a:t>
            </a:r>
          </a:p>
          <a:p>
            <a:r>
              <a:rPr lang="en-US" sz="2400" dirty="0"/>
              <a:t>Develop draft Recruitment and Selection Plan</a:t>
            </a:r>
          </a:p>
          <a:p>
            <a:r>
              <a:rPr lang="en-US" sz="2400" dirty="0"/>
              <a:t>Update budget framework</a:t>
            </a:r>
          </a:p>
          <a:p>
            <a:endParaRPr lang="en-US" b="1" dirty="0"/>
          </a:p>
          <a:p>
            <a:endParaRPr lang="en-US" dirty="0"/>
          </a:p>
        </p:txBody>
      </p:sp>
      <p:pic>
        <p:nvPicPr>
          <p:cNvPr id="5" name="Picture 4">
            <a:extLst>
              <a:ext uri="{FF2B5EF4-FFF2-40B4-BE49-F238E27FC236}">
                <a16:creationId xmlns:a16="http://schemas.microsoft.com/office/drawing/2014/main" id="{9414BEFD-4DB8-43F7-8E18-1F0B4F439F64}"/>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12781658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Quarter 3 Deliverables</a:t>
            </a:r>
          </a:p>
        </p:txBody>
      </p:sp>
      <p:sp>
        <p:nvSpPr>
          <p:cNvPr id="6" name="Content Placeholder 5"/>
          <p:cNvSpPr>
            <a:spLocks noGrp="1"/>
          </p:cNvSpPr>
          <p:nvPr>
            <p:ph idx="1"/>
          </p:nvPr>
        </p:nvSpPr>
        <p:spPr>
          <a:xfrm>
            <a:off x="457200" y="1417638"/>
            <a:ext cx="7620000" cy="5334000"/>
          </a:xfrm>
        </p:spPr>
        <p:txBody>
          <a:bodyPr>
            <a:normAutofit/>
          </a:bodyPr>
          <a:lstStyle/>
          <a:p>
            <a:r>
              <a:rPr lang="en-US" dirty="0"/>
              <a:t>NSCHC </a:t>
            </a:r>
            <a:r>
              <a:rPr lang="en-US" dirty="0" err="1"/>
              <a:t>eCourse</a:t>
            </a:r>
            <a:r>
              <a:rPr lang="en-US" dirty="0"/>
              <a:t> Certificate of Completion</a:t>
            </a:r>
          </a:p>
          <a:p>
            <a:r>
              <a:rPr lang="en-US" dirty="0"/>
              <a:t>Establish Truescreen and </a:t>
            </a:r>
            <a:r>
              <a:rPr lang="en-US" dirty="0" err="1"/>
              <a:t>Fieldprint</a:t>
            </a:r>
            <a:r>
              <a:rPr lang="en-US" dirty="0"/>
              <a:t> Accounts</a:t>
            </a:r>
          </a:p>
          <a:p>
            <a:r>
              <a:rPr lang="en-US" dirty="0"/>
              <a:t>Successfully Adjudicate and Document Truescreen and </a:t>
            </a:r>
            <a:r>
              <a:rPr lang="en-US" dirty="0" err="1"/>
              <a:t>Fieldprint</a:t>
            </a:r>
            <a:r>
              <a:rPr lang="en-US" dirty="0"/>
              <a:t> checks on staff that will charge time to the grant</a:t>
            </a:r>
          </a:p>
          <a:p>
            <a:r>
              <a:rPr lang="en-US" dirty="0"/>
              <a:t>Develop NSCHC Policy &amp; Procedure</a:t>
            </a:r>
          </a:p>
          <a:p>
            <a:r>
              <a:rPr lang="en-US" dirty="0"/>
              <a:t>Develop Member Recruitment Plan</a:t>
            </a:r>
          </a:p>
          <a:p>
            <a:r>
              <a:rPr lang="en-US" dirty="0"/>
              <a:t>Create Member Orientation/Training/Supervision Plan (Host Site, too, if applicable)</a:t>
            </a:r>
          </a:p>
          <a:p>
            <a:r>
              <a:rPr lang="en-US" dirty="0"/>
              <a:t>Draft Member Position Description(s) and Member Service Agreement</a:t>
            </a:r>
          </a:p>
          <a:p>
            <a:r>
              <a:rPr lang="en-US" dirty="0"/>
              <a:t>Look into Timesheet/Time Tracking Tools</a:t>
            </a:r>
          </a:p>
          <a:p>
            <a:pPr marL="114300" indent="0">
              <a:buNone/>
            </a:pPr>
            <a:endParaRPr lang="en-US" i="1" dirty="0"/>
          </a:p>
          <a:p>
            <a:pPr marL="114300" indent="0">
              <a:buNone/>
            </a:pPr>
            <a:endParaRPr lang="en-US" dirty="0"/>
          </a:p>
        </p:txBody>
      </p:sp>
      <p:pic>
        <p:nvPicPr>
          <p:cNvPr id="5" name="Picture 4">
            <a:extLst>
              <a:ext uri="{FF2B5EF4-FFF2-40B4-BE49-F238E27FC236}">
                <a16:creationId xmlns:a16="http://schemas.microsoft.com/office/drawing/2014/main" id="{BD0CE8E5-C3EF-459F-8241-1DC41D6E4BFC}"/>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38741172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Thank you!</a:t>
            </a:r>
          </a:p>
        </p:txBody>
      </p:sp>
      <p:pic>
        <p:nvPicPr>
          <p:cNvPr id="7" name="Picture 6">
            <a:extLst>
              <a:ext uri="{FF2B5EF4-FFF2-40B4-BE49-F238E27FC236}">
                <a16:creationId xmlns:a16="http://schemas.microsoft.com/office/drawing/2014/main" id="{7A963E3D-3811-4F4B-AF4E-9D2338807CF5}"/>
              </a:ext>
            </a:extLst>
          </p:cNvPr>
          <p:cNvPicPr>
            <a:picLocks noChangeAspect="1"/>
          </p:cNvPicPr>
          <p:nvPr/>
        </p:nvPicPr>
        <p:blipFill>
          <a:blip r:embed="rId3"/>
          <a:stretch>
            <a:fillRect/>
          </a:stretch>
        </p:blipFill>
        <p:spPr>
          <a:xfrm>
            <a:off x="8458200" y="5486400"/>
            <a:ext cx="685800" cy="689517"/>
          </a:xfrm>
          <a:prstGeom prst="rect">
            <a:avLst/>
          </a:prstGeom>
        </p:spPr>
      </p:pic>
      <p:pic>
        <p:nvPicPr>
          <p:cNvPr id="9" name="Picture 8" descr="A picture containing text, outdoor&#10;&#10;Description automatically generated">
            <a:extLst>
              <a:ext uri="{FF2B5EF4-FFF2-40B4-BE49-F238E27FC236}">
                <a16:creationId xmlns:a16="http://schemas.microsoft.com/office/drawing/2014/main" id="{FC812C91-F34D-4EF0-921A-15A1DD5F7F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82531" y="1440373"/>
            <a:ext cx="4169338" cy="4735544"/>
          </a:xfrm>
          <a:prstGeom prst="rect">
            <a:avLst/>
          </a:prstGeom>
        </p:spPr>
      </p:pic>
    </p:spTree>
    <p:extLst>
      <p:ext uri="{BB962C8B-B14F-4D97-AF65-F5344CB8AC3E}">
        <p14:creationId xmlns:p14="http://schemas.microsoft.com/office/powerpoint/2010/main" val="2370683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 to Consider</a:t>
            </a:r>
          </a:p>
        </p:txBody>
      </p:sp>
      <p:pic>
        <p:nvPicPr>
          <p:cNvPr id="5" name="Picture 4">
            <a:extLst>
              <a:ext uri="{FF2B5EF4-FFF2-40B4-BE49-F238E27FC236}">
                <a16:creationId xmlns:a16="http://schemas.microsoft.com/office/drawing/2014/main" id="{2AD2EF98-23E8-4EBB-B154-7E42A38655DC}"/>
              </a:ext>
            </a:extLst>
          </p:cNvPr>
          <p:cNvPicPr>
            <a:picLocks noChangeAspect="1"/>
          </p:cNvPicPr>
          <p:nvPr/>
        </p:nvPicPr>
        <p:blipFill>
          <a:blip r:embed="rId3"/>
          <a:stretch>
            <a:fillRect/>
          </a:stretch>
        </p:blipFill>
        <p:spPr>
          <a:xfrm>
            <a:off x="8458200" y="5486400"/>
            <a:ext cx="685800" cy="689517"/>
          </a:xfrm>
          <a:prstGeom prst="rect">
            <a:avLst/>
          </a:prstGeom>
        </p:spPr>
      </p:pic>
      <p:sp>
        <p:nvSpPr>
          <p:cNvPr id="11" name="Content Placeholder 10">
            <a:extLst>
              <a:ext uri="{FF2B5EF4-FFF2-40B4-BE49-F238E27FC236}">
                <a16:creationId xmlns:a16="http://schemas.microsoft.com/office/drawing/2014/main" id="{A5AE6B13-DCF9-4FFF-9C32-0B4476FFE89E}"/>
              </a:ext>
            </a:extLst>
          </p:cNvPr>
          <p:cNvSpPr>
            <a:spLocks noGrp="1"/>
          </p:cNvSpPr>
          <p:nvPr>
            <p:ph idx="1"/>
          </p:nvPr>
        </p:nvSpPr>
        <p:spPr>
          <a:xfrm>
            <a:off x="76200" y="1600200"/>
            <a:ext cx="8305800" cy="5181600"/>
          </a:xfrm>
        </p:spPr>
        <p:txBody>
          <a:bodyPr>
            <a:normAutofit fontScale="92500" lnSpcReduction="20000"/>
          </a:bodyPr>
          <a:lstStyle/>
          <a:p>
            <a:pPr marL="377190" indent="-251460" defTabSz="1005840" eaLnBrk="1" fontAlgn="auto" hangingPunct="1">
              <a:spcBef>
                <a:spcPts val="1200"/>
              </a:spcBef>
              <a:spcAft>
                <a:spcPts val="1200"/>
              </a:spcAft>
              <a:defRPr/>
            </a:pPr>
            <a:r>
              <a:rPr lang="en-US" sz="2000" dirty="0"/>
              <a:t>Are position descriptions free of prohibited activities and perception of “other duties?”</a:t>
            </a:r>
          </a:p>
          <a:p>
            <a:pPr marL="377190" indent="-251460" defTabSz="1005840" eaLnBrk="1" fontAlgn="auto" hangingPunct="1">
              <a:spcBef>
                <a:spcPts val="1200"/>
              </a:spcBef>
              <a:spcAft>
                <a:spcPts val="1200"/>
              </a:spcAft>
              <a:defRPr/>
            </a:pPr>
            <a:r>
              <a:rPr lang="en-US" sz="2000" dirty="0"/>
              <a:t>How will programs promote service opportunities?</a:t>
            </a:r>
          </a:p>
          <a:p>
            <a:pPr marL="377190" indent="-251460" defTabSz="1005840" eaLnBrk="1" fontAlgn="auto" hangingPunct="1">
              <a:spcBef>
                <a:spcPts val="1200"/>
              </a:spcBef>
              <a:spcAft>
                <a:spcPts val="1200"/>
              </a:spcAft>
              <a:defRPr/>
            </a:pPr>
            <a:r>
              <a:rPr lang="en-US" sz="2000" dirty="0"/>
              <a:t>What process or system will be used for member applications?</a:t>
            </a:r>
          </a:p>
          <a:p>
            <a:pPr marL="377190" indent="-251460" defTabSz="1005840" eaLnBrk="1" fontAlgn="auto" hangingPunct="1">
              <a:spcBef>
                <a:spcPts val="1200"/>
              </a:spcBef>
              <a:spcAft>
                <a:spcPts val="1200"/>
              </a:spcAft>
              <a:defRPr/>
            </a:pPr>
            <a:r>
              <a:rPr lang="en-US" sz="2000" dirty="0"/>
              <a:t>What information is needed on applications?</a:t>
            </a:r>
          </a:p>
          <a:p>
            <a:pPr marL="377190" indent="-251460" defTabSz="1005840" eaLnBrk="1" fontAlgn="auto" hangingPunct="1">
              <a:spcBef>
                <a:spcPts val="1200"/>
              </a:spcBef>
              <a:spcAft>
                <a:spcPts val="1200"/>
              </a:spcAft>
              <a:defRPr/>
            </a:pPr>
            <a:r>
              <a:rPr lang="en-US" sz="2000" dirty="0"/>
              <a:t>What will selection criteria be? Does this cause barriers for anyone to serve?</a:t>
            </a:r>
          </a:p>
          <a:p>
            <a:pPr marL="377190" indent="-251460" defTabSz="1005840" eaLnBrk="1" fontAlgn="auto" hangingPunct="1">
              <a:spcBef>
                <a:spcPts val="1200"/>
              </a:spcBef>
              <a:spcAft>
                <a:spcPts val="1200"/>
              </a:spcAft>
              <a:defRPr/>
            </a:pPr>
            <a:r>
              <a:rPr lang="en-US" sz="2000" dirty="0"/>
              <a:t>How will the member service agreement be introduced (and signed on or before the first day of service)?</a:t>
            </a:r>
          </a:p>
          <a:p>
            <a:pPr marL="377190" indent="-251460" defTabSz="1005840" eaLnBrk="1" fontAlgn="auto" hangingPunct="1">
              <a:spcBef>
                <a:spcPts val="1200"/>
              </a:spcBef>
              <a:spcAft>
                <a:spcPts val="1200"/>
              </a:spcAft>
              <a:defRPr/>
            </a:pPr>
            <a:r>
              <a:rPr lang="en-US" sz="2000" dirty="0"/>
              <a:t>How will the program encourage esprit de corps among the AmeriCorps team?</a:t>
            </a:r>
          </a:p>
          <a:p>
            <a:pPr marL="377190" indent="-251460" defTabSz="1005840" eaLnBrk="1" fontAlgn="auto" hangingPunct="1">
              <a:spcBef>
                <a:spcPts val="1200"/>
              </a:spcBef>
              <a:spcAft>
                <a:spcPts val="1200"/>
              </a:spcAft>
              <a:defRPr/>
            </a:pPr>
            <a:r>
              <a:rPr lang="en-US" sz="2000" dirty="0"/>
              <a:t>How will the program prepare AmeriCorps members for Life After AmeriCorps?</a:t>
            </a:r>
          </a:p>
          <a:p>
            <a:pPr marL="377190" indent="-251460" defTabSz="1005840" eaLnBrk="1" fontAlgn="auto" hangingPunct="1">
              <a:spcBef>
                <a:spcPts val="1200"/>
              </a:spcBef>
              <a:spcAft>
                <a:spcPts val="1200"/>
              </a:spcAft>
              <a:defRPr/>
            </a:pPr>
            <a:r>
              <a:rPr lang="en-US" sz="2000" dirty="0"/>
              <a:t>If using host sites, what role will they have in member development?</a:t>
            </a:r>
          </a:p>
        </p:txBody>
      </p:sp>
    </p:spTree>
    <p:extLst>
      <p:ext uri="{BB962C8B-B14F-4D97-AF65-F5344CB8AC3E}">
        <p14:creationId xmlns:p14="http://schemas.microsoft.com/office/powerpoint/2010/main" val="3035309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 to Consider</a:t>
            </a:r>
          </a:p>
        </p:txBody>
      </p:sp>
      <p:pic>
        <p:nvPicPr>
          <p:cNvPr id="5" name="Picture 4">
            <a:extLst>
              <a:ext uri="{FF2B5EF4-FFF2-40B4-BE49-F238E27FC236}">
                <a16:creationId xmlns:a16="http://schemas.microsoft.com/office/drawing/2014/main" id="{2AD2EF98-23E8-4EBB-B154-7E42A38655DC}"/>
              </a:ext>
            </a:extLst>
          </p:cNvPr>
          <p:cNvPicPr>
            <a:picLocks noChangeAspect="1"/>
          </p:cNvPicPr>
          <p:nvPr/>
        </p:nvPicPr>
        <p:blipFill>
          <a:blip r:embed="rId3"/>
          <a:stretch>
            <a:fillRect/>
          </a:stretch>
        </p:blipFill>
        <p:spPr>
          <a:xfrm>
            <a:off x="8458200" y="5486400"/>
            <a:ext cx="685800" cy="689517"/>
          </a:xfrm>
          <a:prstGeom prst="rect">
            <a:avLst/>
          </a:prstGeom>
        </p:spPr>
      </p:pic>
      <p:sp>
        <p:nvSpPr>
          <p:cNvPr id="11" name="Content Placeholder 10">
            <a:extLst>
              <a:ext uri="{FF2B5EF4-FFF2-40B4-BE49-F238E27FC236}">
                <a16:creationId xmlns:a16="http://schemas.microsoft.com/office/drawing/2014/main" id="{A5AE6B13-DCF9-4FFF-9C32-0B4476FFE89E}"/>
              </a:ext>
            </a:extLst>
          </p:cNvPr>
          <p:cNvSpPr>
            <a:spLocks noGrp="1"/>
          </p:cNvSpPr>
          <p:nvPr>
            <p:ph idx="1"/>
          </p:nvPr>
        </p:nvSpPr>
        <p:spPr>
          <a:xfrm>
            <a:off x="12032" y="1401762"/>
            <a:ext cx="8305800" cy="5181600"/>
          </a:xfrm>
        </p:spPr>
        <p:txBody>
          <a:bodyPr>
            <a:normAutofit fontScale="92500" lnSpcReduction="10000"/>
          </a:bodyPr>
          <a:lstStyle/>
          <a:p>
            <a:pPr marL="377190" indent="-251460" defTabSz="1005840" eaLnBrk="1" fontAlgn="auto" hangingPunct="1">
              <a:spcBef>
                <a:spcPts val="1200"/>
              </a:spcBef>
              <a:spcAft>
                <a:spcPts val="1200"/>
              </a:spcAft>
              <a:defRPr/>
            </a:pPr>
            <a:r>
              <a:rPr lang="en-US" sz="2000" dirty="0"/>
              <a:t>How will service in the program provide professional and workforce development for members?</a:t>
            </a:r>
          </a:p>
          <a:p>
            <a:pPr marL="377190" indent="-251460" defTabSz="1005840" eaLnBrk="1" fontAlgn="auto" hangingPunct="1">
              <a:spcBef>
                <a:spcPts val="1200"/>
              </a:spcBef>
              <a:spcAft>
                <a:spcPts val="1200"/>
              </a:spcAft>
              <a:defRPr/>
            </a:pPr>
            <a:r>
              <a:rPr lang="en-US" sz="2000" dirty="0"/>
              <a:t>Are their any certifications that members can get during their term of service?</a:t>
            </a:r>
          </a:p>
          <a:p>
            <a:pPr marL="377190" indent="-251460" defTabSz="1005840" eaLnBrk="1" fontAlgn="auto" hangingPunct="1">
              <a:spcBef>
                <a:spcPts val="1200"/>
              </a:spcBef>
              <a:spcAft>
                <a:spcPts val="1200"/>
              </a:spcAft>
              <a:defRPr/>
            </a:pPr>
            <a:r>
              <a:rPr lang="en-US" sz="2000" dirty="0"/>
              <a:t>How will programs ensure members are aware of prohibited activities and program requirements?</a:t>
            </a:r>
          </a:p>
          <a:p>
            <a:pPr marL="377190" indent="-251460" defTabSz="1005840" eaLnBrk="1" fontAlgn="auto" hangingPunct="1">
              <a:spcBef>
                <a:spcPts val="1200"/>
              </a:spcBef>
              <a:spcAft>
                <a:spcPts val="1200"/>
              </a:spcAft>
              <a:defRPr/>
            </a:pPr>
            <a:r>
              <a:rPr lang="en-US" sz="2000" dirty="0"/>
              <a:t>Is the time tracking system paper or electronic? If electronic, does it meet AmeriCorps requirements?</a:t>
            </a:r>
          </a:p>
          <a:p>
            <a:pPr marL="377190" indent="-251460" defTabSz="1005840" eaLnBrk="1" fontAlgn="auto" hangingPunct="1">
              <a:spcBef>
                <a:spcPts val="1200"/>
              </a:spcBef>
              <a:spcAft>
                <a:spcPts val="1200"/>
              </a:spcAft>
              <a:defRPr/>
            </a:pPr>
            <a:r>
              <a:rPr lang="en-US" sz="2000" dirty="0"/>
              <a:t>Does the program have a criminal history check policy that meets AmeriCorps requirements?</a:t>
            </a:r>
          </a:p>
          <a:p>
            <a:pPr marL="377190" indent="-251460" defTabSz="1005840" eaLnBrk="1" fontAlgn="auto" hangingPunct="1">
              <a:spcBef>
                <a:spcPts val="1200"/>
              </a:spcBef>
              <a:spcAft>
                <a:spcPts val="1200"/>
              </a:spcAft>
              <a:defRPr/>
            </a:pPr>
            <a:r>
              <a:rPr lang="en-US" sz="2000" dirty="0"/>
              <a:t>Where will records be stored? Who will manage records retention?</a:t>
            </a:r>
          </a:p>
          <a:p>
            <a:pPr marL="377190" indent="-251460" defTabSz="1005840" eaLnBrk="1" fontAlgn="auto" hangingPunct="1">
              <a:spcBef>
                <a:spcPts val="1200"/>
              </a:spcBef>
              <a:spcAft>
                <a:spcPts val="1200"/>
              </a:spcAft>
              <a:defRPr/>
            </a:pPr>
            <a:r>
              <a:rPr lang="en-US" sz="2000" dirty="0"/>
              <a:t>How does this new knowledge change the budget/match in order to run a successful program?</a:t>
            </a:r>
            <a:endParaRPr lang="en-US" b="1" dirty="0"/>
          </a:p>
        </p:txBody>
      </p:sp>
    </p:spTree>
    <p:extLst>
      <p:ext uri="{BB962C8B-B14F-4D97-AF65-F5344CB8AC3E}">
        <p14:creationId xmlns:p14="http://schemas.microsoft.com/office/powerpoint/2010/main" val="1777927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D7D0A-E1DF-94B7-A27B-E08808B3D1FB}"/>
              </a:ext>
            </a:extLst>
          </p:cNvPr>
          <p:cNvSpPr>
            <a:spLocks noGrp="1"/>
          </p:cNvSpPr>
          <p:nvPr>
            <p:ph type="title"/>
          </p:nvPr>
        </p:nvSpPr>
        <p:spPr/>
        <p:txBody>
          <a:bodyPr/>
          <a:lstStyle/>
          <a:p>
            <a:pPr algn="ctr"/>
            <a:r>
              <a:rPr lang="en-US" dirty="0"/>
              <a:t>Today’s Agenda</a:t>
            </a:r>
          </a:p>
        </p:txBody>
      </p:sp>
      <p:sp>
        <p:nvSpPr>
          <p:cNvPr id="3" name="Content Placeholder 2">
            <a:extLst>
              <a:ext uri="{FF2B5EF4-FFF2-40B4-BE49-F238E27FC236}">
                <a16:creationId xmlns:a16="http://schemas.microsoft.com/office/drawing/2014/main" id="{9FCE3F37-EF35-A7C8-4C27-8748DE7573F9}"/>
              </a:ext>
            </a:extLst>
          </p:cNvPr>
          <p:cNvSpPr>
            <a:spLocks noGrp="1"/>
          </p:cNvSpPr>
          <p:nvPr>
            <p:ph idx="1"/>
          </p:nvPr>
        </p:nvSpPr>
        <p:spPr/>
        <p:txBody>
          <a:bodyPr/>
          <a:lstStyle/>
          <a:p>
            <a:r>
              <a:rPr lang="en-US" sz="3200" dirty="0"/>
              <a:t>Member Benefits</a:t>
            </a:r>
          </a:p>
          <a:p>
            <a:r>
              <a:rPr lang="en-US" sz="3200" dirty="0"/>
              <a:t>Member Eligibility</a:t>
            </a:r>
          </a:p>
          <a:p>
            <a:r>
              <a:rPr lang="en-US" sz="3200" dirty="0"/>
              <a:t>National Service Criminal History Checks (NSCHCs)</a:t>
            </a:r>
          </a:p>
          <a:p>
            <a:pPr marL="114300" indent="0">
              <a:buNone/>
            </a:pPr>
            <a:endParaRPr lang="en-US" dirty="0"/>
          </a:p>
        </p:txBody>
      </p:sp>
    </p:spTree>
    <p:extLst>
      <p:ext uri="{BB962C8B-B14F-4D97-AF65-F5344CB8AC3E}">
        <p14:creationId xmlns:p14="http://schemas.microsoft.com/office/powerpoint/2010/main" val="244090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Member Benefits</a:t>
            </a:r>
          </a:p>
        </p:txBody>
      </p:sp>
      <p:sp>
        <p:nvSpPr>
          <p:cNvPr id="6" name="Content Placeholder 5"/>
          <p:cNvSpPr>
            <a:spLocks noGrp="1"/>
          </p:cNvSpPr>
          <p:nvPr>
            <p:ph idx="1"/>
          </p:nvPr>
        </p:nvSpPr>
        <p:spPr>
          <a:xfrm>
            <a:off x="304800" y="1676400"/>
            <a:ext cx="4505325" cy="3505200"/>
          </a:xfrm>
        </p:spPr>
        <p:txBody>
          <a:bodyPr>
            <a:normAutofit/>
          </a:bodyPr>
          <a:lstStyle/>
          <a:p>
            <a:pPr marL="114300" indent="0">
              <a:buNone/>
            </a:pPr>
            <a:r>
              <a:rPr lang="en-US" b="1" dirty="0">
                <a:hlinkClick r:id="rId3"/>
              </a:rPr>
              <a:t>Program Handbook </a:t>
            </a:r>
            <a:r>
              <a:rPr lang="en-US" b="1" dirty="0"/>
              <a:t>– Chapter 3</a:t>
            </a:r>
          </a:p>
          <a:p>
            <a:pPr marL="114300" indent="0">
              <a:buNone/>
            </a:pPr>
            <a:endParaRPr lang="en-US" b="1" dirty="0"/>
          </a:p>
          <a:p>
            <a:pPr lvl="1"/>
            <a:r>
              <a:rPr lang="en-US" dirty="0"/>
              <a:t>Segal AmeriCorps Education Award</a:t>
            </a:r>
          </a:p>
          <a:p>
            <a:pPr lvl="1"/>
            <a:r>
              <a:rPr lang="en-US" dirty="0"/>
              <a:t>Living Allowances</a:t>
            </a:r>
          </a:p>
          <a:p>
            <a:pPr lvl="1"/>
            <a:r>
              <a:rPr lang="en-US" dirty="0"/>
              <a:t>Health Care</a:t>
            </a:r>
          </a:p>
          <a:p>
            <a:pPr lvl="1"/>
            <a:r>
              <a:rPr lang="en-US" dirty="0"/>
              <a:t>Childcare</a:t>
            </a:r>
          </a:p>
          <a:p>
            <a:pPr lvl="1"/>
            <a:r>
              <a:rPr lang="en-US" dirty="0"/>
              <a:t>Student Loan Forbearance</a:t>
            </a:r>
          </a:p>
          <a:p>
            <a:pPr lvl="1"/>
            <a:r>
              <a:rPr lang="en-US" dirty="0"/>
              <a:t>Interest Accrual Payment</a:t>
            </a:r>
          </a:p>
          <a:p>
            <a:pPr lvl="1"/>
            <a:r>
              <a:rPr lang="en-US" dirty="0"/>
              <a:t>Program Defined Benefits</a:t>
            </a:r>
          </a:p>
        </p:txBody>
      </p:sp>
      <p:graphicFrame>
        <p:nvGraphicFramePr>
          <p:cNvPr id="5" name="Table 4"/>
          <p:cNvGraphicFramePr>
            <a:graphicFrameLocks noGrp="1"/>
          </p:cNvGraphicFramePr>
          <p:nvPr>
            <p:extLst>
              <p:ext uri="{D42A27DB-BD31-4B8C-83A1-F6EECF244321}">
                <p14:modId xmlns:p14="http://schemas.microsoft.com/office/powerpoint/2010/main" val="140254824"/>
              </p:ext>
            </p:extLst>
          </p:nvPr>
        </p:nvGraphicFramePr>
        <p:xfrm>
          <a:off x="4810125" y="1981200"/>
          <a:ext cx="3248024" cy="3114040"/>
        </p:xfrm>
        <a:graphic>
          <a:graphicData uri="http://schemas.openxmlformats.org/drawingml/2006/table">
            <a:tbl>
              <a:tblPr firstRow="1" bandRow="1">
                <a:tableStyleId>{5C22544A-7EE6-4342-B048-85BDC9FD1C3A}</a:tableStyleId>
              </a:tblPr>
              <a:tblGrid>
                <a:gridCol w="812006">
                  <a:extLst>
                    <a:ext uri="{9D8B030D-6E8A-4147-A177-3AD203B41FA5}">
                      <a16:colId xmlns:a16="http://schemas.microsoft.com/office/drawing/2014/main" val="2493104153"/>
                    </a:ext>
                  </a:extLst>
                </a:gridCol>
                <a:gridCol w="812006">
                  <a:extLst>
                    <a:ext uri="{9D8B030D-6E8A-4147-A177-3AD203B41FA5}">
                      <a16:colId xmlns:a16="http://schemas.microsoft.com/office/drawing/2014/main" val="2782120926"/>
                    </a:ext>
                  </a:extLst>
                </a:gridCol>
                <a:gridCol w="812006">
                  <a:extLst>
                    <a:ext uri="{9D8B030D-6E8A-4147-A177-3AD203B41FA5}">
                      <a16:colId xmlns:a16="http://schemas.microsoft.com/office/drawing/2014/main" val="2240832633"/>
                    </a:ext>
                  </a:extLst>
                </a:gridCol>
                <a:gridCol w="812006">
                  <a:extLst>
                    <a:ext uri="{9D8B030D-6E8A-4147-A177-3AD203B41FA5}">
                      <a16:colId xmlns:a16="http://schemas.microsoft.com/office/drawing/2014/main" val="2712864021"/>
                    </a:ext>
                  </a:extLst>
                </a:gridCol>
              </a:tblGrid>
              <a:tr h="370840">
                <a:tc>
                  <a:txBody>
                    <a:bodyPr/>
                    <a:lstStyle/>
                    <a:p>
                      <a:r>
                        <a:rPr lang="en-US" sz="1400" dirty="0"/>
                        <a:t>In-Service</a:t>
                      </a:r>
                    </a:p>
                  </a:txBody>
                  <a:tcPr/>
                </a:tc>
                <a:tc>
                  <a:txBody>
                    <a:bodyPr/>
                    <a:lstStyle/>
                    <a:p>
                      <a:r>
                        <a:rPr lang="en-US" sz="1400" dirty="0"/>
                        <a:t>Post-Service</a:t>
                      </a:r>
                    </a:p>
                  </a:txBody>
                  <a:tcPr/>
                </a:tc>
                <a:tc>
                  <a:txBody>
                    <a:bodyPr/>
                    <a:lstStyle/>
                    <a:p>
                      <a:r>
                        <a:rPr lang="en-US" sz="1400" dirty="0"/>
                        <a:t>Program Pays</a:t>
                      </a:r>
                    </a:p>
                  </a:txBody>
                  <a:tcPr/>
                </a:tc>
                <a:tc>
                  <a:txBody>
                    <a:bodyPr/>
                    <a:lstStyle/>
                    <a:p>
                      <a:r>
                        <a:rPr lang="en-US" sz="1400" dirty="0"/>
                        <a:t>AC</a:t>
                      </a:r>
                    </a:p>
                    <a:p>
                      <a:r>
                        <a:rPr lang="en-US" sz="1400" dirty="0"/>
                        <a:t>Pays</a:t>
                      </a:r>
                    </a:p>
                  </a:txBody>
                  <a:tcPr/>
                </a:tc>
                <a:extLst>
                  <a:ext uri="{0D108BD9-81ED-4DB2-BD59-A6C34878D82A}">
                    <a16:rowId xmlns:a16="http://schemas.microsoft.com/office/drawing/2014/main" val="2302060909"/>
                  </a:ext>
                </a:extLst>
              </a:tr>
              <a:tr h="370840">
                <a:tc>
                  <a:txBody>
                    <a:bodyPr/>
                    <a:lstStyle/>
                    <a:p>
                      <a:pPr algn="ctr"/>
                      <a:endParaRPr lang="en-US" dirty="0"/>
                    </a:p>
                  </a:txBody>
                  <a:tcPr/>
                </a:tc>
                <a:tc>
                  <a:txBody>
                    <a:bodyPr/>
                    <a:lstStyle/>
                    <a:p>
                      <a:pPr algn="ctr"/>
                      <a:r>
                        <a:rPr lang="en-US" dirty="0"/>
                        <a:t>X</a:t>
                      </a:r>
                    </a:p>
                  </a:txBody>
                  <a:tcPr/>
                </a:tc>
                <a:tc>
                  <a:txBody>
                    <a:bodyPr/>
                    <a:lstStyle/>
                    <a:p>
                      <a:pPr algn="ctr"/>
                      <a:endParaRPr lang="en-US" dirty="0"/>
                    </a:p>
                  </a:txBody>
                  <a:tcPr/>
                </a:tc>
                <a:tc>
                  <a:txBody>
                    <a:bodyPr/>
                    <a:lstStyle/>
                    <a:p>
                      <a:pPr algn="ctr"/>
                      <a:r>
                        <a:rPr lang="en-US" dirty="0"/>
                        <a:t>X</a:t>
                      </a:r>
                    </a:p>
                  </a:txBody>
                  <a:tcPr/>
                </a:tc>
                <a:extLst>
                  <a:ext uri="{0D108BD9-81ED-4DB2-BD59-A6C34878D82A}">
                    <a16:rowId xmlns:a16="http://schemas.microsoft.com/office/drawing/2014/main" val="1955947332"/>
                  </a:ext>
                </a:extLst>
              </a:tr>
              <a:tr h="370840">
                <a:tc>
                  <a:txBody>
                    <a:bodyPr/>
                    <a:lstStyle/>
                    <a:p>
                      <a:pPr algn="ctr"/>
                      <a:r>
                        <a:rPr lang="en-US" dirty="0"/>
                        <a:t>X</a:t>
                      </a:r>
                    </a:p>
                  </a:txBody>
                  <a:tcPr/>
                </a:tc>
                <a:tc>
                  <a:txBody>
                    <a:bodyPr/>
                    <a:lstStyle/>
                    <a:p>
                      <a:pPr algn="ctr"/>
                      <a:endParaRPr lang="en-US" dirty="0"/>
                    </a:p>
                  </a:txBody>
                  <a:tcPr/>
                </a:tc>
                <a:tc>
                  <a:txBody>
                    <a:bodyPr/>
                    <a:lstStyle/>
                    <a:p>
                      <a:pPr algn="ctr"/>
                      <a:r>
                        <a:rPr lang="en-US" dirty="0"/>
                        <a:t>X</a:t>
                      </a:r>
                    </a:p>
                  </a:txBody>
                  <a:tcPr/>
                </a:tc>
                <a:tc>
                  <a:txBody>
                    <a:bodyPr/>
                    <a:lstStyle/>
                    <a:p>
                      <a:pPr algn="ctr"/>
                      <a:endParaRPr lang="en-US" dirty="0"/>
                    </a:p>
                  </a:txBody>
                  <a:tcPr/>
                </a:tc>
                <a:extLst>
                  <a:ext uri="{0D108BD9-81ED-4DB2-BD59-A6C34878D82A}">
                    <a16:rowId xmlns:a16="http://schemas.microsoft.com/office/drawing/2014/main" val="1548443173"/>
                  </a:ext>
                </a:extLst>
              </a:tr>
              <a:tr h="370840">
                <a:tc>
                  <a:txBody>
                    <a:bodyPr/>
                    <a:lstStyle/>
                    <a:p>
                      <a:pPr algn="ctr"/>
                      <a:r>
                        <a:rPr lang="en-US" dirty="0"/>
                        <a:t>X</a:t>
                      </a:r>
                    </a:p>
                  </a:txBody>
                  <a:tcPr/>
                </a:tc>
                <a:tc>
                  <a:txBody>
                    <a:bodyPr/>
                    <a:lstStyle/>
                    <a:p>
                      <a:pPr algn="ctr"/>
                      <a:endParaRPr lang="en-US" dirty="0"/>
                    </a:p>
                  </a:txBody>
                  <a:tcPr/>
                </a:tc>
                <a:tc>
                  <a:txBody>
                    <a:bodyPr/>
                    <a:lstStyle/>
                    <a:p>
                      <a:pPr algn="ctr"/>
                      <a:r>
                        <a:rPr lang="en-US" dirty="0"/>
                        <a:t>X</a:t>
                      </a:r>
                    </a:p>
                  </a:txBody>
                  <a:tcPr/>
                </a:tc>
                <a:tc>
                  <a:txBody>
                    <a:bodyPr/>
                    <a:lstStyle/>
                    <a:p>
                      <a:pPr algn="ctr"/>
                      <a:endParaRPr lang="en-US"/>
                    </a:p>
                  </a:txBody>
                  <a:tcPr/>
                </a:tc>
                <a:extLst>
                  <a:ext uri="{0D108BD9-81ED-4DB2-BD59-A6C34878D82A}">
                    <a16:rowId xmlns:a16="http://schemas.microsoft.com/office/drawing/2014/main" val="2776728604"/>
                  </a:ext>
                </a:extLst>
              </a:tr>
              <a:tr h="370840">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X</a:t>
                      </a:r>
                    </a:p>
                  </a:txBody>
                  <a:tcPr/>
                </a:tc>
                <a:extLst>
                  <a:ext uri="{0D108BD9-81ED-4DB2-BD59-A6C34878D82A}">
                    <a16:rowId xmlns:a16="http://schemas.microsoft.com/office/drawing/2014/main" val="3137798446"/>
                  </a:ext>
                </a:extLst>
              </a:tr>
              <a:tr h="370840">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300509495"/>
                  </a:ext>
                </a:extLst>
              </a:tr>
              <a:tr h="370840">
                <a:tc>
                  <a:txBody>
                    <a:bodyPr/>
                    <a:lstStyle/>
                    <a:p>
                      <a:pPr algn="ctr"/>
                      <a:endParaRPr lang="en-US" dirty="0"/>
                    </a:p>
                  </a:txBody>
                  <a:tcPr/>
                </a:tc>
                <a:tc>
                  <a:txBody>
                    <a:bodyPr/>
                    <a:lstStyle/>
                    <a:p>
                      <a:pPr algn="ctr"/>
                      <a:r>
                        <a:rPr lang="en-US" dirty="0"/>
                        <a:t>X</a:t>
                      </a:r>
                    </a:p>
                  </a:txBody>
                  <a:tcPr/>
                </a:tc>
                <a:tc>
                  <a:txBody>
                    <a:bodyPr/>
                    <a:lstStyle/>
                    <a:p>
                      <a:pPr algn="ctr"/>
                      <a:endParaRPr lang="en-US" dirty="0"/>
                    </a:p>
                  </a:txBody>
                  <a:tcPr/>
                </a:tc>
                <a:tc>
                  <a:txBody>
                    <a:bodyPr/>
                    <a:lstStyle/>
                    <a:p>
                      <a:pPr algn="ctr"/>
                      <a:r>
                        <a:rPr lang="en-US" dirty="0"/>
                        <a:t>X</a:t>
                      </a:r>
                    </a:p>
                  </a:txBody>
                  <a:tcPr/>
                </a:tc>
                <a:extLst>
                  <a:ext uri="{0D108BD9-81ED-4DB2-BD59-A6C34878D82A}">
                    <a16:rowId xmlns:a16="http://schemas.microsoft.com/office/drawing/2014/main" val="1727573021"/>
                  </a:ext>
                </a:extLst>
              </a:tr>
              <a:tr h="370840">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endParaRPr lang="en-US" dirty="0"/>
                    </a:p>
                  </a:txBody>
                  <a:tcPr/>
                </a:tc>
                <a:extLst>
                  <a:ext uri="{0D108BD9-81ED-4DB2-BD59-A6C34878D82A}">
                    <a16:rowId xmlns:a16="http://schemas.microsoft.com/office/drawing/2014/main" val="2453922257"/>
                  </a:ext>
                </a:extLst>
              </a:tr>
            </a:tbl>
          </a:graphicData>
        </a:graphic>
      </p:graphicFrame>
      <p:pic>
        <p:nvPicPr>
          <p:cNvPr id="7" name="Picture 6">
            <a:extLst>
              <a:ext uri="{FF2B5EF4-FFF2-40B4-BE49-F238E27FC236}">
                <a16:creationId xmlns:a16="http://schemas.microsoft.com/office/drawing/2014/main" id="{0FC30B9C-87CD-414C-8938-A1E2869C9CD0}"/>
              </a:ext>
            </a:extLst>
          </p:cNvPr>
          <p:cNvPicPr>
            <a:picLocks noChangeAspect="1"/>
          </p:cNvPicPr>
          <p:nvPr/>
        </p:nvPicPr>
        <p:blipFill>
          <a:blip r:embed="rId4"/>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797045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Segal AmeriCorps Ed Award</a:t>
            </a:r>
          </a:p>
        </p:txBody>
      </p:sp>
      <p:sp>
        <p:nvSpPr>
          <p:cNvPr id="6" name="Content Placeholder 5"/>
          <p:cNvSpPr>
            <a:spLocks noGrp="1"/>
          </p:cNvSpPr>
          <p:nvPr>
            <p:ph idx="1"/>
          </p:nvPr>
        </p:nvSpPr>
        <p:spPr>
          <a:xfrm>
            <a:off x="457200" y="1417638"/>
            <a:ext cx="7620000" cy="5334000"/>
          </a:xfrm>
        </p:spPr>
        <p:txBody>
          <a:bodyPr>
            <a:normAutofit/>
          </a:bodyPr>
          <a:lstStyle/>
          <a:p>
            <a:pPr marL="411480" lvl="1" indent="0">
              <a:buNone/>
            </a:pPr>
            <a:endParaRPr lang="en-US" dirty="0"/>
          </a:p>
          <a:p>
            <a:pPr lvl="1"/>
            <a:r>
              <a:rPr lang="en-US" sz="2400" dirty="0"/>
              <a:t>A post-service benefit.</a:t>
            </a:r>
          </a:p>
          <a:p>
            <a:pPr lvl="1"/>
            <a:r>
              <a:rPr lang="en-US" sz="2400" dirty="0"/>
              <a:t>Earned by individuals who </a:t>
            </a:r>
            <a:r>
              <a:rPr lang="en-US" sz="2400" u="sng" dirty="0"/>
              <a:t>successfully</a:t>
            </a:r>
            <a:r>
              <a:rPr lang="en-US" sz="2400" dirty="0"/>
              <a:t> complete a term of service.</a:t>
            </a:r>
          </a:p>
          <a:p>
            <a:pPr lvl="1"/>
            <a:r>
              <a:rPr lang="en-US" sz="2400" dirty="0"/>
              <a:t>Used to pay educational expenses at </a:t>
            </a:r>
            <a:r>
              <a:rPr lang="en-US" sz="2400" u="sng" dirty="0"/>
              <a:t>eligible</a:t>
            </a:r>
            <a:r>
              <a:rPr lang="en-US" sz="2400" dirty="0"/>
              <a:t> post-secondary and technical institutions OR repay </a:t>
            </a:r>
            <a:r>
              <a:rPr lang="en-US" sz="2400" u="sng" dirty="0"/>
              <a:t>qualified</a:t>
            </a:r>
            <a:r>
              <a:rPr lang="en-US" sz="2400" dirty="0"/>
              <a:t> student loans.</a:t>
            </a:r>
          </a:p>
          <a:p>
            <a:pPr lvl="1"/>
            <a:r>
              <a:rPr lang="en-US" sz="2400" dirty="0"/>
              <a:t>The dollar amount is tied to the US Pell Grant and is determined annually based on which fiscal year (NOFO) from which the AmeriCorps position is funded.</a:t>
            </a:r>
          </a:p>
          <a:p>
            <a:pPr lvl="1"/>
            <a:r>
              <a:rPr lang="en-US" sz="2400" dirty="0"/>
              <a:t>Members have up to 7 years after the completion of their term to use the Education Award</a:t>
            </a:r>
          </a:p>
          <a:p>
            <a:pPr lvl="1"/>
            <a:endParaRPr lang="en-US" dirty="0"/>
          </a:p>
        </p:txBody>
      </p:sp>
      <p:pic>
        <p:nvPicPr>
          <p:cNvPr id="5" name="Picture 4">
            <a:extLst>
              <a:ext uri="{FF2B5EF4-FFF2-40B4-BE49-F238E27FC236}">
                <a16:creationId xmlns:a16="http://schemas.microsoft.com/office/drawing/2014/main" id="{4231311B-8225-4D0C-AFF4-141C9D087898}"/>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714872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Segal AmeriCorps Ed Award</a:t>
            </a:r>
          </a:p>
        </p:txBody>
      </p:sp>
      <p:sp>
        <p:nvSpPr>
          <p:cNvPr id="6" name="Content Placeholder 5"/>
          <p:cNvSpPr>
            <a:spLocks noGrp="1"/>
          </p:cNvSpPr>
          <p:nvPr>
            <p:ph idx="1"/>
          </p:nvPr>
        </p:nvSpPr>
        <p:spPr>
          <a:xfrm>
            <a:off x="38100" y="1291389"/>
            <a:ext cx="8458200" cy="5562600"/>
          </a:xfrm>
        </p:spPr>
        <p:txBody>
          <a:bodyPr>
            <a:normAutofit/>
          </a:bodyPr>
          <a:lstStyle/>
          <a:p>
            <a:r>
              <a:rPr lang="en-US" sz="2000" dirty="0"/>
              <a:t>Earned by individuals who </a:t>
            </a:r>
            <a:r>
              <a:rPr lang="en-US" sz="2000" u="sng" dirty="0"/>
              <a:t>successfully</a:t>
            </a:r>
            <a:r>
              <a:rPr lang="en-US" sz="2000" dirty="0"/>
              <a:t> complete a term of service.</a:t>
            </a:r>
          </a:p>
          <a:p>
            <a:pPr lvl="2"/>
            <a:r>
              <a:rPr lang="en-US" sz="2000" dirty="0"/>
              <a:t>Serve the </a:t>
            </a:r>
            <a:r>
              <a:rPr lang="en-US" sz="2000" b="1" dirty="0"/>
              <a:t>minimum number of hours </a:t>
            </a:r>
            <a:r>
              <a:rPr lang="en-US" sz="2000" dirty="0"/>
              <a:t>that correlate to the term.  For example, FT = 1700 hours minimum.</a:t>
            </a:r>
          </a:p>
          <a:p>
            <a:pPr lvl="2"/>
            <a:r>
              <a:rPr lang="en-US" sz="2000" dirty="0"/>
              <a:t>Serve the </a:t>
            </a:r>
            <a:r>
              <a:rPr lang="en-US" sz="2000" b="1" dirty="0"/>
              <a:t>period of service </a:t>
            </a:r>
            <a:r>
              <a:rPr lang="en-US" sz="2000" dirty="0"/>
              <a:t>as noted in the member service agreement.  For example, August 15, 2024– June 30, 2024.</a:t>
            </a:r>
          </a:p>
          <a:p>
            <a:pPr lvl="2"/>
            <a:r>
              <a:rPr lang="en-US" sz="2000" b="1" dirty="0"/>
              <a:t>Standard Exit or Receive an Exit for Compelling Personal Circumstances</a:t>
            </a:r>
            <a:r>
              <a:rPr lang="en-US" sz="2000" dirty="0"/>
              <a:t>*.  For example, early exit due to documented medical issues.  *</a:t>
            </a:r>
            <a:r>
              <a:rPr lang="en-US" sz="2000" i="1" dirty="0"/>
              <a:t>More in later trainings.</a:t>
            </a:r>
            <a:endParaRPr lang="en-US" sz="2000" dirty="0"/>
          </a:p>
          <a:p>
            <a:r>
              <a:rPr lang="en-US" sz="2000" dirty="0"/>
              <a:t>Used to pay educational expenses at </a:t>
            </a:r>
            <a:r>
              <a:rPr lang="en-US" sz="2000" u="sng" dirty="0"/>
              <a:t>eligible</a:t>
            </a:r>
            <a:r>
              <a:rPr lang="en-US" sz="2000" dirty="0"/>
              <a:t> post-secondary and technical institutions OR repay </a:t>
            </a:r>
            <a:r>
              <a:rPr lang="en-US" sz="2000" u="sng" dirty="0"/>
              <a:t>qualified</a:t>
            </a:r>
            <a:r>
              <a:rPr lang="en-US" sz="2000" dirty="0"/>
              <a:t> student loans.</a:t>
            </a:r>
          </a:p>
          <a:p>
            <a:pPr lvl="2"/>
            <a:r>
              <a:rPr lang="en-US" sz="2000" dirty="0"/>
              <a:t>Title IV Schools – most colleges, universities, tech schools</a:t>
            </a:r>
          </a:p>
          <a:p>
            <a:pPr lvl="2"/>
            <a:r>
              <a:rPr lang="en-US" sz="2000" dirty="0"/>
              <a:t>Title VII or VIII Loans – contact loan provider</a:t>
            </a:r>
          </a:p>
          <a:p>
            <a:pPr lvl="2"/>
            <a:r>
              <a:rPr lang="en-US" sz="2000" dirty="0"/>
              <a:t>If 55+ at the start of service, may transfer award to child, grandchild, foster child.</a:t>
            </a:r>
          </a:p>
        </p:txBody>
      </p:sp>
      <p:pic>
        <p:nvPicPr>
          <p:cNvPr id="5" name="Picture 4">
            <a:extLst>
              <a:ext uri="{FF2B5EF4-FFF2-40B4-BE49-F238E27FC236}">
                <a16:creationId xmlns:a16="http://schemas.microsoft.com/office/drawing/2014/main" id="{57699BBC-CED9-47AB-8E63-1F1FE42199EE}"/>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37382435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6939</TotalTime>
  <Words>5517</Words>
  <Application>Microsoft Office PowerPoint</Application>
  <PresentationFormat>On-screen Show (4:3)</PresentationFormat>
  <Paragraphs>500</Paragraphs>
  <Slides>37</Slides>
  <Notes>37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Cambria</vt:lpstr>
      <vt:lpstr>Helvetica Neue</vt:lpstr>
      <vt:lpstr>Wingdings</vt:lpstr>
      <vt:lpstr>Adjacency</vt:lpstr>
      <vt:lpstr>Member Benefits, Eligibility &amp; National Service Criminal History Checks (NSCHCs)</vt:lpstr>
      <vt:lpstr>Announcements!</vt:lpstr>
      <vt:lpstr>Learning To Date</vt:lpstr>
      <vt:lpstr>Questions to Consider</vt:lpstr>
      <vt:lpstr>Questions to Consider</vt:lpstr>
      <vt:lpstr>Today’s Agenda</vt:lpstr>
      <vt:lpstr>Member Benefits</vt:lpstr>
      <vt:lpstr>Segal AmeriCorps Ed Award</vt:lpstr>
      <vt:lpstr>Segal AmeriCorps Ed Award</vt:lpstr>
      <vt:lpstr>Segal AmeriCorps Ed Award</vt:lpstr>
      <vt:lpstr>Segal AmeriCorps Ed Award</vt:lpstr>
      <vt:lpstr>Living Allowance</vt:lpstr>
      <vt:lpstr>Living Allowance</vt:lpstr>
      <vt:lpstr>Living Allowance</vt:lpstr>
      <vt:lpstr>Health Care</vt:lpstr>
      <vt:lpstr>Childcare</vt:lpstr>
      <vt:lpstr>Student Loans</vt:lpstr>
      <vt:lpstr>Program Defined Benefits</vt:lpstr>
      <vt:lpstr>Questions?</vt:lpstr>
      <vt:lpstr>Member Eligibility</vt:lpstr>
      <vt:lpstr>Member Eligibility: Age</vt:lpstr>
      <vt:lpstr>Member Eligibility: Education</vt:lpstr>
      <vt:lpstr>Member Eligibility: Citizenship</vt:lpstr>
      <vt:lpstr>Member Eligibility: Citizenship</vt:lpstr>
      <vt:lpstr>Member Eligibility</vt:lpstr>
      <vt:lpstr>Site Eligibility</vt:lpstr>
      <vt:lpstr>PowerPoint Presentation</vt:lpstr>
      <vt:lpstr>National Service Criminal History Checks</vt:lpstr>
      <vt:lpstr>National Service Criminal History Checks</vt:lpstr>
      <vt:lpstr>National Service Criminal History Checks</vt:lpstr>
      <vt:lpstr>National Service Criminal History Checks</vt:lpstr>
      <vt:lpstr>National Service Criminal History Checks</vt:lpstr>
      <vt:lpstr>National Service Criminal History Checks</vt:lpstr>
      <vt:lpstr>Questions?</vt:lpstr>
      <vt:lpstr>“Homework”</vt:lpstr>
      <vt:lpstr>Quarter 3 Deliverables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Subgrantee Meeting</dc:title>
  <dc:creator>Harris, Robyn (OFM)</dc:creator>
  <cp:lastModifiedBy>Abby Fleiss</cp:lastModifiedBy>
  <cp:revision>369</cp:revision>
  <cp:lastPrinted>2018-08-09T17:48:39Z</cp:lastPrinted>
  <dcterms:created xsi:type="dcterms:W3CDTF">2006-08-16T00:00:00Z</dcterms:created>
  <dcterms:modified xsi:type="dcterms:W3CDTF">2024-03-14T16:57:55Z</dcterms:modified>
</cp:coreProperties>
</file>