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93" r:id="rId3"/>
    <p:sldId id="404" r:id="rId4"/>
    <p:sldId id="403" r:id="rId5"/>
    <p:sldId id="416" r:id="rId6"/>
    <p:sldId id="418" r:id="rId7"/>
    <p:sldId id="415" r:id="rId8"/>
    <p:sldId id="405" r:id="rId9"/>
    <p:sldId id="407" r:id="rId10"/>
    <p:sldId id="406" r:id="rId11"/>
    <p:sldId id="408" r:id="rId12"/>
    <p:sldId id="409" r:id="rId13"/>
    <p:sldId id="410" r:id="rId14"/>
    <p:sldId id="411" r:id="rId15"/>
    <p:sldId id="412" r:id="rId16"/>
    <p:sldId id="413" r:id="rId17"/>
    <p:sldId id="419" r:id="rId18"/>
    <p:sldId id="386" r:id="rId19"/>
    <p:sldId id="420" r:id="rId20"/>
    <p:sldId id="421" r:id="rId21"/>
    <p:sldId id="422" r:id="rId22"/>
    <p:sldId id="424" r:id="rId23"/>
    <p:sldId id="381" r:id="rId24"/>
    <p:sldId id="425" r:id="rId25"/>
    <p:sldId id="423" r:id="rId26"/>
    <p:sldId id="426" r:id="rId27"/>
    <p:sldId id="378" r:id="rId28"/>
    <p:sldId id="379" r:id="rId29"/>
    <p:sldId id="380"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 Harris" initials="RH" lastIdx="9" clrIdx="0">
    <p:extLst>
      <p:ext uri="{19B8F6BF-5375-455C-9EA6-DF929625EA0E}">
        <p15:presenceInfo xmlns:p15="http://schemas.microsoft.com/office/powerpoint/2012/main" userId="S-1-5-21-2226630325-536777373-1012264283-14699" providerId="AD"/>
      </p:ext>
    </p:extLst>
  </p:cmAuthor>
  <p:cmAuthor id="2" name="Harris, Robyn (OFM)" initials="HR(" lastIdx="1" clrIdx="1">
    <p:extLst>
      <p:ext uri="{19B8F6BF-5375-455C-9EA6-DF929625EA0E}">
        <p15:presenceInfo xmlns:p15="http://schemas.microsoft.com/office/powerpoint/2012/main" userId="S::robyn.harris@ofm.wa.gov::b0f79a57-fba3-453c-868c-2bb300910e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5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6923" autoAdjust="0"/>
  </p:normalViewPr>
  <p:slideViewPr>
    <p:cSldViewPr>
      <p:cViewPr varScale="1">
        <p:scale>
          <a:sx n="66" d="100"/>
          <a:sy n="66" d="100"/>
        </p:scale>
        <p:origin x="193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D5A70410-65A1-4ECB-BD0B-D75141B9817E}" type="datetimeFigureOut">
              <a:rPr lang="en-US" smtClean="0"/>
              <a:t>4/28/2023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3B79CA4D-B437-4CC8-8C97-13BE905D52C5}" type="slidenum">
              <a:rPr lang="en-US" smtClean="0"/>
              <a:t>‹#›</a:t>
            </a:fld>
            <a:endParaRPr lang="en-US"/>
          </a:p>
        </p:txBody>
      </p:sp>
    </p:spTree>
    <p:extLst>
      <p:ext uri="{BB962C8B-B14F-4D97-AF65-F5344CB8AC3E}">
        <p14:creationId xmlns:p14="http://schemas.microsoft.com/office/powerpoint/2010/main" val="186359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cc02.safelinks.protection.outlook.com/?url=https%3A%2F%2Fservewashington.wa.gov%2F&amp;data=05%7C01%7Cjenny.benson%40ofm.wa.gov%7C260c0873b6014e7627d708da7cb47c3e%7C11d0e217264e400a8ba057dcc127d72d%7C0%7C0%7C637959411996955593%7CUnknown%7CTWFpbGZsb3d8eyJWIjoiMC4wLjAwMDAiLCJQIjoiV2luMzIiLCJBTiI6Ik1haWwiLCJXVCI6Mn0%3D%7C3000%7C%7C%7C&amp;sdata=z8eRiGKKDSi0tNCzo4x5jhpNiK6yE0ax9WlF%2Fj5FAeM%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ocs.serviceyear.org/en/articles/3169265-the-virtual-companio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serviceyear.org/alums/" TargetMode="External"/><Relationship Id="rId5" Type="http://schemas.openxmlformats.org/officeDocument/2006/relationships/hyperlink" Target="https://serviceyear.org/tech/" TargetMode="External"/><Relationship Id="rId4" Type="http://schemas.openxmlformats.org/officeDocument/2006/relationships/hyperlink" Target="https://resources.serviceyear.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900" i="1" dirty="0">
                <a:latin typeface="Calibri" panose="020F0502020204030204" pitchFamily="34" charset="0"/>
                <a:ea typeface="Calibri" panose="020F0502020204030204" pitchFamily="34" charset="0"/>
              </a:rPr>
              <a:t>The law requires consent prior to recording a person’s participation in an event. Please be advised that your image will be captured and recorded during the videoconference.  Your participation in this videoconference equals consent to be recorded as required by law. We will be publishing this video on our website located at </a:t>
            </a:r>
            <a:r>
              <a:rPr lang="en-US" sz="1900" i="1" u="sng" dirty="0">
                <a:solidFill>
                  <a:srgbClr val="0563C1"/>
                </a:solidFill>
                <a:latin typeface="Calibri" panose="020F0502020204030204" pitchFamily="34" charset="0"/>
                <a:ea typeface="Calibri" panose="020F0502020204030204" pitchFamily="34" charset="0"/>
                <a:hlinkClick r:id="rId3"/>
              </a:rPr>
              <a:t>servewashington.wa.gov</a:t>
            </a:r>
            <a:r>
              <a:rPr lang="en-US" sz="1900" i="1" dirty="0">
                <a:latin typeface="Calibri" panose="020F0502020204030204" pitchFamily="34" charset="0"/>
                <a:ea typeface="Calibri" panose="020F0502020204030204" pitchFamily="34" charset="0"/>
              </a:rPr>
              <a:t>. If you do not consent to being recorded but choose to participate, please turn your camera off and use the chat feature to interact with the speakers. You may also disconnect now</a:t>
            </a:r>
          </a:p>
          <a:p>
            <a:pPr defTabSz="948507">
              <a:defRPr/>
            </a:pPr>
            <a:endParaRPr lang="en-US" b="0" i="1" baseline="0" dirty="0">
              <a:solidFill>
                <a:srgbClr val="575757"/>
              </a:solidFill>
              <a:effectLst/>
              <a:latin typeface="Helvetica Neue"/>
            </a:endParaRPr>
          </a:p>
          <a:p>
            <a:pPr defTabSz="948507">
              <a:defRPr/>
            </a:pPr>
            <a:r>
              <a:rPr lang="en-US" b="0" i="0" baseline="0" dirty="0">
                <a:solidFill>
                  <a:srgbClr val="575757"/>
                </a:solidFill>
                <a:effectLst/>
                <a:latin typeface="Helvetica Neue"/>
              </a:rPr>
              <a:t>Ok, we are officially recording, welcome once again.  I’ve posted the consent information in the chat box which was read aloud prior to starting this recording.  If you haven’t done so yet, please sign in…</a:t>
            </a:r>
            <a:endParaRPr lang="en-US" i="0" baseline="0" dirty="0"/>
          </a:p>
        </p:txBody>
      </p:sp>
      <p:sp>
        <p:nvSpPr>
          <p:cNvPr id="4" name="Slide Number Placeholder 3"/>
          <p:cNvSpPr>
            <a:spLocks noGrp="1"/>
          </p:cNvSpPr>
          <p:nvPr>
            <p:ph type="sldNum" sz="quarter" idx="10"/>
          </p:nvPr>
        </p:nvSpPr>
        <p:spPr/>
        <p:txBody>
          <a:bodyPr/>
          <a:lstStyle/>
          <a:p>
            <a:fld id="{3B79CA4D-B437-4CC8-8C97-13BE905D52C5}" type="slidenum">
              <a:rPr lang="en-US" smtClean="0"/>
              <a:t>1</a:t>
            </a:fld>
            <a:endParaRPr lang="en-US"/>
          </a:p>
        </p:txBody>
      </p:sp>
    </p:spTree>
    <p:extLst>
      <p:ext uri="{BB962C8B-B14F-4D97-AF65-F5344CB8AC3E}">
        <p14:creationId xmlns:p14="http://schemas.microsoft.com/office/powerpoint/2010/main" val="267456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funds</a:t>
            </a:r>
          </a:p>
          <a:p>
            <a:r>
              <a:rPr lang="en-US" dirty="0"/>
              <a:t>Serve WA ARPA funding $3 mil</a:t>
            </a:r>
          </a:p>
          <a:p>
            <a:r>
              <a:rPr lang="en-US" dirty="0"/>
              <a:t>BIPOC Equity funds $1.3</a:t>
            </a:r>
          </a:p>
          <a:p>
            <a:r>
              <a:rPr lang="en-US" dirty="0"/>
              <a:t>Career pathway </a:t>
            </a:r>
          </a:p>
          <a:p>
            <a:r>
              <a:rPr lang="en-US" dirty="0"/>
              <a:t>Serve WA Support  $1 mil</a:t>
            </a:r>
          </a:p>
          <a:p>
            <a:r>
              <a:rPr lang="en-US" dirty="0"/>
              <a:t>AmeriCorps Equity enhancements to living allowance $4.4</a:t>
            </a:r>
          </a:p>
        </p:txBody>
      </p:sp>
      <p:sp>
        <p:nvSpPr>
          <p:cNvPr id="4" name="Slide Number Placeholder 3"/>
          <p:cNvSpPr>
            <a:spLocks noGrp="1"/>
          </p:cNvSpPr>
          <p:nvPr>
            <p:ph type="sldNum" sz="quarter" idx="5"/>
          </p:nvPr>
        </p:nvSpPr>
        <p:spPr/>
        <p:txBody>
          <a:bodyPr/>
          <a:lstStyle/>
          <a:p>
            <a:fld id="{3B79CA4D-B437-4CC8-8C97-13BE905D52C5}" type="slidenum">
              <a:rPr lang="en-US" smtClean="0"/>
              <a:t>21</a:t>
            </a:fld>
            <a:endParaRPr lang="en-US"/>
          </a:p>
        </p:txBody>
      </p:sp>
    </p:spTree>
    <p:extLst>
      <p:ext uri="{BB962C8B-B14F-4D97-AF65-F5344CB8AC3E}">
        <p14:creationId xmlns:p14="http://schemas.microsoft.com/office/powerpoint/2010/main" val="3110711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 22 living </a:t>
            </a:r>
            <a:r>
              <a:rPr lang="en-US" dirty="0" err="1"/>
              <a:t>allwance</a:t>
            </a:r>
            <a:r>
              <a:rPr lang="en-US" dirty="0"/>
              <a:t> increased by $502 so this is a big jump!</a:t>
            </a:r>
          </a:p>
          <a:p>
            <a:r>
              <a:rPr lang="en-US" dirty="0"/>
              <a:t>Cost/MSY increased by $1,600</a:t>
            </a:r>
          </a:p>
          <a:p>
            <a:endParaRPr lang="en-US" dirty="0"/>
          </a:p>
          <a:p>
            <a:r>
              <a:rPr lang="en-US" dirty="0"/>
              <a:t>National Service Training talked about a per hour amount – DON”T change how you look at or speak to</a:t>
            </a:r>
          </a:p>
        </p:txBody>
      </p:sp>
      <p:sp>
        <p:nvSpPr>
          <p:cNvPr id="4" name="Slide Number Placeholder 3"/>
          <p:cNvSpPr>
            <a:spLocks noGrp="1"/>
          </p:cNvSpPr>
          <p:nvPr>
            <p:ph type="sldNum" sz="quarter" idx="10"/>
          </p:nvPr>
        </p:nvSpPr>
        <p:spPr/>
        <p:txBody>
          <a:bodyPr/>
          <a:lstStyle/>
          <a:p>
            <a:pPr defTabSz="948507">
              <a:defRPr/>
            </a:pPr>
            <a:fld id="{3B79CA4D-B437-4CC8-8C97-13BE905D52C5}" type="slidenum">
              <a:rPr lang="en-US">
                <a:solidFill>
                  <a:prstClr val="black"/>
                </a:solidFill>
                <a:latin typeface="Calibri"/>
              </a:rPr>
              <a:pPr defTabSz="948507">
                <a:defRPr/>
              </a:pPr>
              <a:t>22</a:t>
            </a:fld>
            <a:endParaRPr lang="en-US" dirty="0">
              <a:solidFill>
                <a:prstClr val="black"/>
              </a:solidFill>
              <a:latin typeface="Calibri"/>
            </a:endParaRPr>
          </a:p>
        </p:txBody>
      </p:sp>
    </p:spTree>
    <p:extLst>
      <p:ext uri="{BB962C8B-B14F-4D97-AF65-F5344CB8AC3E}">
        <p14:creationId xmlns:p14="http://schemas.microsoft.com/office/powerpoint/2010/main" val="56904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 22 living allowance increased by $502 so this is a big jump!</a:t>
            </a:r>
          </a:p>
          <a:p>
            <a:r>
              <a:rPr lang="en-US" dirty="0"/>
              <a:t>Cost/MSY increased by $1,600</a:t>
            </a:r>
          </a:p>
        </p:txBody>
      </p:sp>
      <p:sp>
        <p:nvSpPr>
          <p:cNvPr id="4" name="Slide Number Placeholder 3"/>
          <p:cNvSpPr>
            <a:spLocks noGrp="1"/>
          </p:cNvSpPr>
          <p:nvPr>
            <p:ph type="sldNum" sz="quarter" idx="10"/>
          </p:nvPr>
        </p:nvSpPr>
        <p:spPr/>
        <p:txBody>
          <a:bodyPr/>
          <a:lstStyle/>
          <a:p>
            <a:pPr defTabSz="948507">
              <a:defRPr/>
            </a:pPr>
            <a:fld id="{3B79CA4D-B437-4CC8-8C97-13BE905D52C5}" type="slidenum">
              <a:rPr lang="en-US">
                <a:solidFill>
                  <a:prstClr val="black"/>
                </a:solidFill>
                <a:latin typeface="Calibri"/>
              </a:rPr>
              <a:pPr defTabSz="948507">
                <a:defRPr/>
              </a:pPr>
              <a:t>23</a:t>
            </a:fld>
            <a:endParaRPr lang="en-US" dirty="0">
              <a:solidFill>
                <a:prstClr val="black"/>
              </a:solidFill>
              <a:latin typeface="Calibri"/>
            </a:endParaRPr>
          </a:p>
        </p:txBody>
      </p:sp>
    </p:spTree>
    <p:extLst>
      <p:ext uri="{BB962C8B-B14F-4D97-AF65-F5344CB8AC3E}">
        <p14:creationId xmlns:p14="http://schemas.microsoft.com/office/powerpoint/2010/main" val="4550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9CA4D-B437-4CC8-8C97-13BE905D52C5}" type="slidenum">
              <a:rPr lang="en-US" smtClean="0"/>
              <a:t>24</a:t>
            </a:fld>
            <a:endParaRPr lang="en-US"/>
          </a:p>
        </p:txBody>
      </p:sp>
    </p:spTree>
    <p:extLst>
      <p:ext uri="{BB962C8B-B14F-4D97-AF65-F5344CB8AC3E}">
        <p14:creationId xmlns:p14="http://schemas.microsoft.com/office/powerpoint/2010/main" val="382722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10 min</a:t>
            </a:r>
          </a:p>
          <a:p>
            <a:r>
              <a:rPr lang="en-US" dirty="0"/>
              <a:t>Interview 30</a:t>
            </a:r>
          </a:p>
          <a:p>
            <a:r>
              <a:rPr lang="en-US" dirty="0"/>
              <a:t>Members who participated and those who did not</a:t>
            </a:r>
          </a:p>
        </p:txBody>
      </p:sp>
      <p:sp>
        <p:nvSpPr>
          <p:cNvPr id="4" name="Slide Number Placeholder 3"/>
          <p:cNvSpPr>
            <a:spLocks noGrp="1"/>
          </p:cNvSpPr>
          <p:nvPr>
            <p:ph type="sldNum" sz="quarter" idx="5"/>
          </p:nvPr>
        </p:nvSpPr>
        <p:spPr/>
        <p:txBody>
          <a:bodyPr/>
          <a:lstStyle/>
          <a:p>
            <a:fld id="{3B79CA4D-B437-4CC8-8C97-13BE905D52C5}" type="slidenum">
              <a:rPr lang="en-US" smtClean="0"/>
              <a:t>25</a:t>
            </a:fld>
            <a:endParaRPr lang="en-US"/>
          </a:p>
        </p:txBody>
      </p:sp>
    </p:spTree>
    <p:extLst>
      <p:ext uri="{BB962C8B-B14F-4D97-AF65-F5344CB8AC3E}">
        <p14:creationId xmlns:p14="http://schemas.microsoft.com/office/powerpoint/2010/main" val="2793497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count as training hours </a:t>
            </a:r>
          </a:p>
          <a:p>
            <a:r>
              <a:rPr lang="en-US" dirty="0"/>
              <a:t>If a member is outside of 17-25 and interested let us know</a:t>
            </a:r>
          </a:p>
        </p:txBody>
      </p:sp>
      <p:sp>
        <p:nvSpPr>
          <p:cNvPr id="4" name="Slide Number Placeholder 3"/>
          <p:cNvSpPr>
            <a:spLocks noGrp="1"/>
          </p:cNvSpPr>
          <p:nvPr>
            <p:ph type="sldNum" sz="quarter" idx="5"/>
          </p:nvPr>
        </p:nvSpPr>
        <p:spPr/>
        <p:txBody>
          <a:bodyPr/>
          <a:lstStyle/>
          <a:p>
            <a:fld id="{3B79CA4D-B437-4CC8-8C97-13BE905D52C5}" type="slidenum">
              <a:rPr lang="en-US" smtClean="0"/>
              <a:t>26</a:t>
            </a:fld>
            <a:endParaRPr lang="en-US"/>
          </a:p>
        </p:txBody>
      </p:sp>
    </p:spTree>
    <p:extLst>
      <p:ext uri="{BB962C8B-B14F-4D97-AF65-F5344CB8AC3E}">
        <p14:creationId xmlns:p14="http://schemas.microsoft.com/office/powerpoint/2010/main" val="3001245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to invite us to End of Year celebrations</a:t>
            </a:r>
          </a:p>
        </p:txBody>
      </p:sp>
      <p:sp>
        <p:nvSpPr>
          <p:cNvPr id="4" name="Slide Number Placeholder 3"/>
          <p:cNvSpPr>
            <a:spLocks noGrp="1"/>
          </p:cNvSpPr>
          <p:nvPr>
            <p:ph type="sldNum" sz="quarter" idx="10"/>
          </p:nvPr>
        </p:nvSpPr>
        <p:spPr/>
        <p:txBody>
          <a:bodyPr/>
          <a:lstStyle/>
          <a:p>
            <a:pPr defTabSz="948507">
              <a:defRPr/>
            </a:pPr>
            <a:fld id="{3B79CA4D-B437-4CC8-8C97-13BE905D52C5}" type="slidenum">
              <a:rPr lang="en-US">
                <a:solidFill>
                  <a:prstClr val="black"/>
                </a:solidFill>
                <a:latin typeface="Calibri"/>
              </a:rPr>
              <a:pPr defTabSz="948507">
                <a:defRPr/>
              </a:pPr>
              <a:t>27</a:t>
            </a:fld>
            <a:endParaRPr lang="en-US" dirty="0">
              <a:solidFill>
                <a:prstClr val="black"/>
              </a:solidFill>
              <a:latin typeface="Calibri"/>
            </a:endParaRPr>
          </a:p>
        </p:txBody>
      </p:sp>
    </p:spTree>
    <p:extLst>
      <p:ext uri="{BB962C8B-B14F-4D97-AF65-F5344CB8AC3E}">
        <p14:creationId xmlns:p14="http://schemas.microsoft.com/office/powerpoint/2010/main" val="154136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507">
              <a:defRPr/>
            </a:pPr>
            <a:fld id="{3B79CA4D-B437-4CC8-8C97-13BE905D52C5}" type="slidenum">
              <a:rPr lang="en-US">
                <a:solidFill>
                  <a:prstClr val="black"/>
                </a:solidFill>
                <a:latin typeface="Calibri"/>
              </a:rPr>
              <a:pPr defTabSz="948507">
                <a:defRPr/>
              </a:pPr>
              <a:t>28</a:t>
            </a:fld>
            <a:endParaRPr lang="en-US" dirty="0">
              <a:solidFill>
                <a:prstClr val="black"/>
              </a:solidFill>
              <a:latin typeface="Calibri"/>
            </a:endParaRPr>
          </a:p>
        </p:txBody>
      </p:sp>
    </p:spTree>
    <p:extLst>
      <p:ext uri="{BB962C8B-B14F-4D97-AF65-F5344CB8AC3E}">
        <p14:creationId xmlns:p14="http://schemas.microsoft.com/office/powerpoint/2010/main" val="288057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507">
              <a:defRPr/>
            </a:pPr>
            <a:fld id="{3B79CA4D-B437-4CC8-8C97-13BE905D52C5}" type="slidenum">
              <a:rPr lang="en-US">
                <a:solidFill>
                  <a:prstClr val="black"/>
                </a:solidFill>
                <a:latin typeface="Calibri"/>
              </a:rPr>
              <a:pPr defTabSz="948507">
                <a:defRPr/>
              </a:pPr>
              <a:t>29</a:t>
            </a:fld>
            <a:endParaRPr lang="en-US" dirty="0">
              <a:solidFill>
                <a:prstClr val="black"/>
              </a:solidFill>
              <a:latin typeface="Calibri"/>
            </a:endParaRPr>
          </a:p>
        </p:txBody>
      </p:sp>
    </p:spTree>
    <p:extLst>
      <p:ext uri="{BB962C8B-B14F-4D97-AF65-F5344CB8AC3E}">
        <p14:creationId xmlns:p14="http://schemas.microsoft.com/office/powerpoint/2010/main" val="101685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2</a:t>
            </a:fld>
            <a:endParaRPr lang="en-US"/>
          </a:p>
        </p:txBody>
      </p:sp>
    </p:spTree>
    <p:extLst>
      <p:ext uri="{BB962C8B-B14F-4D97-AF65-F5344CB8AC3E}">
        <p14:creationId xmlns:p14="http://schemas.microsoft.com/office/powerpoint/2010/main" val="330723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post in eGrants</a:t>
            </a:r>
          </a:p>
          <a:p>
            <a:r>
              <a:rPr lang="en-US" dirty="0"/>
              <a:t>Lots of flexibility with applications so what will remove the most barriers</a:t>
            </a:r>
          </a:p>
          <a:p>
            <a:r>
              <a:rPr lang="en-US" dirty="0"/>
              <a:t>Retention support: </a:t>
            </a:r>
            <a:r>
              <a:rPr lang="en-US" sz="1900" u="sng" dirty="0">
                <a:solidFill>
                  <a:srgbClr val="954F72"/>
                </a:solidFill>
                <a:latin typeface="Calibri" panose="020F0502020204030204" pitchFamily="34" charset="0"/>
                <a:ea typeface="Times New Roman" panose="02020603050405020304" pitchFamily="18" charset="0"/>
                <a:hlinkClick r:id="rId3"/>
              </a:rPr>
              <a:t>Virtual Companion</a:t>
            </a:r>
            <a:r>
              <a:rPr lang="en-US" sz="1900" dirty="0">
                <a:solidFill>
                  <a:srgbClr val="000000"/>
                </a:solidFill>
                <a:latin typeface="Calibri" panose="020F0502020204030204" pitchFamily="34" charset="0"/>
                <a:ea typeface="Times New Roman" panose="02020603050405020304" pitchFamily="18" charset="0"/>
              </a:rPr>
              <a:t>, </a:t>
            </a:r>
            <a:r>
              <a:rPr lang="en-US" sz="1900" u="sng" dirty="0">
                <a:solidFill>
                  <a:srgbClr val="954F72"/>
                </a:solidFill>
                <a:latin typeface="Calibri" panose="020F0502020204030204" pitchFamily="34" charset="0"/>
                <a:ea typeface="Times New Roman" panose="02020603050405020304" pitchFamily="18" charset="0"/>
                <a:hlinkClick r:id="rId4"/>
              </a:rPr>
              <a:t>Resource Hub</a:t>
            </a:r>
            <a:r>
              <a:rPr lang="en-US" sz="1900" dirty="0">
                <a:solidFill>
                  <a:srgbClr val="000000"/>
                </a:solidFill>
                <a:latin typeface="Calibri" panose="020F0502020204030204" pitchFamily="34" charset="0"/>
                <a:ea typeface="Times New Roman" panose="02020603050405020304" pitchFamily="18" charset="0"/>
              </a:rPr>
              <a:t>, </a:t>
            </a:r>
            <a:r>
              <a:rPr lang="en-US" sz="1900" u="sng" dirty="0" err="1">
                <a:solidFill>
                  <a:srgbClr val="954F72"/>
                </a:solidFill>
                <a:latin typeface="Calibri" panose="020F0502020204030204" pitchFamily="34" charset="0"/>
                <a:ea typeface="Times New Roman" panose="02020603050405020304" pitchFamily="18" charset="0"/>
                <a:hlinkClick r:id="rId5"/>
              </a:rPr>
              <a:t>Service+Tech</a:t>
            </a:r>
            <a:r>
              <a:rPr lang="en-US" sz="1900" dirty="0">
                <a:solidFill>
                  <a:srgbClr val="000000"/>
                </a:solidFill>
                <a:latin typeface="Calibri" panose="020F0502020204030204" pitchFamily="34" charset="0"/>
                <a:ea typeface="Times New Roman" panose="02020603050405020304" pitchFamily="18" charset="0"/>
              </a:rPr>
              <a:t>, and the </a:t>
            </a:r>
            <a:r>
              <a:rPr lang="en-US" sz="1900" u="sng" dirty="0">
                <a:solidFill>
                  <a:srgbClr val="954F72"/>
                </a:solidFill>
                <a:latin typeface="Calibri" panose="020F0502020204030204" pitchFamily="34" charset="0"/>
                <a:ea typeface="Times New Roman" panose="02020603050405020304" pitchFamily="18" charset="0"/>
                <a:hlinkClick r:id="rId6"/>
              </a:rPr>
              <a:t>AmeriCorps Alums</a:t>
            </a:r>
            <a:endParaRPr lang="en-US" dirty="0"/>
          </a:p>
        </p:txBody>
      </p:sp>
      <p:sp>
        <p:nvSpPr>
          <p:cNvPr id="4" name="Slide Number Placeholder 3"/>
          <p:cNvSpPr>
            <a:spLocks noGrp="1"/>
          </p:cNvSpPr>
          <p:nvPr>
            <p:ph type="sldNum" sz="quarter" idx="5"/>
          </p:nvPr>
        </p:nvSpPr>
        <p:spPr/>
        <p:txBody>
          <a:bodyPr/>
          <a:lstStyle/>
          <a:p>
            <a:fld id="{3B79CA4D-B437-4CC8-8C97-13BE905D52C5}" type="slidenum">
              <a:rPr lang="en-US" smtClean="0"/>
              <a:t>4</a:t>
            </a:fld>
            <a:endParaRPr lang="en-US"/>
          </a:p>
        </p:txBody>
      </p:sp>
    </p:spTree>
    <p:extLst>
      <p:ext uri="{BB962C8B-B14F-4D97-AF65-F5344CB8AC3E}">
        <p14:creationId xmlns:p14="http://schemas.microsoft.com/office/powerpoint/2010/main" val="308338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State-wide, cross program recruitment group</a:t>
            </a:r>
          </a:p>
          <a:p>
            <a:r>
              <a:rPr lang="en-US" dirty="0"/>
              <a:t>Alumni Ambassadors and speakers bureau </a:t>
            </a:r>
          </a:p>
          <a:p>
            <a:r>
              <a:rPr lang="en-US" dirty="0"/>
              <a:t>$50k</a:t>
            </a:r>
          </a:p>
          <a:p>
            <a:endParaRPr lang="en-US" dirty="0"/>
          </a:p>
          <a:p>
            <a:r>
              <a:rPr lang="en-US" dirty="0"/>
              <a:t>High school credentialed members who can get career pathway support – real world credentials</a:t>
            </a:r>
          </a:p>
          <a:p>
            <a:r>
              <a:rPr lang="en-US" dirty="0"/>
              <a:t>$25k</a:t>
            </a:r>
          </a:p>
        </p:txBody>
      </p:sp>
      <p:sp>
        <p:nvSpPr>
          <p:cNvPr id="4" name="Slide Number Placeholder 3"/>
          <p:cNvSpPr>
            <a:spLocks noGrp="1"/>
          </p:cNvSpPr>
          <p:nvPr>
            <p:ph type="sldNum" sz="quarter" idx="5"/>
          </p:nvPr>
        </p:nvSpPr>
        <p:spPr/>
        <p:txBody>
          <a:bodyPr/>
          <a:lstStyle/>
          <a:p>
            <a:fld id="{3B79CA4D-B437-4CC8-8C97-13BE905D52C5}" type="slidenum">
              <a:rPr lang="en-US" smtClean="0"/>
              <a:t>5</a:t>
            </a:fld>
            <a:endParaRPr lang="en-US"/>
          </a:p>
        </p:txBody>
      </p:sp>
    </p:spTree>
    <p:extLst>
      <p:ext uri="{BB962C8B-B14F-4D97-AF65-F5344CB8AC3E}">
        <p14:creationId xmlns:p14="http://schemas.microsoft.com/office/powerpoint/2010/main" val="321098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9CA4D-B437-4CC8-8C97-13BE905D52C5}" type="slidenum">
              <a:rPr lang="en-US" smtClean="0"/>
              <a:t>6</a:t>
            </a:fld>
            <a:endParaRPr lang="en-US"/>
          </a:p>
        </p:txBody>
      </p:sp>
    </p:spTree>
    <p:extLst>
      <p:ext uri="{BB962C8B-B14F-4D97-AF65-F5344CB8AC3E}">
        <p14:creationId xmlns:p14="http://schemas.microsoft.com/office/powerpoint/2010/main" val="123401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9CA4D-B437-4CC8-8C97-13BE905D52C5}" type="slidenum">
              <a:rPr lang="en-US" smtClean="0"/>
              <a:t>12</a:t>
            </a:fld>
            <a:endParaRPr lang="en-US"/>
          </a:p>
        </p:txBody>
      </p:sp>
    </p:spTree>
    <p:extLst>
      <p:ext uri="{BB962C8B-B14F-4D97-AF65-F5344CB8AC3E}">
        <p14:creationId xmlns:p14="http://schemas.microsoft.com/office/powerpoint/2010/main" val="192517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year celebrations </a:t>
            </a:r>
          </a:p>
        </p:txBody>
      </p:sp>
      <p:sp>
        <p:nvSpPr>
          <p:cNvPr id="4" name="Slide Number Placeholder 3"/>
          <p:cNvSpPr>
            <a:spLocks noGrp="1"/>
          </p:cNvSpPr>
          <p:nvPr>
            <p:ph type="sldNum" sz="quarter" idx="5"/>
          </p:nvPr>
        </p:nvSpPr>
        <p:spPr/>
        <p:txBody>
          <a:bodyPr/>
          <a:lstStyle/>
          <a:p>
            <a:fld id="{3B79CA4D-B437-4CC8-8C97-13BE905D52C5}" type="slidenum">
              <a:rPr lang="en-US" smtClean="0"/>
              <a:t>16</a:t>
            </a:fld>
            <a:endParaRPr lang="en-US"/>
          </a:p>
        </p:txBody>
      </p:sp>
    </p:spTree>
    <p:extLst>
      <p:ext uri="{BB962C8B-B14F-4D97-AF65-F5344CB8AC3E}">
        <p14:creationId xmlns:p14="http://schemas.microsoft.com/office/powerpoint/2010/main" val="212225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507">
              <a:defRPr/>
            </a:pPr>
            <a:fld id="{3B79CA4D-B437-4CC8-8C97-13BE905D52C5}" type="slidenum">
              <a:rPr lang="en-US">
                <a:solidFill>
                  <a:prstClr val="black"/>
                </a:solidFill>
                <a:latin typeface="Calibri"/>
              </a:rPr>
              <a:pPr defTabSz="948507">
                <a:defRPr/>
              </a:pPr>
              <a:t>18</a:t>
            </a:fld>
            <a:endParaRPr lang="en-US" dirty="0">
              <a:solidFill>
                <a:prstClr val="black"/>
              </a:solidFill>
              <a:latin typeface="Calibri"/>
            </a:endParaRPr>
          </a:p>
        </p:txBody>
      </p:sp>
    </p:spTree>
    <p:extLst>
      <p:ext uri="{BB962C8B-B14F-4D97-AF65-F5344CB8AC3E}">
        <p14:creationId xmlns:p14="http://schemas.microsoft.com/office/powerpoint/2010/main" val="108535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1176</a:t>
            </a:r>
          </a:p>
        </p:txBody>
      </p:sp>
      <p:sp>
        <p:nvSpPr>
          <p:cNvPr id="4" name="Slide Number Placeholder 3"/>
          <p:cNvSpPr>
            <a:spLocks noGrp="1"/>
          </p:cNvSpPr>
          <p:nvPr>
            <p:ph type="sldNum" sz="quarter" idx="5"/>
          </p:nvPr>
        </p:nvSpPr>
        <p:spPr/>
        <p:txBody>
          <a:bodyPr/>
          <a:lstStyle/>
          <a:p>
            <a:fld id="{3B79CA4D-B437-4CC8-8C97-13BE905D52C5}" type="slidenum">
              <a:rPr lang="en-US" smtClean="0"/>
              <a:t>20</a:t>
            </a:fld>
            <a:endParaRPr lang="en-US"/>
          </a:p>
        </p:txBody>
      </p:sp>
    </p:spTree>
    <p:extLst>
      <p:ext uri="{BB962C8B-B14F-4D97-AF65-F5344CB8AC3E}">
        <p14:creationId xmlns:p14="http://schemas.microsoft.com/office/powerpoint/2010/main" val="170763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4/28/2023</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4/28/2023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servewashington.wa.gov/"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BXK1_GSQHrI?feature=oembed" TargetMode="External"/><Relationship Id="rId6" Type="http://schemas.openxmlformats.org/officeDocument/2006/relationships/hyperlink" Target="https://socialpresskit.com/chooseamericorps" TargetMode="External"/><Relationship Id="rId5" Type="http://schemas.openxmlformats.org/officeDocument/2006/relationships/hyperlink" Target="https://americorps.app.box.com/s/qeqr0yzapkmzywf0gjc7anrl2bwwb3sw"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mericorps.gov/members-volunteers/segal-americorps-education-award/find-out-mor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a-ofm.padlet.org/deniseberns1/serve-wa-subgrantees-training-topics-input-april-27-2023-6z6s4t2pqb90zdn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pp.smartsheet.com/b/form/177813ba847e4c9b8bfb0d1f66a5227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pointsoflight.org/conferenc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ervewashington.wa.gov/programs/americorps/subgrantee-resources/additional-resource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serviceyear.org/servewashington/search/organizations/"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serviceyearalliance.org/resources_archive" TargetMode="External"/><Relationship Id="rId4" Type="http://schemas.openxmlformats.org/officeDocument/2006/relationships/hyperlink" Target="http://docs.serviceyear.org/en/articles/2816066-adding-custom-questions-to-an-applic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a-ofm.padlet.org/deniseberns1/serve-wa-subgrantees-recruitment-april-27-2023-nu5v2p8og60gyh5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facebook.com/ServeWashingto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ulip PNG image">
            <a:extLst>
              <a:ext uri="{FF2B5EF4-FFF2-40B4-BE49-F238E27FC236}">
                <a16:creationId xmlns:a16="http://schemas.microsoft.com/office/drawing/2014/main" id="{25D3EDBF-A4A2-441E-AABF-F37B9A572D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95400" y="247646"/>
            <a:ext cx="1981200" cy="3015601"/>
          </a:xfrm>
          <a:prstGeom prst="rect">
            <a:avLst/>
          </a:prstGeom>
        </p:spPr>
      </p:pic>
      <p:sp>
        <p:nvSpPr>
          <p:cNvPr id="3" name="Oval 2">
            <a:extLst>
              <a:ext uri="{FF2B5EF4-FFF2-40B4-BE49-F238E27FC236}">
                <a16:creationId xmlns:a16="http://schemas.microsoft.com/office/drawing/2014/main" id="{6E32CD56-C454-4A62-A891-550ECA30D174}"/>
              </a:ext>
            </a:extLst>
          </p:cNvPr>
          <p:cNvSpPr/>
          <p:nvPr/>
        </p:nvSpPr>
        <p:spPr>
          <a:xfrm>
            <a:off x="609599" y="1524000"/>
            <a:ext cx="1775295" cy="15348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D8702A0B-3CA8-4962-B6FC-749BEA6CB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458758"/>
            <a:ext cx="7086600" cy="1937585"/>
          </a:xfrm>
          <a:prstGeom prst="rect">
            <a:avLst/>
          </a:prstGeom>
        </p:spPr>
      </p:pic>
      <p:sp>
        <p:nvSpPr>
          <p:cNvPr id="2" name="Title 1"/>
          <p:cNvSpPr>
            <a:spLocks noGrp="1"/>
          </p:cNvSpPr>
          <p:nvPr>
            <p:ph type="ctrTitle"/>
          </p:nvPr>
        </p:nvSpPr>
        <p:spPr>
          <a:xfrm>
            <a:off x="533400" y="1524000"/>
            <a:ext cx="7543800" cy="2593975"/>
          </a:xfrm>
        </p:spPr>
        <p:txBody>
          <a:bodyPr/>
          <a:lstStyle/>
          <a:p>
            <a:r>
              <a:rPr lang="en-US" sz="4800" dirty="0"/>
              <a:t>Subgrantee Quarterly Update</a:t>
            </a:r>
          </a:p>
        </p:txBody>
      </p:sp>
      <p:sp>
        <p:nvSpPr>
          <p:cNvPr id="16" name="Subtitle 2"/>
          <p:cNvSpPr txBox="1">
            <a:spLocks/>
          </p:cNvSpPr>
          <p:nvPr/>
        </p:nvSpPr>
        <p:spPr>
          <a:xfrm>
            <a:off x="609600" y="4032584"/>
            <a:ext cx="7086600" cy="2602831"/>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defRPr/>
            </a:pPr>
            <a:r>
              <a:rPr lang="en-US"/>
              <a:t>April 27, 2023 </a:t>
            </a:r>
            <a:r>
              <a:rPr lang="en-US" dirty="0"/>
              <a:t>– 10:00am </a:t>
            </a:r>
          </a:p>
          <a:p>
            <a:pPr>
              <a:defRPr/>
            </a:pPr>
            <a:endParaRPr lang="en-US" dirty="0"/>
          </a:p>
          <a:p>
            <a:pPr>
              <a:defRPr/>
            </a:pPr>
            <a:r>
              <a:rPr lang="en-US" dirty="0">
                <a:solidFill>
                  <a:schemeClr val="tx1"/>
                </a:solidFill>
              </a:rPr>
              <a:t>Please sign-in via the chat box:</a:t>
            </a:r>
          </a:p>
          <a:p>
            <a:pPr marL="297792" indent="-297792">
              <a:buFont typeface="Arial" pitchFamily="34" charset="0"/>
              <a:buChar char="•"/>
              <a:defRPr/>
            </a:pPr>
            <a:r>
              <a:rPr lang="en-US" dirty="0">
                <a:solidFill>
                  <a:schemeClr val="tx1"/>
                </a:solidFill>
              </a:rPr>
              <a:t>Organization/Program</a:t>
            </a:r>
          </a:p>
          <a:p>
            <a:pPr marL="297792" indent="-297792">
              <a:buFont typeface="Arial" pitchFamily="34" charset="0"/>
              <a:buChar char="•"/>
              <a:defRPr/>
            </a:pPr>
            <a:r>
              <a:rPr lang="en-US" dirty="0">
                <a:solidFill>
                  <a:schemeClr val="tx1"/>
                </a:solidFill>
              </a:rPr>
              <a:t>Name(s)</a:t>
            </a:r>
          </a:p>
          <a:p>
            <a:pPr marL="297792" indent="-297792">
              <a:buFont typeface="Arial" pitchFamily="34" charset="0"/>
              <a:buChar char="•"/>
              <a:defRPr/>
            </a:pPr>
            <a:r>
              <a:rPr lang="en-US" dirty="0">
                <a:solidFill>
                  <a:schemeClr val="tx1"/>
                </a:solidFill>
              </a:rPr>
              <a:t>What is energizing you at work?</a:t>
            </a:r>
          </a:p>
        </p:txBody>
      </p:sp>
      <p:pic>
        <p:nvPicPr>
          <p:cNvPr id="4" name="Picture 3">
            <a:extLst>
              <a:ext uri="{FF2B5EF4-FFF2-40B4-BE49-F238E27FC236}">
                <a16:creationId xmlns:a16="http://schemas.microsoft.com/office/drawing/2014/main" id="{84E59AE1-AC80-8299-0D94-9BFFAB908E27}"/>
              </a:ext>
            </a:extLst>
          </p:cNvPr>
          <p:cNvPicPr>
            <a:picLocks noChangeAspect="1"/>
          </p:cNvPicPr>
          <p:nvPr/>
        </p:nvPicPr>
        <p:blipFill>
          <a:blip r:embed="rId5"/>
          <a:stretch>
            <a:fillRect/>
          </a:stretch>
        </p:blipFill>
        <p:spPr>
          <a:xfrm>
            <a:off x="8458200" y="5486400"/>
            <a:ext cx="685800" cy="685800"/>
          </a:xfrm>
          <a:prstGeom prst="rect">
            <a:avLst/>
          </a:prstGeom>
        </p:spPr>
      </p:pic>
    </p:spTree>
    <p:extLst>
      <p:ext uri="{BB962C8B-B14F-4D97-AF65-F5344CB8AC3E}">
        <p14:creationId xmlns:p14="http://schemas.microsoft.com/office/powerpoint/2010/main" val="413203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94C-F25D-7470-E44F-AB75EF254FD2}"/>
              </a:ext>
            </a:extLst>
          </p:cNvPr>
          <p:cNvSpPr>
            <a:spLocks noGrp="1"/>
          </p:cNvSpPr>
          <p:nvPr>
            <p:ph type="title"/>
          </p:nvPr>
        </p:nvSpPr>
        <p:spPr/>
        <p:txBody>
          <a:bodyPr/>
          <a:lstStyle/>
          <a:p>
            <a:r>
              <a:rPr lang="en-US" sz="4000" dirty="0"/>
              <a:t>Social Media: Help us find your content!</a:t>
            </a:r>
          </a:p>
        </p:txBody>
      </p:sp>
      <p:sp>
        <p:nvSpPr>
          <p:cNvPr id="3" name="Content Placeholder 2">
            <a:extLst>
              <a:ext uri="{FF2B5EF4-FFF2-40B4-BE49-F238E27FC236}">
                <a16:creationId xmlns:a16="http://schemas.microsoft.com/office/drawing/2014/main" id="{E3D92193-3319-B143-E49C-6400B9704A64}"/>
              </a:ext>
            </a:extLst>
          </p:cNvPr>
          <p:cNvSpPr>
            <a:spLocks noGrp="1"/>
          </p:cNvSpPr>
          <p:nvPr>
            <p:ph idx="1"/>
          </p:nvPr>
        </p:nvSpPr>
        <p:spPr>
          <a:xfrm>
            <a:off x="304800" y="1600200"/>
            <a:ext cx="8077200" cy="4800600"/>
          </a:xfrm>
        </p:spPr>
        <p:txBody>
          <a:bodyPr/>
          <a:lstStyle/>
          <a:p>
            <a:r>
              <a:rPr lang="en-US" dirty="0"/>
              <a:t>Hashtag vs. Tag: What should you use?</a:t>
            </a:r>
          </a:p>
          <a:p>
            <a:endParaRPr lang="en-US" dirty="0"/>
          </a:p>
          <a:p>
            <a:pPr marL="114300" indent="0">
              <a:buNone/>
            </a:pPr>
            <a:r>
              <a:rPr lang="en-US" b="1" dirty="0"/>
              <a:t>Tags</a:t>
            </a:r>
            <a:r>
              <a:rPr lang="en-US" dirty="0"/>
              <a:t> (@SocialMediaHandle) are meant to </a:t>
            </a:r>
          </a:p>
          <a:p>
            <a:pPr marL="114300" indent="0">
              <a:buNone/>
            </a:pPr>
            <a:r>
              <a:rPr lang="en-US" dirty="0"/>
              <a:t>ENGAGE individuals when you mention </a:t>
            </a:r>
          </a:p>
          <a:p>
            <a:pPr marL="114300" indent="0">
              <a:buNone/>
            </a:pPr>
            <a:r>
              <a:rPr lang="en-US" dirty="0"/>
              <a:t>them in a post of content. </a:t>
            </a:r>
          </a:p>
          <a:p>
            <a:pPr marL="114300" indent="0">
              <a:buNone/>
            </a:pPr>
            <a:endParaRPr lang="en-US" dirty="0"/>
          </a:p>
          <a:p>
            <a:pPr marL="114300" indent="0">
              <a:buNone/>
            </a:pPr>
            <a:r>
              <a:rPr lang="en-US" dirty="0"/>
              <a:t>When you tag someone, they get a </a:t>
            </a:r>
          </a:p>
          <a:p>
            <a:pPr marL="114300" indent="0">
              <a:buNone/>
            </a:pPr>
            <a:r>
              <a:rPr lang="en-US" b="1" dirty="0"/>
              <a:t>notification, </a:t>
            </a:r>
            <a:r>
              <a:rPr lang="en-US" dirty="0"/>
              <a:t>which can prompt a share.</a:t>
            </a:r>
          </a:p>
          <a:p>
            <a:endParaRPr lang="en-US"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F32184BF-39D2-871D-3DBF-0D9F827F1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9497" y="1473070"/>
            <a:ext cx="2419474" cy="5054860"/>
          </a:xfrm>
          <a:prstGeom prst="rect">
            <a:avLst/>
          </a:prstGeom>
        </p:spPr>
      </p:pic>
      <p:sp>
        <p:nvSpPr>
          <p:cNvPr id="6" name="Oval 5">
            <a:extLst>
              <a:ext uri="{FF2B5EF4-FFF2-40B4-BE49-F238E27FC236}">
                <a16:creationId xmlns:a16="http://schemas.microsoft.com/office/drawing/2014/main" id="{13FA9ED6-0767-F22E-0FEB-215ACDA07EB1}"/>
              </a:ext>
            </a:extLst>
          </p:cNvPr>
          <p:cNvSpPr/>
          <p:nvPr/>
        </p:nvSpPr>
        <p:spPr>
          <a:xfrm>
            <a:off x="5486400" y="5080130"/>
            <a:ext cx="2362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1B2FFB4-48BE-00A8-EB30-12421F972A68}"/>
              </a:ext>
            </a:extLst>
          </p:cNvPr>
          <p:cNvSpPr/>
          <p:nvPr/>
        </p:nvSpPr>
        <p:spPr>
          <a:xfrm>
            <a:off x="4343400" y="5254301"/>
            <a:ext cx="1066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7E320FF-B9E8-2991-36AF-C8A481FDAD52}"/>
              </a:ext>
            </a:extLst>
          </p:cNvPr>
          <p:cNvPicPr>
            <a:picLocks noChangeAspect="1"/>
          </p:cNvPicPr>
          <p:nvPr/>
        </p:nvPicPr>
        <p:blipFill>
          <a:blip r:embed="rId3"/>
          <a:stretch>
            <a:fillRect/>
          </a:stretch>
        </p:blipFill>
        <p:spPr>
          <a:xfrm>
            <a:off x="8458200" y="5486400"/>
            <a:ext cx="685800" cy="685800"/>
          </a:xfrm>
          <a:prstGeom prst="rect">
            <a:avLst/>
          </a:prstGeom>
        </p:spPr>
      </p:pic>
    </p:spTree>
    <p:extLst>
      <p:ext uri="{BB962C8B-B14F-4D97-AF65-F5344CB8AC3E}">
        <p14:creationId xmlns:p14="http://schemas.microsoft.com/office/powerpoint/2010/main" val="380960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D33CAC-1B9C-8C4D-76CC-F9CDB7DFBD9C}"/>
              </a:ext>
            </a:extLst>
          </p:cNvPr>
          <p:cNvPicPr>
            <a:picLocks noChangeAspect="1"/>
          </p:cNvPicPr>
          <p:nvPr/>
        </p:nvPicPr>
        <p:blipFill>
          <a:blip r:embed="rId2"/>
          <a:stretch>
            <a:fillRect/>
          </a:stretch>
        </p:blipFill>
        <p:spPr>
          <a:xfrm>
            <a:off x="8458200" y="5486400"/>
            <a:ext cx="685800" cy="685800"/>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B36798E0-1AB9-0525-00A8-FE5E4DD87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648" y="21771"/>
            <a:ext cx="3451352" cy="6019800"/>
          </a:xfrm>
          <a:prstGeom prst="rect">
            <a:avLst/>
          </a:prstGeom>
          <a:ln w="38100">
            <a:solidFill>
              <a:srgbClr val="055F3D"/>
            </a:solidFill>
          </a:ln>
        </p:spPr>
      </p:pic>
      <p:pic>
        <p:nvPicPr>
          <p:cNvPr id="15" name="Picture 14" descr="A picture containing text, person, screenshot&#10;&#10;Description automatically generated">
            <a:extLst>
              <a:ext uri="{FF2B5EF4-FFF2-40B4-BE49-F238E27FC236}">
                <a16:creationId xmlns:a16="http://schemas.microsoft.com/office/drawing/2014/main" id="{77F64F52-4A6E-6D82-B3D6-B4EC1C01E4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02041"/>
            <a:ext cx="2963829" cy="4108681"/>
          </a:xfrm>
          <a:prstGeom prst="rect">
            <a:avLst/>
          </a:prstGeom>
          <a:ln w="38100">
            <a:solidFill>
              <a:srgbClr val="002060"/>
            </a:solidFill>
          </a:ln>
        </p:spPr>
      </p:pic>
      <p:pic>
        <p:nvPicPr>
          <p:cNvPr id="10" name="Picture 9" descr="Graphical user interface, text, application&#10;&#10;Description automatically generated">
            <a:extLst>
              <a:ext uri="{FF2B5EF4-FFF2-40B4-BE49-F238E27FC236}">
                <a16:creationId xmlns:a16="http://schemas.microsoft.com/office/drawing/2014/main" id="{8AB3FC96-B44D-5566-99E8-BD383674B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5675" y="2999014"/>
            <a:ext cx="2963830" cy="3735174"/>
          </a:xfrm>
          <a:prstGeom prst="rect">
            <a:avLst/>
          </a:prstGeom>
          <a:ln w="38100">
            <a:solidFill>
              <a:schemeClr val="tx2"/>
            </a:solidFill>
          </a:ln>
        </p:spPr>
      </p:pic>
    </p:spTree>
    <p:extLst>
      <p:ext uri="{BB962C8B-B14F-4D97-AF65-F5344CB8AC3E}">
        <p14:creationId xmlns:p14="http://schemas.microsoft.com/office/powerpoint/2010/main" val="269330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32D84B-FB4C-294F-3884-472D4D9AB16F}"/>
              </a:ext>
            </a:extLst>
          </p:cNvPr>
          <p:cNvPicPr>
            <a:picLocks noChangeAspect="1"/>
          </p:cNvPicPr>
          <p:nvPr/>
        </p:nvPicPr>
        <p:blipFill>
          <a:blip r:embed="rId3"/>
          <a:stretch>
            <a:fillRect/>
          </a:stretch>
        </p:blipFill>
        <p:spPr>
          <a:xfrm>
            <a:off x="8458200" y="5486400"/>
            <a:ext cx="685800" cy="685800"/>
          </a:xfrm>
          <a:prstGeom prst="rect">
            <a:avLst/>
          </a:prstGeom>
        </p:spPr>
      </p:pic>
      <p:pic>
        <p:nvPicPr>
          <p:cNvPr id="14" name="Content Placeholder 13" descr="A picture containing table, wooden, indoor, wood&#10;&#10;Description automatically generated">
            <a:extLst>
              <a:ext uri="{FF2B5EF4-FFF2-40B4-BE49-F238E27FC236}">
                <a16:creationId xmlns:a16="http://schemas.microsoft.com/office/drawing/2014/main" id="{A7446AE7-29A5-6DF9-7975-6A74340AA72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8461504" cy="6858000"/>
          </a:xfrm>
        </p:spPr>
      </p:pic>
    </p:spTree>
    <p:extLst>
      <p:ext uri="{BB962C8B-B14F-4D97-AF65-F5344CB8AC3E}">
        <p14:creationId xmlns:p14="http://schemas.microsoft.com/office/powerpoint/2010/main" val="229261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94C-F25D-7470-E44F-AB75EF254FD2}"/>
              </a:ext>
            </a:extLst>
          </p:cNvPr>
          <p:cNvSpPr>
            <a:spLocks noGrp="1"/>
          </p:cNvSpPr>
          <p:nvPr>
            <p:ph type="title"/>
          </p:nvPr>
        </p:nvSpPr>
        <p:spPr>
          <a:xfrm>
            <a:off x="261257" y="152400"/>
            <a:ext cx="7620000" cy="1143000"/>
          </a:xfrm>
        </p:spPr>
        <p:txBody>
          <a:bodyPr/>
          <a:lstStyle/>
          <a:p>
            <a:r>
              <a:rPr lang="en-US" sz="4000" dirty="0"/>
              <a:t>Newsletters!</a:t>
            </a:r>
          </a:p>
        </p:txBody>
      </p:sp>
      <p:pic>
        <p:nvPicPr>
          <p:cNvPr id="9" name="Picture 8">
            <a:extLst>
              <a:ext uri="{FF2B5EF4-FFF2-40B4-BE49-F238E27FC236}">
                <a16:creationId xmlns:a16="http://schemas.microsoft.com/office/drawing/2014/main" id="{83D1712B-7255-776D-50AC-EB2A122CCCBB}"/>
              </a:ext>
            </a:extLst>
          </p:cNvPr>
          <p:cNvPicPr>
            <a:picLocks noChangeAspect="1"/>
          </p:cNvPicPr>
          <p:nvPr/>
        </p:nvPicPr>
        <p:blipFill>
          <a:blip r:embed="rId2"/>
          <a:stretch>
            <a:fillRect/>
          </a:stretch>
        </p:blipFill>
        <p:spPr>
          <a:xfrm>
            <a:off x="8458200" y="5486400"/>
            <a:ext cx="685800" cy="685800"/>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6C2EA7E8-1004-7CA8-14FA-DDC7C3532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71" y="1066800"/>
            <a:ext cx="3594285" cy="4051508"/>
          </a:xfrm>
          <a:prstGeom prst="rect">
            <a:avLst/>
          </a:prstGeom>
        </p:spPr>
      </p:pic>
      <p:sp>
        <p:nvSpPr>
          <p:cNvPr id="14" name="TextBox 13">
            <a:extLst>
              <a:ext uri="{FF2B5EF4-FFF2-40B4-BE49-F238E27FC236}">
                <a16:creationId xmlns:a16="http://schemas.microsoft.com/office/drawing/2014/main" id="{C7598BA8-4401-6703-19BC-0240694559EC}"/>
              </a:ext>
            </a:extLst>
          </p:cNvPr>
          <p:cNvSpPr txBox="1"/>
          <p:nvPr/>
        </p:nvSpPr>
        <p:spPr>
          <a:xfrm>
            <a:off x="4419600" y="2391728"/>
            <a:ext cx="3886200" cy="2862322"/>
          </a:xfrm>
          <a:prstGeom prst="rect">
            <a:avLst/>
          </a:prstGeom>
          <a:noFill/>
        </p:spPr>
        <p:txBody>
          <a:bodyPr wrap="square" rtlCol="0">
            <a:spAutoFit/>
          </a:bodyPr>
          <a:lstStyle/>
          <a:p>
            <a:r>
              <a:rPr lang="en-US" dirty="0"/>
              <a:t>Two Newsletters. Started this year.</a:t>
            </a:r>
          </a:p>
          <a:p>
            <a:endParaRPr lang="en-US" dirty="0"/>
          </a:p>
          <a:p>
            <a:pPr marL="342900" indent="-342900">
              <a:buAutoNum type="arabicPeriod"/>
            </a:pPr>
            <a:r>
              <a:rPr lang="en-US" dirty="0"/>
              <a:t>General Public</a:t>
            </a:r>
          </a:p>
          <a:p>
            <a:pPr marL="285750" indent="-285750">
              <a:buFont typeface="Arial" panose="020B0604020202020204" pitchFamily="34" charset="0"/>
              <a:buChar char="•"/>
            </a:pPr>
            <a:r>
              <a:rPr lang="en-US" dirty="0"/>
              <a:t>One way to keep stakeholders in the know about SW initiatives</a:t>
            </a:r>
          </a:p>
          <a:p>
            <a:pPr marL="342900" indent="-342900">
              <a:buAutoNum type="arabicPeriod"/>
            </a:pPr>
            <a:endParaRPr lang="en-US" dirty="0"/>
          </a:p>
          <a:p>
            <a:r>
              <a:rPr lang="en-US" dirty="0"/>
              <a:t>2. AmeriCorps Members </a:t>
            </a:r>
          </a:p>
          <a:p>
            <a:pPr marL="285750" indent="-285750">
              <a:buFont typeface="Arial" panose="020B0604020202020204" pitchFamily="34" charset="0"/>
              <a:buChar char="•"/>
            </a:pPr>
            <a:r>
              <a:rPr lang="en-US" dirty="0"/>
              <a:t>Lets them know about events, trainings</a:t>
            </a:r>
          </a:p>
          <a:p>
            <a:pPr marL="285750" indent="-285750">
              <a:buFont typeface="Arial" panose="020B0604020202020204" pitchFamily="34" charset="0"/>
              <a:buChar char="•"/>
            </a:pPr>
            <a:r>
              <a:rPr lang="en-US" dirty="0"/>
              <a:t>INTERACTIVE!</a:t>
            </a:r>
          </a:p>
        </p:txBody>
      </p:sp>
    </p:spTree>
    <p:extLst>
      <p:ext uri="{BB962C8B-B14F-4D97-AF65-F5344CB8AC3E}">
        <p14:creationId xmlns:p14="http://schemas.microsoft.com/office/powerpoint/2010/main" val="331635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94C-F25D-7470-E44F-AB75EF254FD2}"/>
              </a:ext>
            </a:extLst>
          </p:cNvPr>
          <p:cNvSpPr>
            <a:spLocks noGrp="1"/>
          </p:cNvSpPr>
          <p:nvPr>
            <p:ph type="title"/>
          </p:nvPr>
        </p:nvSpPr>
        <p:spPr>
          <a:xfrm>
            <a:off x="261257" y="152400"/>
            <a:ext cx="7620000" cy="1143000"/>
          </a:xfrm>
        </p:spPr>
        <p:txBody>
          <a:bodyPr/>
          <a:lstStyle/>
          <a:p>
            <a:r>
              <a:rPr lang="en-US" sz="4000" dirty="0"/>
              <a:t>Newsletters!</a:t>
            </a:r>
          </a:p>
        </p:txBody>
      </p:sp>
      <p:pic>
        <p:nvPicPr>
          <p:cNvPr id="9" name="Picture 8">
            <a:extLst>
              <a:ext uri="{FF2B5EF4-FFF2-40B4-BE49-F238E27FC236}">
                <a16:creationId xmlns:a16="http://schemas.microsoft.com/office/drawing/2014/main" id="{83D1712B-7255-776D-50AC-EB2A122CCCBB}"/>
              </a:ext>
            </a:extLst>
          </p:cNvPr>
          <p:cNvPicPr>
            <a:picLocks noChangeAspect="1"/>
          </p:cNvPicPr>
          <p:nvPr/>
        </p:nvPicPr>
        <p:blipFill>
          <a:blip r:embed="rId2"/>
          <a:stretch>
            <a:fillRect/>
          </a:stretch>
        </p:blipFill>
        <p:spPr>
          <a:xfrm>
            <a:off x="8458200" y="5486400"/>
            <a:ext cx="685800" cy="685800"/>
          </a:xfrm>
          <a:prstGeom prst="rect">
            <a:avLst/>
          </a:prstGeom>
        </p:spPr>
      </p:pic>
      <p:pic>
        <p:nvPicPr>
          <p:cNvPr id="4" name="Picture 3" descr="A picture containing text, nature&#10;&#10;Description automatically generated">
            <a:extLst>
              <a:ext uri="{FF2B5EF4-FFF2-40B4-BE49-F238E27FC236}">
                <a16:creationId xmlns:a16="http://schemas.microsoft.com/office/drawing/2014/main" id="{C6255CE3-0217-26B8-F76B-AF1983DDE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62" y="990600"/>
            <a:ext cx="3784795" cy="3899100"/>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F9908170-6F4A-6A6D-AF2A-9FC3BF23C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257" y="203404"/>
            <a:ext cx="4044475" cy="3581400"/>
          </a:xfrm>
          <a:prstGeom prst="rect">
            <a:avLst/>
          </a:prstGeom>
        </p:spPr>
      </p:pic>
      <p:pic>
        <p:nvPicPr>
          <p:cNvPr id="8" name="Picture 7" descr="Text&#10;&#10;Description automatically generated">
            <a:extLst>
              <a:ext uri="{FF2B5EF4-FFF2-40B4-BE49-F238E27FC236}">
                <a16:creationId xmlns:a16="http://schemas.microsoft.com/office/drawing/2014/main" id="{2CB7802C-3452-1139-5859-6E93FD1CC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434" y="3796949"/>
            <a:ext cx="3848298" cy="2857647"/>
          </a:xfrm>
          <a:prstGeom prst="rect">
            <a:avLst/>
          </a:prstGeom>
        </p:spPr>
      </p:pic>
    </p:spTree>
    <p:extLst>
      <p:ext uri="{BB962C8B-B14F-4D97-AF65-F5344CB8AC3E}">
        <p14:creationId xmlns:p14="http://schemas.microsoft.com/office/powerpoint/2010/main" val="138702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94C-F25D-7470-E44F-AB75EF254FD2}"/>
              </a:ext>
            </a:extLst>
          </p:cNvPr>
          <p:cNvSpPr>
            <a:spLocks noGrp="1"/>
          </p:cNvSpPr>
          <p:nvPr>
            <p:ph type="title"/>
          </p:nvPr>
        </p:nvSpPr>
        <p:spPr>
          <a:xfrm>
            <a:off x="261257" y="152400"/>
            <a:ext cx="7620000" cy="1143000"/>
          </a:xfrm>
        </p:spPr>
        <p:txBody>
          <a:bodyPr/>
          <a:lstStyle/>
          <a:p>
            <a:r>
              <a:rPr lang="en-US" sz="4000" dirty="0"/>
              <a:t>Sign Up!</a:t>
            </a:r>
          </a:p>
        </p:txBody>
      </p:sp>
      <p:pic>
        <p:nvPicPr>
          <p:cNvPr id="9" name="Picture 8">
            <a:extLst>
              <a:ext uri="{FF2B5EF4-FFF2-40B4-BE49-F238E27FC236}">
                <a16:creationId xmlns:a16="http://schemas.microsoft.com/office/drawing/2014/main" id="{83D1712B-7255-776D-50AC-EB2A122CCCBB}"/>
              </a:ext>
            </a:extLst>
          </p:cNvPr>
          <p:cNvPicPr>
            <a:picLocks noChangeAspect="1"/>
          </p:cNvPicPr>
          <p:nvPr/>
        </p:nvPicPr>
        <p:blipFill>
          <a:blip r:embed="rId2"/>
          <a:stretch>
            <a:fillRect/>
          </a:stretch>
        </p:blipFill>
        <p:spPr>
          <a:xfrm>
            <a:off x="8458200" y="5486400"/>
            <a:ext cx="685800" cy="6858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F62DC06A-C865-21EB-F127-82FCD800D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7" y="2489128"/>
            <a:ext cx="8077200" cy="1879744"/>
          </a:xfrm>
          <a:prstGeom prst="rect">
            <a:avLst/>
          </a:prstGeom>
        </p:spPr>
      </p:pic>
      <p:sp>
        <p:nvSpPr>
          <p:cNvPr id="3" name="Oval 2">
            <a:extLst>
              <a:ext uri="{FF2B5EF4-FFF2-40B4-BE49-F238E27FC236}">
                <a16:creationId xmlns:a16="http://schemas.microsoft.com/office/drawing/2014/main" id="{6723E2E9-6925-80D9-BD91-4F32CDC350C7}"/>
              </a:ext>
            </a:extLst>
          </p:cNvPr>
          <p:cNvSpPr/>
          <p:nvPr/>
        </p:nvSpPr>
        <p:spPr>
          <a:xfrm>
            <a:off x="2286000" y="2590800"/>
            <a:ext cx="2362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4B912C-B41D-172F-3631-62FD2D339E17}"/>
              </a:ext>
            </a:extLst>
          </p:cNvPr>
          <p:cNvSpPr txBox="1"/>
          <p:nvPr/>
        </p:nvSpPr>
        <p:spPr>
          <a:xfrm>
            <a:off x="2950029" y="1309770"/>
            <a:ext cx="4648200" cy="646331"/>
          </a:xfrm>
          <a:prstGeom prst="rect">
            <a:avLst/>
          </a:prstGeom>
          <a:noFill/>
        </p:spPr>
        <p:txBody>
          <a:bodyPr wrap="square" rtlCol="0">
            <a:spAutoFit/>
          </a:bodyPr>
          <a:lstStyle/>
          <a:p>
            <a:r>
              <a:rPr lang="en-US" dirty="0">
                <a:hlinkClick r:id="rId4"/>
              </a:rPr>
              <a:t>Servewashington.wa.gov</a:t>
            </a:r>
            <a:endParaRPr lang="en-US" dirty="0"/>
          </a:p>
          <a:p>
            <a:endParaRPr lang="en-US" dirty="0"/>
          </a:p>
        </p:txBody>
      </p:sp>
    </p:spTree>
    <p:extLst>
      <p:ext uri="{BB962C8B-B14F-4D97-AF65-F5344CB8AC3E}">
        <p14:creationId xmlns:p14="http://schemas.microsoft.com/office/powerpoint/2010/main" val="423668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94C-F25D-7470-E44F-AB75EF254FD2}"/>
              </a:ext>
            </a:extLst>
          </p:cNvPr>
          <p:cNvSpPr>
            <a:spLocks noGrp="1"/>
          </p:cNvSpPr>
          <p:nvPr>
            <p:ph type="title"/>
          </p:nvPr>
        </p:nvSpPr>
        <p:spPr>
          <a:xfrm>
            <a:off x="261257" y="152400"/>
            <a:ext cx="7620000" cy="1143000"/>
          </a:xfrm>
        </p:spPr>
        <p:txBody>
          <a:bodyPr/>
          <a:lstStyle/>
          <a:p>
            <a:pPr algn="ctr"/>
            <a:r>
              <a:rPr lang="en-US" sz="3500" dirty="0"/>
              <a:t>Bonus Content: Choose AmeriCorps PSA</a:t>
            </a:r>
          </a:p>
        </p:txBody>
      </p:sp>
      <p:pic>
        <p:nvPicPr>
          <p:cNvPr id="9" name="Picture 8">
            <a:extLst>
              <a:ext uri="{FF2B5EF4-FFF2-40B4-BE49-F238E27FC236}">
                <a16:creationId xmlns:a16="http://schemas.microsoft.com/office/drawing/2014/main" id="{83D1712B-7255-776D-50AC-EB2A122CCCBB}"/>
              </a:ext>
            </a:extLst>
          </p:cNvPr>
          <p:cNvPicPr>
            <a:picLocks noChangeAspect="1"/>
          </p:cNvPicPr>
          <p:nvPr/>
        </p:nvPicPr>
        <p:blipFill>
          <a:blip r:embed="rId4"/>
          <a:stretch>
            <a:fillRect/>
          </a:stretch>
        </p:blipFill>
        <p:spPr>
          <a:xfrm>
            <a:off x="8458200" y="5486400"/>
            <a:ext cx="685800" cy="685800"/>
          </a:xfrm>
          <a:prstGeom prst="rect">
            <a:avLst/>
          </a:prstGeom>
        </p:spPr>
      </p:pic>
      <p:sp>
        <p:nvSpPr>
          <p:cNvPr id="11" name="TextBox 10">
            <a:extLst>
              <a:ext uri="{FF2B5EF4-FFF2-40B4-BE49-F238E27FC236}">
                <a16:creationId xmlns:a16="http://schemas.microsoft.com/office/drawing/2014/main" id="{06FE56D0-3A62-5095-15DC-674F3F64BC89}"/>
              </a:ext>
            </a:extLst>
          </p:cNvPr>
          <p:cNvSpPr txBox="1"/>
          <p:nvPr/>
        </p:nvSpPr>
        <p:spPr>
          <a:xfrm>
            <a:off x="1230086" y="5486400"/>
            <a:ext cx="6096000" cy="923330"/>
          </a:xfrm>
          <a:prstGeom prst="rect">
            <a:avLst/>
          </a:prstGeom>
          <a:noFill/>
        </p:spPr>
        <p:txBody>
          <a:bodyPr wrap="square">
            <a:spAutoFit/>
          </a:bodyPr>
          <a:lstStyle/>
          <a:p>
            <a:r>
              <a:rPr lang="en-US" dirty="0">
                <a:hlinkClick r:id="rId5"/>
              </a:rPr>
              <a:t>1920x1080 AmeriCorps 30 FF02_PartnerWashington.mp4 | Powered by Box</a:t>
            </a:r>
            <a:endParaRPr lang="en-US" dirty="0"/>
          </a:p>
          <a:p>
            <a:endParaRPr lang="en-US" dirty="0"/>
          </a:p>
        </p:txBody>
      </p:sp>
      <p:sp>
        <p:nvSpPr>
          <p:cNvPr id="14" name="TextBox 13">
            <a:extLst>
              <a:ext uri="{FF2B5EF4-FFF2-40B4-BE49-F238E27FC236}">
                <a16:creationId xmlns:a16="http://schemas.microsoft.com/office/drawing/2014/main" id="{3DDEFE6C-F469-CC3F-93E2-91C1BF866508}"/>
              </a:ext>
            </a:extLst>
          </p:cNvPr>
          <p:cNvSpPr txBox="1"/>
          <p:nvPr/>
        </p:nvSpPr>
        <p:spPr>
          <a:xfrm>
            <a:off x="1915886" y="4159293"/>
            <a:ext cx="4724400" cy="646331"/>
          </a:xfrm>
          <a:prstGeom prst="rect">
            <a:avLst/>
          </a:prstGeom>
          <a:noFill/>
        </p:spPr>
        <p:txBody>
          <a:bodyPr wrap="square" rtlCol="0">
            <a:spAutoFit/>
          </a:bodyPr>
          <a:lstStyle/>
          <a:p>
            <a:r>
              <a:rPr lang="en-US" dirty="0"/>
              <a:t>Toolkit: </a:t>
            </a:r>
            <a:r>
              <a:rPr lang="en-US" dirty="0">
                <a:hlinkClick r:id="rId6"/>
              </a:rPr>
              <a:t>AmeriCorps Recruitment (socialpresskit.com)</a:t>
            </a:r>
            <a:endParaRPr lang="en-US" dirty="0"/>
          </a:p>
        </p:txBody>
      </p:sp>
      <p:sp>
        <p:nvSpPr>
          <p:cNvPr id="15" name="TextBox 14">
            <a:extLst>
              <a:ext uri="{FF2B5EF4-FFF2-40B4-BE49-F238E27FC236}">
                <a16:creationId xmlns:a16="http://schemas.microsoft.com/office/drawing/2014/main" id="{A6638608-2D0C-7D3A-7105-926099B54887}"/>
              </a:ext>
            </a:extLst>
          </p:cNvPr>
          <p:cNvSpPr txBox="1"/>
          <p:nvPr/>
        </p:nvSpPr>
        <p:spPr>
          <a:xfrm>
            <a:off x="2057400" y="4948862"/>
            <a:ext cx="3505200" cy="369332"/>
          </a:xfrm>
          <a:prstGeom prst="rect">
            <a:avLst/>
          </a:prstGeom>
          <a:noFill/>
        </p:spPr>
        <p:txBody>
          <a:bodyPr wrap="square" rtlCol="0">
            <a:spAutoFit/>
          </a:bodyPr>
          <a:lstStyle/>
          <a:p>
            <a:r>
              <a:rPr lang="en-US" dirty="0"/>
              <a:t>AmeriCorps Box: </a:t>
            </a:r>
          </a:p>
        </p:txBody>
      </p:sp>
      <p:pic>
        <p:nvPicPr>
          <p:cNvPr id="18" name="Online Media 17" title="Choose your future. Choose AmeriCorps">
            <a:hlinkClick r:id="" action="ppaction://media"/>
            <a:extLst>
              <a:ext uri="{FF2B5EF4-FFF2-40B4-BE49-F238E27FC236}">
                <a16:creationId xmlns:a16="http://schemas.microsoft.com/office/drawing/2014/main" id="{F7612A27-8B5D-AAEA-26CF-3E1F82C2FB04}"/>
              </a:ext>
            </a:extLst>
          </p:cNvPr>
          <p:cNvPicPr>
            <a:picLocks noRot="1" noChangeAspect="1"/>
          </p:cNvPicPr>
          <p:nvPr>
            <a:videoFile r:link="rId1"/>
          </p:nvPr>
        </p:nvPicPr>
        <p:blipFill>
          <a:blip r:embed="rId7"/>
          <a:stretch>
            <a:fillRect/>
          </a:stretch>
        </p:blipFill>
        <p:spPr>
          <a:xfrm>
            <a:off x="1447800" y="1184899"/>
            <a:ext cx="5029200" cy="2841498"/>
          </a:xfrm>
          <a:prstGeom prst="rect">
            <a:avLst/>
          </a:prstGeom>
        </p:spPr>
      </p:pic>
    </p:spTree>
    <p:extLst>
      <p:ext uri="{BB962C8B-B14F-4D97-AF65-F5344CB8AC3E}">
        <p14:creationId xmlns:p14="http://schemas.microsoft.com/office/powerpoint/2010/main" val="29622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B0152-D939-56E9-2C0F-C69337B19360}"/>
              </a:ext>
            </a:extLst>
          </p:cNvPr>
          <p:cNvSpPr>
            <a:spLocks noGrp="1"/>
          </p:cNvSpPr>
          <p:nvPr>
            <p:ph type="title"/>
          </p:nvPr>
        </p:nvSpPr>
        <p:spPr>
          <a:xfrm>
            <a:off x="457200" y="274638"/>
            <a:ext cx="8077200" cy="1143000"/>
          </a:xfrm>
        </p:spPr>
        <p:txBody>
          <a:bodyPr/>
          <a:lstStyle/>
          <a:p>
            <a:r>
              <a:rPr lang="en-US" dirty="0"/>
              <a:t>Unexpended Funds &amp; Carryover</a:t>
            </a:r>
          </a:p>
        </p:txBody>
      </p:sp>
      <p:sp>
        <p:nvSpPr>
          <p:cNvPr id="4" name="Content Placeholder 3">
            <a:extLst>
              <a:ext uri="{FF2B5EF4-FFF2-40B4-BE49-F238E27FC236}">
                <a16:creationId xmlns:a16="http://schemas.microsoft.com/office/drawing/2014/main" id="{B1808454-99E9-B250-549B-EC88D25F3FEF}"/>
              </a:ext>
            </a:extLst>
          </p:cNvPr>
          <p:cNvSpPr>
            <a:spLocks noGrp="1"/>
          </p:cNvSpPr>
          <p:nvPr>
            <p:ph sz="half" idx="2"/>
          </p:nvPr>
        </p:nvSpPr>
        <p:spPr/>
        <p:txBody>
          <a:bodyPr/>
          <a:lstStyle/>
          <a:p>
            <a:pPr marL="114300" indent="0" algn="ctr">
              <a:buNone/>
            </a:pPr>
            <a:r>
              <a:rPr lang="en-US" sz="2800">
                <a:solidFill>
                  <a:schemeClr val="tx2"/>
                </a:solidFill>
              </a:rPr>
              <a:t>Formula</a:t>
            </a:r>
            <a:endParaRPr lang="en-US" sz="2400">
              <a:solidFill>
                <a:schemeClr val="tx2"/>
              </a:solidFill>
            </a:endParaRPr>
          </a:p>
          <a:p>
            <a:r>
              <a:rPr lang="en-US" sz="2400"/>
              <a:t>Reported unexpended in March, but may have more</a:t>
            </a:r>
          </a:p>
          <a:p>
            <a:r>
              <a:rPr lang="en-US" sz="2400"/>
              <a:t>Can it support Recruitment???</a:t>
            </a:r>
          </a:p>
          <a:p>
            <a:endParaRPr lang="en-US" dirty="0"/>
          </a:p>
        </p:txBody>
      </p:sp>
      <p:sp>
        <p:nvSpPr>
          <p:cNvPr id="6" name="Content Placeholder 5">
            <a:extLst>
              <a:ext uri="{FF2B5EF4-FFF2-40B4-BE49-F238E27FC236}">
                <a16:creationId xmlns:a16="http://schemas.microsoft.com/office/drawing/2014/main" id="{3AAD33A6-A338-19FA-1A20-542CF5B2C0C7}"/>
              </a:ext>
            </a:extLst>
          </p:cNvPr>
          <p:cNvSpPr>
            <a:spLocks noGrp="1"/>
          </p:cNvSpPr>
          <p:nvPr>
            <p:ph sz="quarter" idx="4"/>
          </p:nvPr>
        </p:nvSpPr>
        <p:spPr>
          <a:xfrm>
            <a:off x="4419600" y="2174875"/>
            <a:ext cx="3810000" cy="3951288"/>
          </a:xfrm>
        </p:spPr>
        <p:txBody>
          <a:bodyPr/>
          <a:lstStyle/>
          <a:p>
            <a:pPr marL="114300" indent="0" algn="ctr">
              <a:buNone/>
            </a:pPr>
            <a:r>
              <a:rPr lang="en-US" sz="2800" dirty="0">
                <a:solidFill>
                  <a:schemeClr val="tx2"/>
                </a:solidFill>
              </a:rPr>
              <a:t>Competitive</a:t>
            </a:r>
            <a:endParaRPr lang="en-US" dirty="0"/>
          </a:p>
          <a:p>
            <a:r>
              <a:rPr lang="en-US" dirty="0"/>
              <a:t>NEW! Carryover funding from PY 22-23 to PY 23-24</a:t>
            </a:r>
          </a:p>
          <a:p>
            <a:r>
              <a:rPr lang="en-US" dirty="0"/>
              <a:t>Max cost per MSY still in place</a:t>
            </a:r>
          </a:p>
          <a:p>
            <a:r>
              <a:rPr lang="en-US" dirty="0"/>
              <a:t>Match requirements met or approved waiver</a:t>
            </a:r>
          </a:p>
          <a:p>
            <a:endParaRPr lang="en-US" dirty="0"/>
          </a:p>
        </p:txBody>
      </p:sp>
      <p:pic>
        <p:nvPicPr>
          <p:cNvPr id="3" name="Picture 2">
            <a:extLst>
              <a:ext uri="{FF2B5EF4-FFF2-40B4-BE49-F238E27FC236}">
                <a16:creationId xmlns:a16="http://schemas.microsoft.com/office/drawing/2014/main" id="{E6B784D6-BFE8-0B06-1EBD-ACF6C10B06DF}"/>
              </a:ext>
            </a:extLst>
          </p:cNvPr>
          <p:cNvPicPr>
            <a:picLocks noChangeAspect="1"/>
          </p:cNvPicPr>
          <p:nvPr/>
        </p:nvPicPr>
        <p:blipFill>
          <a:blip r:embed="rId2"/>
          <a:stretch>
            <a:fillRect/>
          </a:stretch>
        </p:blipFill>
        <p:spPr>
          <a:xfrm>
            <a:off x="8458200" y="5486400"/>
            <a:ext cx="685800" cy="685800"/>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8FE262B6-AE05-B269-9FE0-3F28F1F3A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4922221"/>
            <a:ext cx="2590800" cy="1632204"/>
          </a:xfrm>
          <a:prstGeom prst="rect">
            <a:avLst/>
          </a:prstGeom>
        </p:spPr>
      </p:pic>
    </p:spTree>
    <p:extLst>
      <p:ext uri="{BB962C8B-B14F-4D97-AF65-F5344CB8AC3E}">
        <p14:creationId xmlns:p14="http://schemas.microsoft.com/office/powerpoint/2010/main" val="9326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1828800"/>
            <a:ext cx="7162800" cy="4922838"/>
          </a:xfrm>
        </p:spPr>
        <p:txBody>
          <a:bodyPr>
            <a:normAutofit/>
          </a:bodyPr>
          <a:lstStyle/>
          <a:p>
            <a:r>
              <a:rPr lang="en-US" sz="2400" dirty="0"/>
              <a:t>New Staff</a:t>
            </a:r>
          </a:p>
          <a:p>
            <a:r>
              <a:rPr lang="en-US" sz="2400" dirty="0"/>
              <a:t>Washington Climate Corps</a:t>
            </a:r>
          </a:p>
          <a:p>
            <a:r>
              <a:rPr lang="en-US" sz="2400" dirty="0"/>
              <a:t>State Budget Updates</a:t>
            </a:r>
          </a:p>
          <a:p>
            <a:r>
              <a:rPr lang="en-US" sz="2400" dirty="0"/>
              <a:t>Grant Making Update</a:t>
            </a:r>
          </a:p>
          <a:p>
            <a:r>
              <a:rPr lang="en-US" sz="2400" dirty="0"/>
              <a:t>Member Benefits</a:t>
            </a:r>
          </a:p>
          <a:p>
            <a:r>
              <a:rPr lang="en-US" sz="2400" dirty="0"/>
              <a:t>Exit Timeline</a:t>
            </a:r>
          </a:p>
          <a:p>
            <a:r>
              <a:rPr lang="en-US" sz="2400" dirty="0"/>
              <a:t>Workforce Development Evaluation</a:t>
            </a:r>
          </a:p>
          <a:p>
            <a:endParaRPr lang="en-US" dirty="0"/>
          </a:p>
        </p:txBody>
      </p:sp>
      <p:pic>
        <p:nvPicPr>
          <p:cNvPr id="5" name="Picture 4">
            <a:extLst>
              <a:ext uri="{FF2B5EF4-FFF2-40B4-BE49-F238E27FC236}">
                <a16:creationId xmlns:a16="http://schemas.microsoft.com/office/drawing/2014/main" id="{FC4C96B7-FDD0-4926-9BD4-A01479973ECE}"/>
              </a:ext>
            </a:extLst>
          </p:cNvPr>
          <p:cNvPicPr>
            <a:picLocks noChangeAspect="1"/>
          </p:cNvPicPr>
          <p:nvPr/>
        </p:nvPicPr>
        <p:blipFill>
          <a:blip r:embed="rId3"/>
          <a:stretch>
            <a:fillRect/>
          </a:stretch>
        </p:blipFill>
        <p:spPr>
          <a:xfrm>
            <a:off x="8458200" y="5486400"/>
            <a:ext cx="685800" cy="685800"/>
          </a:xfrm>
          <a:prstGeom prst="rect">
            <a:avLst/>
          </a:prstGeom>
        </p:spPr>
      </p:pic>
      <p:sp>
        <p:nvSpPr>
          <p:cNvPr id="7" name="Title 6">
            <a:extLst>
              <a:ext uri="{FF2B5EF4-FFF2-40B4-BE49-F238E27FC236}">
                <a16:creationId xmlns:a16="http://schemas.microsoft.com/office/drawing/2014/main" id="{AF6707A4-EDD1-4E39-88B8-61D27F5560EA}"/>
              </a:ext>
            </a:extLst>
          </p:cNvPr>
          <p:cNvSpPr>
            <a:spLocks noGrp="1"/>
          </p:cNvSpPr>
          <p:nvPr>
            <p:ph type="title"/>
          </p:nvPr>
        </p:nvSpPr>
        <p:spPr/>
        <p:txBody>
          <a:bodyPr/>
          <a:lstStyle/>
          <a:p>
            <a:pPr algn="ctr"/>
            <a:r>
              <a:rPr lang="en-US" dirty="0"/>
              <a:t>General Announcements</a:t>
            </a:r>
          </a:p>
        </p:txBody>
      </p:sp>
      <p:pic>
        <p:nvPicPr>
          <p:cNvPr id="3" name="Picture 2" descr="Diagram&#10;&#10;Description automatically generated">
            <a:extLst>
              <a:ext uri="{FF2B5EF4-FFF2-40B4-BE49-F238E27FC236}">
                <a16:creationId xmlns:a16="http://schemas.microsoft.com/office/drawing/2014/main" id="{059EFFBC-8A6A-FFA0-EA71-946DC005D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950" y="1828800"/>
            <a:ext cx="3143250" cy="2631558"/>
          </a:xfrm>
          <a:prstGeom prst="rect">
            <a:avLst/>
          </a:prstGeom>
        </p:spPr>
      </p:pic>
    </p:spTree>
    <p:extLst>
      <p:ext uri="{BB962C8B-B14F-4D97-AF65-F5344CB8AC3E}">
        <p14:creationId xmlns:p14="http://schemas.microsoft.com/office/powerpoint/2010/main" val="4047040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8738-6AE4-6EFB-4B92-D0ED74A952A9}"/>
              </a:ext>
            </a:extLst>
          </p:cNvPr>
          <p:cNvSpPr>
            <a:spLocks noGrp="1"/>
          </p:cNvSpPr>
          <p:nvPr>
            <p:ph type="title"/>
          </p:nvPr>
        </p:nvSpPr>
        <p:spPr/>
        <p:txBody>
          <a:bodyPr/>
          <a:lstStyle/>
          <a:p>
            <a:r>
              <a:rPr lang="en-US" dirty="0"/>
              <a:t>New Serve WA Staff</a:t>
            </a:r>
          </a:p>
        </p:txBody>
      </p:sp>
      <p:sp>
        <p:nvSpPr>
          <p:cNvPr id="3" name="Content Placeholder 2">
            <a:extLst>
              <a:ext uri="{FF2B5EF4-FFF2-40B4-BE49-F238E27FC236}">
                <a16:creationId xmlns:a16="http://schemas.microsoft.com/office/drawing/2014/main" id="{6A38F3B3-9587-6500-EC4B-5DE9E9FB59BA}"/>
              </a:ext>
            </a:extLst>
          </p:cNvPr>
          <p:cNvSpPr>
            <a:spLocks noGrp="1"/>
          </p:cNvSpPr>
          <p:nvPr>
            <p:ph idx="1"/>
          </p:nvPr>
        </p:nvSpPr>
        <p:spPr>
          <a:xfrm>
            <a:off x="152400" y="1828800"/>
            <a:ext cx="8229600" cy="4572000"/>
          </a:xfrm>
        </p:spPr>
        <p:txBody>
          <a:bodyPr>
            <a:normAutofit/>
          </a:bodyPr>
          <a:lstStyle/>
          <a:p>
            <a:pPr marL="114300" indent="0" algn="ctr">
              <a:buNone/>
            </a:pPr>
            <a:r>
              <a:rPr lang="en-US" sz="4000" dirty="0"/>
              <a:t>Paige Sharp</a:t>
            </a:r>
          </a:p>
          <a:p>
            <a:pPr marL="114300" indent="0" algn="ctr">
              <a:buNone/>
            </a:pPr>
            <a:r>
              <a:rPr lang="en-US" sz="3000" dirty="0"/>
              <a:t>Recruitment and Engagement Program Manager</a:t>
            </a:r>
          </a:p>
          <a:p>
            <a:pPr marL="114300" indent="0" algn="ctr">
              <a:buNone/>
            </a:pPr>
            <a:endParaRPr lang="en-US" sz="3200" dirty="0"/>
          </a:p>
          <a:p>
            <a:pPr marL="114300" indent="0" algn="ctr">
              <a:buNone/>
            </a:pPr>
            <a:r>
              <a:rPr lang="en-US" sz="4000" dirty="0"/>
              <a:t>Sian Newman</a:t>
            </a:r>
          </a:p>
          <a:p>
            <a:pPr marL="114300" indent="0" algn="ctr">
              <a:buNone/>
            </a:pPr>
            <a:r>
              <a:rPr lang="en-US" sz="3200" dirty="0"/>
              <a:t>Program Officer</a:t>
            </a:r>
          </a:p>
        </p:txBody>
      </p:sp>
      <p:pic>
        <p:nvPicPr>
          <p:cNvPr id="4" name="Picture 3">
            <a:extLst>
              <a:ext uri="{FF2B5EF4-FFF2-40B4-BE49-F238E27FC236}">
                <a16:creationId xmlns:a16="http://schemas.microsoft.com/office/drawing/2014/main" id="{83797100-CF8D-BD32-6B07-EF105C2AE296}"/>
              </a:ext>
            </a:extLst>
          </p:cNvPr>
          <p:cNvPicPr>
            <a:picLocks noChangeAspect="1"/>
          </p:cNvPicPr>
          <p:nvPr/>
        </p:nvPicPr>
        <p:blipFill>
          <a:blip r:embed="rId2"/>
          <a:stretch>
            <a:fillRect/>
          </a:stretch>
        </p:blipFill>
        <p:spPr>
          <a:xfrm>
            <a:off x="8458200" y="5486400"/>
            <a:ext cx="685800" cy="685800"/>
          </a:xfrm>
          <a:prstGeom prst="rect">
            <a:avLst/>
          </a:prstGeom>
        </p:spPr>
      </p:pic>
      <p:pic>
        <p:nvPicPr>
          <p:cNvPr id="6" name="Picture 5" descr="Logo&#10;&#10;Description automatically generated">
            <a:extLst>
              <a:ext uri="{FF2B5EF4-FFF2-40B4-BE49-F238E27FC236}">
                <a16:creationId xmlns:a16="http://schemas.microsoft.com/office/drawing/2014/main" id="{E3929B15-B883-C4BD-2176-DD2F87B19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01786">
            <a:off x="1066800" y="4038600"/>
            <a:ext cx="1701483" cy="1701483"/>
          </a:xfrm>
          <a:prstGeom prst="rect">
            <a:avLst/>
          </a:prstGeom>
        </p:spPr>
      </p:pic>
    </p:spTree>
    <p:extLst>
      <p:ext uri="{BB962C8B-B14F-4D97-AF65-F5344CB8AC3E}">
        <p14:creationId xmlns:p14="http://schemas.microsoft.com/office/powerpoint/2010/main" val="106551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0927C-AB56-4300-A57B-E39DA1DBA9F8}"/>
              </a:ext>
            </a:extLst>
          </p:cNvPr>
          <p:cNvPicPr>
            <a:picLocks noChangeAspect="1"/>
          </p:cNvPicPr>
          <p:nvPr/>
        </p:nvPicPr>
        <p:blipFill>
          <a:blip r:embed="rId3"/>
          <a:stretch>
            <a:fillRect/>
          </a:stretch>
        </p:blipFill>
        <p:spPr>
          <a:xfrm>
            <a:off x="8458200" y="5486400"/>
            <a:ext cx="685800" cy="685800"/>
          </a:xfrm>
          <a:prstGeom prst="rect">
            <a:avLst/>
          </a:prstGeom>
        </p:spPr>
      </p:pic>
      <p:graphicFrame>
        <p:nvGraphicFramePr>
          <p:cNvPr id="4" name="Table 3">
            <a:extLst>
              <a:ext uri="{FF2B5EF4-FFF2-40B4-BE49-F238E27FC236}">
                <a16:creationId xmlns:a16="http://schemas.microsoft.com/office/drawing/2014/main" id="{7D32E0DB-2A79-0CA9-2F10-6389DFBB9E88}"/>
              </a:ext>
            </a:extLst>
          </p:cNvPr>
          <p:cNvGraphicFramePr>
            <a:graphicFrameLocks noGrp="1"/>
          </p:cNvGraphicFramePr>
          <p:nvPr>
            <p:extLst>
              <p:ext uri="{D42A27DB-BD31-4B8C-83A1-F6EECF244321}">
                <p14:modId xmlns:p14="http://schemas.microsoft.com/office/powerpoint/2010/main" val="2982393518"/>
              </p:ext>
            </p:extLst>
          </p:nvPr>
        </p:nvGraphicFramePr>
        <p:xfrm>
          <a:off x="685800" y="114299"/>
          <a:ext cx="7467601" cy="6629401"/>
        </p:xfrm>
        <a:graphic>
          <a:graphicData uri="http://schemas.openxmlformats.org/drawingml/2006/table">
            <a:tbl>
              <a:tblPr firstRow="1" firstCol="1" bandRow="1" bandCol="1"/>
              <a:tblGrid>
                <a:gridCol w="868425">
                  <a:extLst>
                    <a:ext uri="{9D8B030D-6E8A-4147-A177-3AD203B41FA5}">
                      <a16:colId xmlns:a16="http://schemas.microsoft.com/office/drawing/2014/main" val="4167877562"/>
                    </a:ext>
                  </a:extLst>
                </a:gridCol>
                <a:gridCol w="5012985">
                  <a:extLst>
                    <a:ext uri="{9D8B030D-6E8A-4147-A177-3AD203B41FA5}">
                      <a16:colId xmlns:a16="http://schemas.microsoft.com/office/drawing/2014/main" val="3984024517"/>
                    </a:ext>
                  </a:extLst>
                </a:gridCol>
                <a:gridCol w="1586191">
                  <a:extLst>
                    <a:ext uri="{9D8B030D-6E8A-4147-A177-3AD203B41FA5}">
                      <a16:colId xmlns:a16="http://schemas.microsoft.com/office/drawing/2014/main" val="3924633073"/>
                    </a:ext>
                  </a:extLst>
                </a:gridCol>
              </a:tblGrid>
              <a:tr h="288225">
                <a:tc gridSpan="3">
                  <a:txBody>
                    <a:bodyPr/>
                    <a:lstStyle/>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AGENDA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4820548"/>
                  </a:ext>
                </a:extLst>
              </a:tr>
              <a:tr h="564261">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10:00 am</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Welcome and Sign-In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Jenny Benson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541181"/>
                  </a:ext>
                </a:extLst>
              </a:tr>
              <a:tr h="1644324">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10:05</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Recruitment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Service Year Platform</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Serve Washington support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Padlet Activity</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9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strategies have been successful for recruitment?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9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are new recruitment strategies you are trying?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9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can Serve WA support your recruitment efforts?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9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have you shifted how you use social media?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Jenny Benson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643505640"/>
                  </a:ext>
                </a:extLst>
              </a:tr>
              <a:tr h="984231">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10:25</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Communications Corner</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a:effectLst/>
                          <a:latin typeface="Arial" panose="020B0604020202020204" pitchFamily="34" charset="0"/>
                          <a:ea typeface="Times New Roman" panose="02020603050405020304" pitchFamily="18" charset="0"/>
                          <a:cs typeface="Times New Roman" panose="02020603050405020304" pitchFamily="18" charset="0"/>
                        </a:rPr>
                        <a:t>Social Media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a:effectLst/>
                          <a:latin typeface="Arial" panose="020B0604020202020204" pitchFamily="34" charset="0"/>
                          <a:ea typeface="Times New Roman" panose="02020603050405020304" pitchFamily="18" charset="0"/>
                          <a:cs typeface="Times New Roman" panose="02020603050405020304" pitchFamily="18" charset="0"/>
                        </a:rPr>
                        <a:t>Newsletters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a:effectLst/>
                          <a:latin typeface="Arial" panose="020B0604020202020204" pitchFamily="34" charset="0"/>
                          <a:ea typeface="Times New Roman" panose="02020603050405020304" pitchFamily="18" charset="0"/>
                          <a:cs typeface="Times New Roman" panose="02020603050405020304" pitchFamily="18" charset="0"/>
                        </a:rPr>
                        <a:t>PSA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a:effectLst/>
                          <a:latin typeface="Arial" panose="020B0604020202020204" pitchFamily="34" charset="0"/>
                          <a:ea typeface="Times New Roman" panose="02020603050405020304" pitchFamily="18" charset="0"/>
                          <a:cs typeface="Times New Roman" panose="02020603050405020304" pitchFamily="18" charset="0"/>
                        </a:rPr>
                        <a:t>Year-end Celebrations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Rachel Friedrich</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80791"/>
                  </a:ext>
                </a:extLst>
              </a:tr>
              <a:tr h="737707">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10:35</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Unexpended Funds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Formula Unexpended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Competitive Carryover</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Thomas Darnell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866097329"/>
                  </a:ext>
                </a:extLst>
              </a:tr>
              <a:tr h="1205356">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10:45</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Serve Washington Updates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New Staff</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WA Climate Corps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State budget update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Member Benefits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Exit timeline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Workforce Development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Jenny Benson</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342485"/>
                  </a:ext>
                </a:extLst>
              </a:tr>
              <a:tr h="774872">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11:15</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Serve Washington Events and Trainings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Skill Up</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Review Upcoming Events &amp; Training</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Mary Van Verst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793917305"/>
                  </a:ext>
                </a:extLst>
              </a:tr>
              <a:tr h="430425">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11:30</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Adjourn and THANK YOU</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Jenny Benson</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613" marR="56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373411"/>
                  </a:ext>
                </a:extLst>
              </a:tr>
            </a:tbl>
          </a:graphicData>
        </a:graphic>
      </p:graphicFrame>
    </p:spTree>
    <p:extLst>
      <p:ext uri="{BB962C8B-B14F-4D97-AF65-F5344CB8AC3E}">
        <p14:creationId xmlns:p14="http://schemas.microsoft.com/office/powerpoint/2010/main" val="2222149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9FBB-7CC7-1D01-8F43-9D1882EDCC46}"/>
              </a:ext>
            </a:extLst>
          </p:cNvPr>
          <p:cNvSpPr>
            <a:spLocks noGrp="1"/>
          </p:cNvSpPr>
          <p:nvPr>
            <p:ph type="title"/>
          </p:nvPr>
        </p:nvSpPr>
        <p:spPr>
          <a:xfrm>
            <a:off x="304800" y="274638"/>
            <a:ext cx="8153400" cy="1143000"/>
          </a:xfrm>
        </p:spPr>
        <p:txBody>
          <a:bodyPr/>
          <a:lstStyle/>
          <a:p>
            <a:r>
              <a:rPr lang="en-US" dirty="0"/>
              <a:t>WA Climate Corps</a:t>
            </a:r>
          </a:p>
        </p:txBody>
      </p:sp>
      <p:sp>
        <p:nvSpPr>
          <p:cNvPr id="3" name="Content Placeholder 2">
            <a:extLst>
              <a:ext uri="{FF2B5EF4-FFF2-40B4-BE49-F238E27FC236}">
                <a16:creationId xmlns:a16="http://schemas.microsoft.com/office/drawing/2014/main" id="{E6CCD89D-96CE-A644-392A-1CD23609FF12}"/>
              </a:ext>
            </a:extLst>
          </p:cNvPr>
          <p:cNvSpPr>
            <a:spLocks noGrp="1"/>
          </p:cNvSpPr>
          <p:nvPr>
            <p:ph idx="1"/>
          </p:nvPr>
        </p:nvSpPr>
        <p:spPr>
          <a:xfrm>
            <a:off x="457200" y="1775655"/>
            <a:ext cx="7696200" cy="4800600"/>
          </a:xfrm>
        </p:spPr>
        <p:txBody>
          <a:bodyPr>
            <a:normAutofit/>
          </a:bodyPr>
          <a:lstStyle/>
          <a:p>
            <a:pPr algn="l"/>
            <a:r>
              <a:rPr lang="en-US" sz="2400" dirty="0"/>
              <a:t>HB 1176 - </a:t>
            </a:r>
            <a:r>
              <a:rPr lang="en-US" sz="2400" i="0" u="none" strike="noStrike" baseline="0" dirty="0"/>
              <a:t>Developing opportunities for service </a:t>
            </a:r>
          </a:p>
          <a:p>
            <a:pPr marL="411480" lvl="1" indent="0">
              <a:buNone/>
            </a:pPr>
            <a:r>
              <a:rPr lang="en-US" sz="2400" i="0" u="none" strike="noStrike" baseline="0" dirty="0"/>
              <a:t>and workforce programs to support climate-ready communities </a:t>
            </a:r>
          </a:p>
          <a:p>
            <a:pPr marL="114300" indent="0" algn="l">
              <a:buNone/>
            </a:pPr>
            <a:endParaRPr lang="en-US" sz="1200" i="0" u="none" strike="noStrike" baseline="0" dirty="0"/>
          </a:p>
          <a:p>
            <a:pPr lvl="1"/>
            <a:r>
              <a:rPr lang="en-US" sz="2200" dirty="0"/>
              <a:t>Washington Climate Corps</a:t>
            </a:r>
          </a:p>
          <a:p>
            <a:pPr lvl="2"/>
            <a:r>
              <a:rPr lang="en-US" sz="2000" dirty="0"/>
              <a:t>Augments member living allowances</a:t>
            </a:r>
          </a:p>
          <a:p>
            <a:pPr lvl="2"/>
            <a:r>
              <a:rPr lang="en-US" sz="2000" dirty="0"/>
              <a:t>Reduce cost for host organizations</a:t>
            </a:r>
          </a:p>
          <a:p>
            <a:pPr lvl="2"/>
            <a:r>
              <a:rPr lang="en-US" sz="2000" dirty="0"/>
              <a:t>Support service members ineligible for federal funds</a:t>
            </a:r>
          </a:p>
          <a:p>
            <a:pPr marL="777240" lvl="2" indent="0">
              <a:buNone/>
            </a:pPr>
            <a:endParaRPr lang="en-US" sz="1200" dirty="0"/>
          </a:p>
          <a:p>
            <a:pPr lvl="1"/>
            <a:r>
              <a:rPr lang="en-US" sz="2200" dirty="0"/>
              <a:t>State Workforce Board to forecast and track job demand in clean energy</a:t>
            </a:r>
          </a:p>
        </p:txBody>
      </p:sp>
      <p:pic>
        <p:nvPicPr>
          <p:cNvPr id="4" name="Picture 3">
            <a:extLst>
              <a:ext uri="{FF2B5EF4-FFF2-40B4-BE49-F238E27FC236}">
                <a16:creationId xmlns:a16="http://schemas.microsoft.com/office/drawing/2014/main" id="{D9C24C2D-60FA-B252-A4E3-F24E71A94491}"/>
              </a:ext>
            </a:extLst>
          </p:cNvPr>
          <p:cNvPicPr>
            <a:picLocks noChangeAspect="1"/>
          </p:cNvPicPr>
          <p:nvPr/>
        </p:nvPicPr>
        <p:blipFill>
          <a:blip r:embed="rId3"/>
          <a:stretch>
            <a:fillRect/>
          </a:stretch>
        </p:blipFill>
        <p:spPr>
          <a:xfrm>
            <a:off x="8458200" y="5486400"/>
            <a:ext cx="685800" cy="685800"/>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CDC25F51-5AFE-042D-C950-0E04B3EBFC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62256">
            <a:off x="6519457" y="65088"/>
            <a:ext cx="2705100" cy="2705100"/>
          </a:xfrm>
          <a:prstGeom prst="rect">
            <a:avLst/>
          </a:prstGeom>
        </p:spPr>
      </p:pic>
    </p:spTree>
    <p:extLst>
      <p:ext uri="{BB962C8B-B14F-4D97-AF65-F5344CB8AC3E}">
        <p14:creationId xmlns:p14="http://schemas.microsoft.com/office/powerpoint/2010/main" val="237340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C8F5-E7F3-5FC5-31DB-3F4B02350B16}"/>
              </a:ext>
            </a:extLst>
          </p:cNvPr>
          <p:cNvSpPr>
            <a:spLocks noGrp="1"/>
          </p:cNvSpPr>
          <p:nvPr>
            <p:ph type="title"/>
          </p:nvPr>
        </p:nvSpPr>
        <p:spPr/>
        <p:txBody>
          <a:bodyPr/>
          <a:lstStyle/>
          <a:p>
            <a:r>
              <a:rPr lang="en-US" dirty="0"/>
              <a:t>Other State Budget Wins</a:t>
            </a:r>
          </a:p>
        </p:txBody>
      </p:sp>
      <p:sp>
        <p:nvSpPr>
          <p:cNvPr id="3" name="Content Placeholder 2">
            <a:extLst>
              <a:ext uri="{FF2B5EF4-FFF2-40B4-BE49-F238E27FC236}">
                <a16:creationId xmlns:a16="http://schemas.microsoft.com/office/drawing/2014/main" id="{0D40ECBD-CA31-2344-BDE9-966801C6F1F0}"/>
              </a:ext>
            </a:extLst>
          </p:cNvPr>
          <p:cNvSpPr>
            <a:spLocks noGrp="1"/>
          </p:cNvSpPr>
          <p:nvPr>
            <p:ph idx="1"/>
          </p:nvPr>
        </p:nvSpPr>
        <p:spPr>
          <a:xfrm>
            <a:off x="609600" y="1905000"/>
            <a:ext cx="7772400" cy="4495800"/>
          </a:xfrm>
        </p:spPr>
        <p:txBody>
          <a:bodyPr/>
          <a:lstStyle/>
          <a:p>
            <a:pPr marL="114300" indent="0">
              <a:buNone/>
            </a:pPr>
            <a:r>
              <a:rPr lang="en-US" dirty="0"/>
              <a:t>6 Decision Packages requested – 4 Funded:</a:t>
            </a:r>
          </a:p>
          <a:p>
            <a:pPr marL="114300" indent="0">
              <a:buNone/>
            </a:pPr>
            <a:endParaRPr lang="en-US" sz="1000" dirty="0"/>
          </a:p>
          <a:p>
            <a:pPr lvl="1"/>
            <a:r>
              <a:rPr lang="en-US" dirty="0"/>
              <a:t>AmeriCorps Equity Fund (BIPOC)</a:t>
            </a:r>
          </a:p>
          <a:p>
            <a:pPr lvl="1"/>
            <a:r>
              <a:rPr lang="en-US" dirty="0"/>
              <a:t>Serve WA ARPA Funding</a:t>
            </a:r>
          </a:p>
          <a:p>
            <a:pPr lvl="1"/>
            <a:r>
              <a:rPr lang="en-US" dirty="0"/>
              <a:t>Serve WA Support</a:t>
            </a:r>
          </a:p>
          <a:p>
            <a:pPr lvl="1"/>
            <a:r>
              <a:rPr lang="en-US" dirty="0"/>
              <a:t>AmeriCorps Equity Enhancement to Living Allowances</a:t>
            </a:r>
          </a:p>
          <a:p>
            <a:pPr lvl="1"/>
            <a:endParaRPr lang="en-US" dirty="0"/>
          </a:p>
          <a:p>
            <a:pPr lvl="1"/>
            <a:endParaRPr lang="en-US" dirty="0"/>
          </a:p>
          <a:p>
            <a:pPr marL="114300" indent="0" algn="ctr">
              <a:buNone/>
            </a:pPr>
            <a:r>
              <a:rPr lang="en-US" sz="4000" b="1" dirty="0">
                <a:latin typeface="Ink Free" panose="03080402000500000000" pitchFamily="66" charset="0"/>
              </a:rPr>
              <a:t>Exciting Times Ahead!!!</a:t>
            </a:r>
          </a:p>
        </p:txBody>
      </p:sp>
      <p:pic>
        <p:nvPicPr>
          <p:cNvPr id="4" name="Picture 3">
            <a:extLst>
              <a:ext uri="{FF2B5EF4-FFF2-40B4-BE49-F238E27FC236}">
                <a16:creationId xmlns:a16="http://schemas.microsoft.com/office/drawing/2014/main" id="{C1EF37CC-050F-4C5E-BD4D-4261B7ADCD59}"/>
              </a:ext>
            </a:extLst>
          </p:cNvPr>
          <p:cNvPicPr>
            <a:picLocks noChangeAspect="1"/>
          </p:cNvPicPr>
          <p:nvPr/>
        </p:nvPicPr>
        <p:blipFill>
          <a:blip r:embed="rId3"/>
          <a:stretch>
            <a:fillRect/>
          </a:stretch>
        </p:blipFill>
        <p:spPr>
          <a:xfrm>
            <a:off x="8458200" y="5486400"/>
            <a:ext cx="685800" cy="685800"/>
          </a:xfrm>
          <a:prstGeom prst="rect">
            <a:avLst/>
          </a:prstGeom>
        </p:spPr>
      </p:pic>
    </p:spTree>
    <p:extLst>
      <p:ext uri="{BB962C8B-B14F-4D97-AF65-F5344CB8AC3E}">
        <p14:creationId xmlns:p14="http://schemas.microsoft.com/office/powerpoint/2010/main" val="18292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7620000" cy="5608638"/>
          </a:xfrm>
        </p:spPr>
        <p:txBody>
          <a:bodyPr>
            <a:normAutofit/>
          </a:bodyPr>
          <a:lstStyle/>
          <a:p>
            <a:pPr marL="114300" indent="0">
              <a:buNone/>
            </a:pPr>
            <a:r>
              <a:rPr lang="en-US" b="1" dirty="0"/>
              <a:t>PY 23-24 Grant-Making</a:t>
            </a:r>
          </a:p>
          <a:p>
            <a:pPr marL="114300" indent="0">
              <a:buNone/>
            </a:pPr>
            <a:endParaRPr lang="en-US" sz="1200" dirty="0"/>
          </a:p>
          <a:p>
            <a:r>
              <a:rPr lang="en-US" dirty="0"/>
              <a:t>Increased Living Allowance for FT</a:t>
            </a:r>
          </a:p>
          <a:p>
            <a:pPr lvl="1"/>
            <a:r>
              <a:rPr lang="en-US" dirty="0"/>
              <a:t>$17,600 – $35,200 ($1,098 increase to the minimum)</a:t>
            </a:r>
          </a:p>
          <a:p>
            <a:pPr lvl="1"/>
            <a:endParaRPr lang="en-US" sz="1200" dirty="0"/>
          </a:p>
          <a:p>
            <a:r>
              <a:rPr lang="en-US" dirty="0"/>
              <a:t>Increased Maximum Cost/MSY</a:t>
            </a:r>
          </a:p>
          <a:p>
            <a:pPr lvl="1"/>
            <a:r>
              <a:rPr lang="en-US" dirty="0"/>
              <a:t>$23,000 ($1,400 increase)</a:t>
            </a:r>
          </a:p>
          <a:p>
            <a:pPr lvl="1"/>
            <a:endParaRPr lang="en-US" sz="1200" dirty="0"/>
          </a:p>
          <a:p>
            <a:r>
              <a:rPr lang="en-US" dirty="0"/>
              <a:t>Ed Award</a:t>
            </a:r>
          </a:p>
          <a:p>
            <a:pPr lvl="1"/>
            <a:r>
              <a:rPr lang="en-US" dirty="0"/>
              <a:t>amounts </a:t>
            </a:r>
            <a:r>
              <a:rPr lang="en-US" dirty="0">
                <a:hlinkClick r:id="rId3"/>
              </a:rPr>
              <a:t>here</a:t>
            </a:r>
            <a:r>
              <a:rPr lang="en-US" dirty="0"/>
              <a:t> </a:t>
            </a:r>
          </a:p>
          <a:p>
            <a:pPr lvl="1"/>
            <a:r>
              <a:rPr lang="en-US" dirty="0"/>
              <a:t>pay attention to FY</a:t>
            </a:r>
          </a:p>
          <a:p>
            <a:pPr lvl="1"/>
            <a:endParaRPr lang="en-US" dirty="0"/>
          </a:p>
        </p:txBody>
      </p:sp>
      <p:pic>
        <p:nvPicPr>
          <p:cNvPr id="5" name="Picture 4">
            <a:extLst>
              <a:ext uri="{FF2B5EF4-FFF2-40B4-BE49-F238E27FC236}">
                <a16:creationId xmlns:a16="http://schemas.microsoft.com/office/drawing/2014/main" id="{FC4C96B7-FDD0-4926-9BD4-A01479973ECE}"/>
              </a:ext>
            </a:extLst>
          </p:cNvPr>
          <p:cNvPicPr>
            <a:picLocks noChangeAspect="1"/>
          </p:cNvPicPr>
          <p:nvPr/>
        </p:nvPicPr>
        <p:blipFill>
          <a:blip r:embed="rId4"/>
          <a:stretch>
            <a:fillRect/>
          </a:stretch>
        </p:blipFill>
        <p:spPr>
          <a:xfrm>
            <a:off x="8458200" y="5486400"/>
            <a:ext cx="685800" cy="685800"/>
          </a:xfrm>
          <a:prstGeom prst="rect">
            <a:avLst/>
          </a:prstGeom>
        </p:spPr>
      </p:pic>
      <p:sp>
        <p:nvSpPr>
          <p:cNvPr id="7" name="Title 6">
            <a:extLst>
              <a:ext uri="{FF2B5EF4-FFF2-40B4-BE49-F238E27FC236}">
                <a16:creationId xmlns:a16="http://schemas.microsoft.com/office/drawing/2014/main" id="{AF6707A4-EDD1-4E39-88B8-61D27F5560EA}"/>
              </a:ext>
            </a:extLst>
          </p:cNvPr>
          <p:cNvSpPr>
            <a:spLocks noGrp="1"/>
          </p:cNvSpPr>
          <p:nvPr>
            <p:ph type="title"/>
          </p:nvPr>
        </p:nvSpPr>
        <p:spPr>
          <a:xfrm>
            <a:off x="457200" y="106362"/>
            <a:ext cx="7620000" cy="1143000"/>
          </a:xfrm>
        </p:spPr>
        <p:txBody>
          <a:bodyPr/>
          <a:lstStyle/>
          <a:p>
            <a:pPr algn="ctr"/>
            <a:r>
              <a:rPr lang="en-US" dirty="0"/>
              <a:t>FY 23 AmeriCorps NOFO</a:t>
            </a:r>
          </a:p>
        </p:txBody>
      </p:sp>
      <p:graphicFrame>
        <p:nvGraphicFramePr>
          <p:cNvPr id="10" name="Table 9">
            <a:extLst>
              <a:ext uri="{FF2B5EF4-FFF2-40B4-BE49-F238E27FC236}">
                <a16:creationId xmlns:a16="http://schemas.microsoft.com/office/drawing/2014/main" id="{5D11271A-BFE2-9805-AD42-17E04D594A83}"/>
              </a:ext>
            </a:extLst>
          </p:cNvPr>
          <p:cNvGraphicFramePr>
            <a:graphicFrameLocks noGrp="1"/>
          </p:cNvGraphicFramePr>
          <p:nvPr>
            <p:extLst>
              <p:ext uri="{D42A27DB-BD31-4B8C-83A1-F6EECF244321}">
                <p14:modId xmlns:p14="http://schemas.microsoft.com/office/powerpoint/2010/main" val="73890345"/>
              </p:ext>
            </p:extLst>
          </p:nvPr>
        </p:nvGraphicFramePr>
        <p:xfrm>
          <a:off x="4495800" y="3276600"/>
          <a:ext cx="3810000" cy="3518579"/>
        </p:xfrm>
        <a:graphic>
          <a:graphicData uri="http://schemas.openxmlformats.org/drawingml/2006/table">
            <a:tbl>
              <a:tblPr/>
              <a:tblGrid>
                <a:gridCol w="1026843">
                  <a:extLst>
                    <a:ext uri="{9D8B030D-6E8A-4147-A177-3AD203B41FA5}">
                      <a16:colId xmlns:a16="http://schemas.microsoft.com/office/drawing/2014/main" val="2751168222"/>
                    </a:ext>
                  </a:extLst>
                </a:gridCol>
                <a:gridCol w="1244057">
                  <a:extLst>
                    <a:ext uri="{9D8B030D-6E8A-4147-A177-3AD203B41FA5}">
                      <a16:colId xmlns:a16="http://schemas.microsoft.com/office/drawing/2014/main" val="3364198266"/>
                    </a:ext>
                  </a:extLst>
                </a:gridCol>
                <a:gridCol w="1539100">
                  <a:extLst>
                    <a:ext uri="{9D8B030D-6E8A-4147-A177-3AD203B41FA5}">
                      <a16:colId xmlns:a16="http://schemas.microsoft.com/office/drawing/2014/main" val="1931975093"/>
                    </a:ext>
                  </a:extLst>
                </a:gridCol>
              </a:tblGrid>
              <a:tr h="847827">
                <a:tc>
                  <a:txBody>
                    <a:bodyPr/>
                    <a:lstStyle/>
                    <a:p>
                      <a:pPr algn="ctr" fontAlgn="ctr"/>
                      <a:r>
                        <a:rPr lang="en-US" sz="1400" b="1" i="0" u="none" strike="noStrike" dirty="0">
                          <a:solidFill>
                            <a:srgbClr val="000000"/>
                          </a:solidFill>
                          <a:effectLst/>
                          <a:latin typeface="Calibri" panose="020F0502020204030204" pitchFamily="34" charset="0"/>
                        </a:rPr>
                        <a:t>Slot Type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400" b="1" i="0" u="none" strike="noStrike" dirty="0">
                          <a:solidFill>
                            <a:srgbClr val="000000"/>
                          </a:solidFill>
                          <a:effectLst/>
                          <a:latin typeface="Calibri" panose="020F0502020204030204" pitchFamily="34" charset="0"/>
                        </a:rPr>
                        <a:t>Hours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400" b="1" i="0" u="none" strike="noStrike">
                          <a:solidFill>
                            <a:srgbClr val="000000"/>
                          </a:solidFill>
                          <a:effectLst/>
                          <a:latin typeface="Calibri" panose="020F0502020204030204" pitchFamily="34" charset="0"/>
                        </a:rPr>
                        <a:t>Education Award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99000887"/>
                  </a:ext>
                </a:extLst>
              </a:tr>
              <a:tr h="381536">
                <a:tc>
                  <a:txBody>
                    <a:bodyPr/>
                    <a:lstStyle/>
                    <a:p>
                      <a:pPr algn="ctr" fontAlgn="b"/>
                      <a:r>
                        <a:rPr lang="en-US" sz="1400" b="0" i="0" u="none" strike="noStrike" dirty="0">
                          <a:solidFill>
                            <a:srgbClr val="000000"/>
                          </a:solidFill>
                          <a:effectLst/>
                          <a:latin typeface="Calibri" panose="020F0502020204030204" pitchFamily="34" charset="0"/>
                        </a:rPr>
                        <a:t>FT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6,895.00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326824"/>
                  </a:ext>
                </a:extLst>
              </a:tr>
              <a:tr h="381536">
                <a:tc>
                  <a:txBody>
                    <a:bodyPr/>
                    <a:lstStyle/>
                    <a:p>
                      <a:pPr algn="ctr" fontAlgn="b"/>
                      <a:r>
                        <a:rPr lang="en-US" sz="1400" b="0" i="0" u="none" strike="noStrike" dirty="0">
                          <a:solidFill>
                            <a:srgbClr val="000000"/>
                          </a:solidFill>
                          <a:effectLst/>
                          <a:latin typeface="Calibri" panose="020F0502020204030204" pitchFamily="34" charset="0"/>
                        </a:rPr>
                        <a:t>TQT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4,826.50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310814"/>
                  </a:ext>
                </a:extLst>
              </a:tr>
              <a:tr h="381536">
                <a:tc>
                  <a:txBody>
                    <a:bodyPr/>
                    <a:lstStyle/>
                    <a:p>
                      <a:pPr algn="ctr" fontAlgn="b"/>
                      <a:r>
                        <a:rPr lang="en-US" sz="1400" b="0" i="0" u="none" strike="noStrike" dirty="0">
                          <a:solidFill>
                            <a:srgbClr val="000000"/>
                          </a:solidFill>
                          <a:effectLst/>
                          <a:latin typeface="Calibri" panose="020F0502020204030204" pitchFamily="34" charset="0"/>
                        </a:rPr>
                        <a:t>HT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3,447.50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171541"/>
                  </a:ext>
                </a:extLst>
              </a:tr>
              <a:tr h="381536">
                <a:tc>
                  <a:txBody>
                    <a:bodyPr/>
                    <a:lstStyle/>
                    <a:p>
                      <a:pPr algn="ctr" fontAlgn="b"/>
                      <a:r>
                        <a:rPr lang="en-US" sz="1400" b="0" i="0" u="none" strike="noStrike" dirty="0">
                          <a:solidFill>
                            <a:srgbClr val="000000"/>
                          </a:solidFill>
                          <a:effectLst/>
                          <a:latin typeface="Calibri" panose="020F0502020204030204" pitchFamily="34" charset="0"/>
                        </a:rPr>
                        <a:t>RHT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675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2,626.27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882999"/>
                  </a:ext>
                </a:extLst>
              </a:tr>
              <a:tr h="381536">
                <a:tc>
                  <a:txBody>
                    <a:bodyPr/>
                    <a:lstStyle/>
                    <a:p>
                      <a:pPr algn="ctr" fontAlgn="b"/>
                      <a:r>
                        <a:rPr lang="en-US" sz="1400" b="0" i="0" u="none" strike="noStrike" dirty="0">
                          <a:solidFill>
                            <a:srgbClr val="000000"/>
                          </a:solidFill>
                          <a:effectLst/>
                          <a:latin typeface="Calibri" panose="020F0502020204030204" pitchFamily="34" charset="0"/>
                        </a:rPr>
                        <a:t>QT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450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1,824.07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07680"/>
                  </a:ext>
                </a:extLst>
              </a:tr>
              <a:tr h="381536">
                <a:tc>
                  <a:txBody>
                    <a:bodyPr/>
                    <a:lstStyle/>
                    <a:p>
                      <a:pPr algn="ctr" fontAlgn="b"/>
                      <a:r>
                        <a:rPr lang="en-US" sz="1400" b="0" i="0" u="none" strike="noStrike" dirty="0">
                          <a:solidFill>
                            <a:srgbClr val="000000"/>
                          </a:solidFill>
                          <a:effectLst/>
                          <a:latin typeface="Calibri" panose="020F0502020204030204" pitchFamily="34" charset="0"/>
                        </a:rPr>
                        <a:t>MT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1,459.26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412473"/>
                  </a:ext>
                </a:extLst>
              </a:tr>
              <a:tr h="381536">
                <a:tc>
                  <a:txBody>
                    <a:bodyPr/>
                    <a:lstStyle/>
                    <a:p>
                      <a:pPr algn="ctr" fontAlgn="b"/>
                      <a:r>
                        <a:rPr lang="en-US" sz="1400" b="0" i="0" u="none" strike="noStrike" dirty="0">
                          <a:solidFill>
                            <a:srgbClr val="000000"/>
                          </a:solidFill>
                          <a:effectLst/>
                          <a:latin typeface="Calibri" panose="020F0502020204030204" pitchFamily="34" charset="0"/>
                        </a:rPr>
                        <a:t>AT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          388.03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734367"/>
                  </a:ext>
                </a:extLst>
              </a:tr>
            </a:tbl>
          </a:graphicData>
        </a:graphic>
      </p:graphicFrame>
    </p:spTree>
    <p:extLst>
      <p:ext uri="{BB962C8B-B14F-4D97-AF65-F5344CB8AC3E}">
        <p14:creationId xmlns:p14="http://schemas.microsoft.com/office/powerpoint/2010/main" val="295388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76400"/>
            <a:ext cx="7620000" cy="5181600"/>
          </a:xfrm>
        </p:spPr>
        <p:txBody>
          <a:bodyPr>
            <a:normAutofit/>
          </a:bodyPr>
          <a:lstStyle/>
          <a:p>
            <a:pPr marL="114300" indent="0">
              <a:buNone/>
            </a:pPr>
            <a:r>
              <a:rPr lang="en-US" b="1" dirty="0"/>
              <a:t>Competitive</a:t>
            </a:r>
          </a:p>
          <a:p>
            <a:r>
              <a:rPr lang="en-US" dirty="0"/>
              <a:t>Resolution nearly complete</a:t>
            </a:r>
          </a:p>
          <a:p>
            <a:pPr lvl="1"/>
            <a:r>
              <a:rPr lang="en-US" dirty="0"/>
              <a:t>THANK YOU for the quick turn around</a:t>
            </a:r>
          </a:p>
          <a:p>
            <a:r>
              <a:rPr lang="en-US" dirty="0"/>
              <a:t>Mid July - AmeriCorps Notice of Grant Award (NGA)</a:t>
            </a:r>
          </a:p>
          <a:p>
            <a:endParaRPr lang="en-US" dirty="0"/>
          </a:p>
          <a:p>
            <a:pPr marL="114300" indent="0">
              <a:buNone/>
            </a:pPr>
            <a:r>
              <a:rPr lang="en-US" b="1" dirty="0"/>
              <a:t>Formula</a:t>
            </a:r>
          </a:p>
          <a:p>
            <a:r>
              <a:rPr lang="en-US" dirty="0"/>
              <a:t>April 21 – GRC met</a:t>
            </a:r>
          </a:p>
          <a:p>
            <a:r>
              <a:rPr lang="en-US" dirty="0"/>
              <a:t>May 2 – clarification starts</a:t>
            </a:r>
          </a:p>
          <a:p>
            <a:r>
              <a:rPr lang="en-US" dirty="0"/>
              <a:t>May 9 – clarifications DUE </a:t>
            </a:r>
          </a:p>
          <a:p>
            <a:r>
              <a:rPr lang="en-US" dirty="0"/>
              <a:t>May 15 – Official notification of Serve WA Commissioner vote</a:t>
            </a:r>
          </a:p>
          <a:p>
            <a:r>
              <a:rPr lang="en-US" dirty="0"/>
              <a:t>Mid July – AmeriCorps Notice of Grant Award (NGA)</a:t>
            </a:r>
          </a:p>
        </p:txBody>
      </p:sp>
      <p:pic>
        <p:nvPicPr>
          <p:cNvPr id="5" name="Picture 4">
            <a:extLst>
              <a:ext uri="{FF2B5EF4-FFF2-40B4-BE49-F238E27FC236}">
                <a16:creationId xmlns:a16="http://schemas.microsoft.com/office/drawing/2014/main" id="{FC4C96B7-FDD0-4926-9BD4-A01479973ECE}"/>
              </a:ext>
            </a:extLst>
          </p:cNvPr>
          <p:cNvPicPr>
            <a:picLocks noChangeAspect="1"/>
          </p:cNvPicPr>
          <p:nvPr/>
        </p:nvPicPr>
        <p:blipFill>
          <a:blip r:embed="rId3"/>
          <a:stretch>
            <a:fillRect/>
          </a:stretch>
        </p:blipFill>
        <p:spPr>
          <a:xfrm>
            <a:off x="8458200" y="5486400"/>
            <a:ext cx="685800" cy="685800"/>
          </a:xfrm>
          <a:prstGeom prst="rect">
            <a:avLst/>
          </a:prstGeom>
        </p:spPr>
      </p:pic>
      <p:sp>
        <p:nvSpPr>
          <p:cNvPr id="7" name="Title 6">
            <a:extLst>
              <a:ext uri="{FF2B5EF4-FFF2-40B4-BE49-F238E27FC236}">
                <a16:creationId xmlns:a16="http://schemas.microsoft.com/office/drawing/2014/main" id="{AF6707A4-EDD1-4E39-88B8-61D27F5560EA}"/>
              </a:ext>
            </a:extLst>
          </p:cNvPr>
          <p:cNvSpPr>
            <a:spLocks noGrp="1"/>
          </p:cNvSpPr>
          <p:nvPr>
            <p:ph type="title"/>
          </p:nvPr>
        </p:nvSpPr>
        <p:spPr>
          <a:xfrm>
            <a:off x="457200" y="106362"/>
            <a:ext cx="7620000" cy="1143000"/>
          </a:xfrm>
        </p:spPr>
        <p:txBody>
          <a:bodyPr/>
          <a:lstStyle/>
          <a:p>
            <a:pPr algn="ctr"/>
            <a:r>
              <a:rPr lang="en-US" dirty="0"/>
              <a:t>FY 23 AmeriCorps NOFO</a:t>
            </a:r>
          </a:p>
        </p:txBody>
      </p:sp>
    </p:spTree>
    <p:extLst>
      <p:ext uri="{BB962C8B-B14F-4D97-AF65-F5344CB8AC3E}">
        <p14:creationId xmlns:p14="http://schemas.microsoft.com/office/powerpoint/2010/main" val="2500303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20CC-8450-2607-0070-7092A743228C}"/>
              </a:ext>
            </a:extLst>
          </p:cNvPr>
          <p:cNvSpPr>
            <a:spLocks noGrp="1"/>
          </p:cNvSpPr>
          <p:nvPr>
            <p:ph type="title"/>
          </p:nvPr>
        </p:nvSpPr>
        <p:spPr/>
        <p:txBody>
          <a:bodyPr/>
          <a:lstStyle/>
          <a:p>
            <a:r>
              <a:rPr lang="en-US" dirty="0"/>
              <a:t>Serve WA Updates</a:t>
            </a:r>
          </a:p>
        </p:txBody>
      </p:sp>
      <p:sp>
        <p:nvSpPr>
          <p:cNvPr id="3" name="Content Placeholder 2">
            <a:extLst>
              <a:ext uri="{FF2B5EF4-FFF2-40B4-BE49-F238E27FC236}">
                <a16:creationId xmlns:a16="http://schemas.microsoft.com/office/drawing/2014/main" id="{AAD6AF9B-15C6-4CFC-AF9B-39019157651E}"/>
              </a:ext>
            </a:extLst>
          </p:cNvPr>
          <p:cNvSpPr>
            <a:spLocks noGrp="1"/>
          </p:cNvSpPr>
          <p:nvPr>
            <p:ph idx="1"/>
          </p:nvPr>
        </p:nvSpPr>
        <p:spPr>
          <a:xfrm>
            <a:off x="266700" y="1432106"/>
            <a:ext cx="8001000" cy="4968694"/>
          </a:xfrm>
        </p:spPr>
        <p:txBody>
          <a:bodyPr>
            <a:normAutofit/>
          </a:bodyPr>
          <a:lstStyle/>
          <a:p>
            <a:r>
              <a:rPr lang="en-US" dirty="0"/>
              <a:t>New Training Requirement</a:t>
            </a:r>
          </a:p>
          <a:p>
            <a:pPr lvl="1"/>
            <a:r>
              <a:rPr lang="en-US" dirty="0"/>
              <a:t>Key Concepts of Financial Grants Management</a:t>
            </a:r>
          </a:p>
          <a:p>
            <a:pPr lvl="1"/>
            <a:r>
              <a:rPr lang="en-US" dirty="0"/>
              <a:t>In Litmos</a:t>
            </a:r>
          </a:p>
          <a:p>
            <a:pPr lvl="1"/>
            <a:r>
              <a:rPr lang="en-US" dirty="0"/>
              <a:t>Requirement will be in the 2023 Terms and Conditions</a:t>
            </a:r>
          </a:p>
          <a:p>
            <a:pPr lvl="1"/>
            <a:endParaRPr lang="en-US" sz="1100" dirty="0"/>
          </a:p>
          <a:p>
            <a:r>
              <a:rPr lang="en-US" dirty="0"/>
              <a:t>Annual Subgrantee Meeting</a:t>
            </a:r>
          </a:p>
          <a:p>
            <a:pPr lvl="1"/>
            <a:r>
              <a:rPr lang="en-US" dirty="0"/>
              <a:t>IN PERSON!!!</a:t>
            </a:r>
          </a:p>
          <a:p>
            <a:pPr lvl="1"/>
            <a:r>
              <a:rPr lang="en-US" dirty="0"/>
              <a:t>Location TBD</a:t>
            </a:r>
          </a:p>
          <a:p>
            <a:pPr lvl="1"/>
            <a:r>
              <a:rPr lang="en-US" dirty="0"/>
              <a:t>July 13 – 14, 2023</a:t>
            </a:r>
          </a:p>
          <a:p>
            <a:pPr marL="411480" lvl="1" indent="0">
              <a:buNone/>
            </a:pPr>
            <a:endParaRPr lang="en-US" dirty="0"/>
          </a:p>
          <a:p>
            <a:pPr marL="411480" lvl="1" indent="0">
              <a:buNone/>
            </a:pPr>
            <a:endParaRPr lang="en-US" dirty="0"/>
          </a:p>
          <a:p>
            <a:pPr marL="411480" lvl="1" indent="0" algn="ctr">
              <a:buNone/>
            </a:pPr>
            <a:r>
              <a:rPr lang="en-US" sz="2400" dirty="0">
                <a:hlinkClick r:id="rId3"/>
              </a:rPr>
              <a:t>Padlet Activity</a:t>
            </a:r>
            <a:endParaRPr lang="en-US" sz="2400" dirty="0"/>
          </a:p>
          <a:p>
            <a:pPr marL="411480" lvl="1" indent="0" algn="ctr">
              <a:buNone/>
            </a:pPr>
            <a:r>
              <a:rPr lang="en-US" sz="2400" i="1" dirty="0"/>
              <a:t>What training topics would be helpful for us to cover? </a:t>
            </a:r>
          </a:p>
          <a:p>
            <a:endParaRPr lang="en-US" dirty="0"/>
          </a:p>
        </p:txBody>
      </p:sp>
      <p:pic>
        <p:nvPicPr>
          <p:cNvPr id="4" name="Picture 3">
            <a:extLst>
              <a:ext uri="{FF2B5EF4-FFF2-40B4-BE49-F238E27FC236}">
                <a16:creationId xmlns:a16="http://schemas.microsoft.com/office/drawing/2014/main" id="{F5EE8DA5-C8A5-620A-6893-95EB8C3AB301}"/>
              </a:ext>
            </a:extLst>
          </p:cNvPr>
          <p:cNvPicPr>
            <a:picLocks noChangeAspect="1"/>
          </p:cNvPicPr>
          <p:nvPr/>
        </p:nvPicPr>
        <p:blipFill>
          <a:blip r:embed="rId4"/>
          <a:stretch>
            <a:fillRect/>
          </a:stretch>
        </p:blipFill>
        <p:spPr>
          <a:xfrm>
            <a:off x="8458200" y="5486400"/>
            <a:ext cx="685800" cy="685800"/>
          </a:xfrm>
          <a:prstGeom prst="rect">
            <a:avLst/>
          </a:prstGeom>
        </p:spPr>
      </p:pic>
      <p:pic>
        <p:nvPicPr>
          <p:cNvPr id="6" name="Picture 5" descr="Diagram&#10;&#10;Description automatically generated with medium confidence">
            <a:extLst>
              <a:ext uri="{FF2B5EF4-FFF2-40B4-BE49-F238E27FC236}">
                <a16:creationId xmlns:a16="http://schemas.microsoft.com/office/drawing/2014/main" id="{77426D65-5D7A-4657-FBF9-DB4A8FF2A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228" y="3276600"/>
            <a:ext cx="3086472" cy="1853692"/>
          </a:xfrm>
          <a:prstGeom prst="rect">
            <a:avLst/>
          </a:prstGeom>
        </p:spPr>
      </p:pic>
    </p:spTree>
    <p:extLst>
      <p:ext uri="{BB962C8B-B14F-4D97-AF65-F5344CB8AC3E}">
        <p14:creationId xmlns:p14="http://schemas.microsoft.com/office/powerpoint/2010/main" val="2473849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8D1C-AAA3-4853-BE5F-3811C30746A4}"/>
              </a:ext>
            </a:extLst>
          </p:cNvPr>
          <p:cNvSpPr>
            <a:spLocks noGrp="1"/>
          </p:cNvSpPr>
          <p:nvPr>
            <p:ph type="title"/>
          </p:nvPr>
        </p:nvSpPr>
        <p:spPr>
          <a:xfrm>
            <a:off x="457200" y="76200"/>
            <a:ext cx="7620000" cy="1143000"/>
          </a:xfrm>
        </p:spPr>
        <p:txBody>
          <a:bodyPr/>
          <a:lstStyle/>
          <a:p>
            <a:r>
              <a:rPr lang="en-US" dirty="0"/>
              <a:t>Serve WA Updates</a:t>
            </a:r>
          </a:p>
        </p:txBody>
      </p:sp>
      <p:sp>
        <p:nvSpPr>
          <p:cNvPr id="3" name="Content Placeholder 2">
            <a:extLst>
              <a:ext uri="{FF2B5EF4-FFF2-40B4-BE49-F238E27FC236}">
                <a16:creationId xmlns:a16="http://schemas.microsoft.com/office/drawing/2014/main" id="{48FC9F6C-AFC0-7A6B-9373-E4AC6F294340}"/>
              </a:ext>
            </a:extLst>
          </p:cNvPr>
          <p:cNvSpPr>
            <a:spLocks noGrp="1"/>
          </p:cNvSpPr>
          <p:nvPr>
            <p:ph idx="1"/>
          </p:nvPr>
        </p:nvSpPr>
        <p:spPr>
          <a:xfrm>
            <a:off x="457200" y="1219200"/>
            <a:ext cx="7620000" cy="5181600"/>
          </a:xfrm>
        </p:spPr>
        <p:txBody>
          <a:bodyPr>
            <a:normAutofit/>
          </a:bodyPr>
          <a:lstStyle/>
          <a:p>
            <a:r>
              <a:rPr lang="en-US" dirty="0"/>
              <a:t>Member Benefits</a:t>
            </a:r>
          </a:p>
          <a:p>
            <a:pPr lvl="1"/>
            <a:r>
              <a:rPr lang="en-US" dirty="0"/>
              <a:t>Only actual living allowance counts toward max</a:t>
            </a:r>
          </a:p>
          <a:p>
            <a:pPr lvl="1"/>
            <a:r>
              <a:rPr lang="en-US" dirty="0"/>
              <a:t>Guidance from Serve WA soon</a:t>
            </a:r>
          </a:p>
          <a:p>
            <a:pPr lvl="1"/>
            <a:endParaRPr lang="en-US" dirty="0"/>
          </a:p>
          <a:p>
            <a:r>
              <a:rPr lang="en-US" dirty="0"/>
              <a:t>Exit Timelines</a:t>
            </a:r>
          </a:p>
          <a:p>
            <a:pPr lvl="1"/>
            <a:r>
              <a:rPr lang="en-US" dirty="0"/>
              <a:t>You must exit your members within 30 days</a:t>
            </a:r>
          </a:p>
          <a:p>
            <a:pPr lvl="1"/>
            <a:r>
              <a:rPr lang="en-US" dirty="0"/>
              <a:t>Pleas pay attention to exit dates – assess your systems now</a:t>
            </a:r>
          </a:p>
          <a:p>
            <a:pPr lvl="1"/>
            <a:r>
              <a:rPr lang="en-US" dirty="0"/>
              <a:t>Take eGrants screenshots or print exit report if making any changes after the fact</a:t>
            </a:r>
          </a:p>
          <a:p>
            <a:pPr lvl="1"/>
            <a:endParaRPr lang="en-US" dirty="0"/>
          </a:p>
          <a:p>
            <a:r>
              <a:rPr lang="en-US" dirty="0"/>
              <a:t>Workforce Development Offerings</a:t>
            </a:r>
          </a:p>
          <a:p>
            <a:pPr lvl="1"/>
            <a:r>
              <a:rPr lang="en-US" dirty="0">
                <a:effectLst/>
                <a:latin typeface="Calibri" panose="020F0502020204030204" pitchFamily="34" charset="0"/>
                <a:ea typeface="Calibri" panose="020F0502020204030204" pitchFamily="34" charset="0"/>
              </a:rPr>
              <a:t>Illuminate Evaluation Services will conduct an evaluation on Basta and </a:t>
            </a:r>
            <a:r>
              <a:rPr lang="en-US" dirty="0" err="1">
                <a:effectLst/>
                <a:latin typeface="Calibri" panose="020F0502020204030204" pitchFamily="34" charset="0"/>
                <a:ea typeface="Calibri" panose="020F0502020204030204" pitchFamily="34" charset="0"/>
              </a:rPr>
              <a:t>SkillUp</a:t>
            </a:r>
            <a:endParaRPr lang="en-US" dirty="0">
              <a:effectLst/>
              <a:latin typeface="Calibri" panose="020F0502020204030204" pitchFamily="34" charset="0"/>
              <a:ea typeface="Calibri" panose="020F0502020204030204" pitchFamily="34" charset="0"/>
            </a:endParaRPr>
          </a:p>
          <a:p>
            <a:pPr lvl="1"/>
            <a:r>
              <a:rPr lang="en-US" dirty="0">
                <a:effectLst/>
                <a:latin typeface="Calibri" panose="020F0502020204030204" pitchFamily="34" charset="0"/>
                <a:ea typeface="Calibri" panose="020F0502020204030204" pitchFamily="34" charset="0"/>
              </a:rPr>
              <a:t>Conducting member surveys </a:t>
            </a:r>
            <a:r>
              <a:rPr lang="en-US" dirty="0">
                <a:latin typeface="Calibri" panose="020F0502020204030204" pitchFamily="34" charset="0"/>
                <a:ea typeface="Calibri" panose="020F0502020204030204" pitchFamily="34" charset="0"/>
              </a:rPr>
              <a:t>and interviews</a:t>
            </a:r>
          </a:p>
          <a:p>
            <a:pPr lvl="1"/>
            <a:endParaRPr lang="en-US" sz="2400" dirty="0"/>
          </a:p>
          <a:p>
            <a:pPr lvl="1"/>
            <a:endParaRPr lang="en-US" dirty="0"/>
          </a:p>
        </p:txBody>
      </p:sp>
      <p:pic>
        <p:nvPicPr>
          <p:cNvPr id="4" name="Picture 3">
            <a:extLst>
              <a:ext uri="{FF2B5EF4-FFF2-40B4-BE49-F238E27FC236}">
                <a16:creationId xmlns:a16="http://schemas.microsoft.com/office/drawing/2014/main" id="{D64DCADB-2B0C-5424-4C86-A45B0AC6F9B5}"/>
              </a:ext>
            </a:extLst>
          </p:cNvPr>
          <p:cNvPicPr>
            <a:picLocks noChangeAspect="1"/>
          </p:cNvPicPr>
          <p:nvPr/>
        </p:nvPicPr>
        <p:blipFill>
          <a:blip r:embed="rId3"/>
          <a:stretch>
            <a:fillRect/>
          </a:stretch>
        </p:blipFill>
        <p:spPr>
          <a:xfrm>
            <a:off x="8458200" y="5486400"/>
            <a:ext cx="685800" cy="685800"/>
          </a:xfrm>
          <a:prstGeom prst="rect">
            <a:avLst/>
          </a:prstGeom>
        </p:spPr>
      </p:pic>
    </p:spTree>
    <p:extLst>
      <p:ext uri="{BB962C8B-B14F-4D97-AF65-F5344CB8AC3E}">
        <p14:creationId xmlns:p14="http://schemas.microsoft.com/office/powerpoint/2010/main" val="407152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101F-0A02-A2FF-A703-B36E4CC61FBF}"/>
              </a:ext>
            </a:extLst>
          </p:cNvPr>
          <p:cNvSpPr>
            <a:spLocks noGrp="1"/>
          </p:cNvSpPr>
          <p:nvPr>
            <p:ph type="title"/>
          </p:nvPr>
        </p:nvSpPr>
        <p:spPr/>
        <p:txBody>
          <a:bodyPr/>
          <a:lstStyle/>
          <a:p>
            <a:r>
              <a:rPr lang="en-US" dirty="0" err="1"/>
              <a:t>SkillUp</a:t>
            </a:r>
            <a:endParaRPr lang="en-US" dirty="0"/>
          </a:p>
        </p:txBody>
      </p:sp>
      <p:sp>
        <p:nvSpPr>
          <p:cNvPr id="3" name="Content Placeholder 2">
            <a:extLst>
              <a:ext uri="{FF2B5EF4-FFF2-40B4-BE49-F238E27FC236}">
                <a16:creationId xmlns:a16="http://schemas.microsoft.com/office/drawing/2014/main" id="{3104A696-7B83-6AFB-7737-68DEC4DEBB13}"/>
              </a:ext>
            </a:extLst>
          </p:cNvPr>
          <p:cNvSpPr>
            <a:spLocks noGrp="1"/>
          </p:cNvSpPr>
          <p:nvPr>
            <p:ph idx="1"/>
          </p:nvPr>
        </p:nvSpPr>
        <p:spPr>
          <a:xfrm>
            <a:off x="457200" y="1417638"/>
            <a:ext cx="7620000" cy="4983162"/>
          </a:xfrm>
        </p:spPr>
        <p:txBody>
          <a:bodyPr>
            <a:normAutofit fontScale="92500" lnSpcReduction="20000"/>
          </a:bodyPr>
          <a:lstStyle/>
          <a:p>
            <a:r>
              <a:rPr lang="en-US" sz="2600" dirty="0"/>
              <a:t>60 college level courses in member identified area</a:t>
            </a:r>
          </a:p>
          <a:p>
            <a:pPr lvl="1"/>
            <a:r>
              <a:rPr lang="en-US" sz="2200" dirty="0"/>
              <a:t>Social impact</a:t>
            </a:r>
          </a:p>
          <a:p>
            <a:pPr lvl="1"/>
            <a:r>
              <a:rPr lang="en-US" sz="2200" dirty="0"/>
              <a:t>Business</a:t>
            </a:r>
          </a:p>
          <a:p>
            <a:pPr lvl="1"/>
            <a:r>
              <a:rPr lang="en-US" sz="2200" dirty="0"/>
              <a:t>Healthcare</a:t>
            </a:r>
          </a:p>
          <a:p>
            <a:pPr lvl="1"/>
            <a:r>
              <a:rPr lang="en-US" sz="2200" dirty="0"/>
              <a:t>Technology</a:t>
            </a:r>
          </a:p>
          <a:p>
            <a:pPr lvl="1"/>
            <a:r>
              <a:rPr lang="en-US" sz="2200" dirty="0"/>
              <a:t>Universal skills</a:t>
            </a:r>
          </a:p>
          <a:p>
            <a:pPr lvl="1"/>
            <a:endParaRPr lang="en-US" sz="1000" dirty="0"/>
          </a:p>
          <a:p>
            <a:r>
              <a:rPr lang="en-US" sz="2600" dirty="0"/>
              <a:t>AND Access to the full Coursera and EdX catalogues! </a:t>
            </a:r>
          </a:p>
          <a:p>
            <a:endParaRPr lang="en-US" sz="1000" dirty="0"/>
          </a:p>
          <a:p>
            <a:r>
              <a:rPr lang="en-US" sz="2600" dirty="0"/>
              <a:t>217 spots still available</a:t>
            </a:r>
          </a:p>
          <a:p>
            <a:endParaRPr lang="en-US" sz="1000" dirty="0"/>
          </a:p>
          <a:p>
            <a:r>
              <a:rPr lang="en-US" sz="2600" dirty="0"/>
              <a:t>Members between ages 17-25</a:t>
            </a:r>
          </a:p>
          <a:p>
            <a:endParaRPr lang="en-US" sz="1000" dirty="0"/>
          </a:p>
          <a:p>
            <a:r>
              <a:rPr lang="en-US" sz="2600" dirty="0"/>
              <a:t>Access to courses through October 2023</a:t>
            </a:r>
          </a:p>
          <a:p>
            <a:endParaRPr lang="en-US" sz="3000" dirty="0"/>
          </a:p>
          <a:p>
            <a:pPr marL="114300" indent="0" algn="ctr">
              <a:buNone/>
            </a:pPr>
            <a:r>
              <a:rPr lang="en-US" sz="3500" dirty="0">
                <a:hlinkClick r:id="rId3"/>
              </a:rPr>
              <a:t>Encourage your members to sign up today</a:t>
            </a:r>
            <a:endParaRPr lang="en-US" sz="3500" dirty="0"/>
          </a:p>
        </p:txBody>
      </p:sp>
      <p:pic>
        <p:nvPicPr>
          <p:cNvPr id="4" name="Picture 3">
            <a:extLst>
              <a:ext uri="{FF2B5EF4-FFF2-40B4-BE49-F238E27FC236}">
                <a16:creationId xmlns:a16="http://schemas.microsoft.com/office/drawing/2014/main" id="{95BEDDC2-46F9-1743-016B-22C8A21DE15F}"/>
              </a:ext>
            </a:extLst>
          </p:cNvPr>
          <p:cNvPicPr>
            <a:picLocks noChangeAspect="1"/>
          </p:cNvPicPr>
          <p:nvPr/>
        </p:nvPicPr>
        <p:blipFill>
          <a:blip r:embed="rId4"/>
          <a:stretch>
            <a:fillRect/>
          </a:stretch>
        </p:blipFill>
        <p:spPr>
          <a:xfrm>
            <a:off x="8458200" y="5486400"/>
            <a:ext cx="685800" cy="685800"/>
          </a:xfrm>
          <a:prstGeom prst="rect">
            <a:avLst/>
          </a:prstGeom>
        </p:spPr>
      </p:pic>
      <p:pic>
        <p:nvPicPr>
          <p:cNvPr id="1026" name="Picture 2" descr="SU x Americorps WA">
            <a:extLst>
              <a:ext uri="{FF2B5EF4-FFF2-40B4-BE49-F238E27FC236}">
                <a16:creationId xmlns:a16="http://schemas.microsoft.com/office/drawing/2014/main" id="{CBBF6AA4-47E2-96A5-FA09-DDD52335B9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6743"/>
          <a:stretch/>
        </p:blipFill>
        <p:spPr bwMode="auto">
          <a:xfrm>
            <a:off x="4114800" y="1801938"/>
            <a:ext cx="3486150" cy="137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80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4C96B7-FDD0-4926-9BD4-A01479973ECE}"/>
              </a:ext>
            </a:extLst>
          </p:cNvPr>
          <p:cNvPicPr>
            <a:picLocks noChangeAspect="1"/>
          </p:cNvPicPr>
          <p:nvPr/>
        </p:nvPicPr>
        <p:blipFill>
          <a:blip r:embed="rId3"/>
          <a:stretch>
            <a:fillRect/>
          </a:stretch>
        </p:blipFill>
        <p:spPr>
          <a:xfrm>
            <a:off x="8458200" y="5486400"/>
            <a:ext cx="685800" cy="685800"/>
          </a:xfrm>
          <a:prstGeom prst="rect">
            <a:avLst/>
          </a:prstGeom>
        </p:spPr>
      </p:pic>
      <p:graphicFrame>
        <p:nvGraphicFramePr>
          <p:cNvPr id="2" name="Table 1">
            <a:extLst>
              <a:ext uri="{FF2B5EF4-FFF2-40B4-BE49-F238E27FC236}">
                <a16:creationId xmlns:a16="http://schemas.microsoft.com/office/drawing/2014/main" id="{DDB30C0E-D3AF-6AB5-9432-6847DFE981BD}"/>
              </a:ext>
            </a:extLst>
          </p:cNvPr>
          <p:cNvGraphicFramePr>
            <a:graphicFrameLocks noGrp="1"/>
          </p:cNvGraphicFramePr>
          <p:nvPr>
            <p:extLst>
              <p:ext uri="{D42A27DB-BD31-4B8C-83A1-F6EECF244321}">
                <p14:modId xmlns:p14="http://schemas.microsoft.com/office/powerpoint/2010/main" val="185557345"/>
              </p:ext>
            </p:extLst>
          </p:nvPr>
        </p:nvGraphicFramePr>
        <p:xfrm>
          <a:off x="152400" y="1219200"/>
          <a:ext cx="8191500" cy="3305013"/>
        </p:xfrm>
        <a:graphic>
          <a:graphicData uri="http://schemas.openxmlformats.org/drawingml/2006/table">
            <a:tbl>
              <a:tblPr firstRow="1" firstCol="1" bandRow="1"/>
              <a:tblGrid>
                <a:gridCol w="3333093">
                  <a:extLst>
                    <a:ext uri="{9D8B030D-6E8A-4147-A177-3AD203B41FA5}">
                      <a16:colId xmlns:a16="http://schemas.microsoft.com/office/drawing/2014/main" val="1793546419"/>
                    </a:ext>
                  </a:extLst>
                </a:gridCol>
                <a:gridCol w="1650069">
                  <a:extLst>
                    <a:ext uri="{9D8B030D-6E8A-4147-A177-3AD203B41FA5}">
                      <a16:colId xmlns:a16="http://schemas.microsoft.com/office/drawing/2014/main" val="3131407819"/>
                    </a:ext>
                  </a:extLst>
                </a:gridCol>
                <a:gridCol w="918013">
                  <a:extLst>
                    <a:ext uri="{9D8B030D-6E8A-4147-A177-3AD203B41FA5}">
                      <a16:colId xmlns:a16="http://schemas.microsoft.com/office/drawing/2014/main" val="286837665"/>
                    </a:ext>
                  </a:extLst>
                </a:gridCol>
                <a:gridCol w="2290325">
                  <a:extLst>
                    <a:ext uri="{9D8B030D-6E8A-4147-A177-3AD203B41FA5}">
                      <a16:colId xmlns:a16="http://schemas.microsoft.com/office/drawing/2014/main" val="2494077599"/>
                    </a:ext>
                  </a:extLst>
                </a:gridCol>
              </a:tblGrid>
              <a:tr h="291892">
                <a:tc gridSpan="4">
                  <a:txBody>
                    <a:bodyPr/>
                    <a:lstStyle/>
                    <a:p>
                      <a:pPr marL="0" marR="0" algn="ctr">
                        <a:spcBef>
                          <a:spcPts val="0"/>
                        </a:spcBef>
                        <a:spcAft>
                          <a:spcPts val="0"/>
                        </a:spcAft>
                      </a:pPr>
                      <a:r>
                        <a:rPr lang="en-US" sz="1400" b="1" u="sng">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EVENTS CALENDAR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071204"/>
                  </a:ext>
                </a:extLst>
              </a:tr>
              <a:tr h="458687">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Upcoming Events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Point of Contact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Additional Info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837915987"/>
                  </a:ext>
                </a:extLst>
              </a:tr>
              <a:tr h="458687">
                <a:tc>
                  <a:txBody>
                    <a:bodyPr/>
                    <a:lstStyle/>
                    <a:p>
                      <a:pPr marL="0" marR="0">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AmeriCorps Week</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514350" marR="0">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March 12-18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TBD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Now includes AmeriCorps Seniors, too.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000440"/>
                  </a:ext>
                </a:extLst>
              </a:tr>
              <a:tr h="543334">
                <a:tc>
                  <a:txBody>
                    <a:bodyPr/>
                    <a:lstStyle/>
                    <a:p>
                      <a:pPr marL="0" marR="0">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Volunteer Week</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Mariners Salute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April 16-22</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April 22</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Denise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903503"/>
                  </a:ext>
                </a:extLst>
              </a:tr>
              <a:tr h="688031">
                <a:tc>
                  <a:txBody>
                    <a:bodyPr/>
                    <a:lstStyle/>
                    <a:p>
                      <a:pPr marL="0" marR="0">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Points of Light Conference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July 14-16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(Chicago, IL)</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Points of Light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National Conference on Volunteering and Service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pointsoflight.org/conference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93102"/>
                  </a:ext>
                </a:extLst>
              </a:tr>
              <a:tr h="458687">
                <a:tc>
                  <a:txBody>
                    <a:bodyPr/>
                    <a:lstStyle/>
                    <a:p>
                      <a:pPr marL="0" marR="0">
                        <a:spcBef>
                          <a:spcPts val="0"/>
                        </a:spcBef>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Year-End Celebrations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Varies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Programs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Invite VIPs, Serve WA staff, Commissioners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93071"/>
                  </a:ext>
                </a:extLst>
              </a:tr>
              <a:tr h="405695">
                <a:tc>
                  <a:txBody>
                    <a:bodyPr/>
                    <a:lstStyle/>
                    <a:p>
                      <a:pPr marL="0" marR="0">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Swearing In Ceremony</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October 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Mary</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Get on calendars now! </a:t>
                      </a:r>
                      <a:r>
                        <a:rPr lang="en-US" sz="1400" dirty="0">
                          <a:effectLst/>
                          <a:latin typeface="Segoe UI Emoji" panose="020B0502040204020203" pitchFamily="34" charset="0"/>
                          <a:ea typeface="Segoe UI Emoji" panose="020B0502040204020203" pitchFamily="34" charset="0"/>
                          <a:cs typeface="Segoe UI Emoji" panose="020B0502040204020203" pitchFamily="34" charset="0"/>
                        </a:rPr>
                        <a: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494818"/>
                  </a:ext>
                </a:extLst>
              </a:tr>
            </a:tbl>
          </a:graphicData>
        </a:graphic>
      </p:graphicFrame>
    </p:spTree>
    <p:extLst>
      <p:ext uri="{BB962C8B-B14F-4D97-AF65-F5344CB8AC3E}">
        <p14:creationId xmlns:p14="http://schemas.microsoft.com/office/powerpoint/2010/main" val="1487481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4C96B7-FDD0-4926-9BD4-A01479973ECE}"/>
              </a:ext>
            </a:extLst>
          </p:cNvPr>
          <p:cNvPicPr>
            <a:picLocks noChangeAspect="1"/>
          </p:cNvPicPr>
          <p:nvPr/>
        </p:nvPicPr>
        <p:blipFill>
          <a:blip r:embed="rId3"/>
          <a:stretch>
            <a:fillRect/>
          </a:stretch>
        </p:blipFill>
        <p:spPr>
          <a:xfrm>
            <a:off x="8458200" y="5486400"/>
            <a:ext cx="685800" cy="685800"/>
          </a:xfrm>
          <a:prstGeom prst="rect">
            <a:avLst/>
          </a:prstGeom>
        </p:spPr>
      </p:pic>
      <p:graphicFrame>
        <p:nvGraphicFramePr>
          <p:cNvPr id="2" name="Table 1">
            <a:extLst>
              <a:ext uri="{FF2B5EF4-FFF2-40B4-BE49-F238E27FC236}">
                <a16:creationId xmlns:a16="http://schemas.microsoft.com/office/drawing/2014/main" id="{1B399945-82D5-4E4C-7B52-873D68FBFF44}"/>
              </a:ext>
            </a:extLst>
          </p:cNvPr>
          <p:cNvGraphicFramePr>
            <a:graphicFrameLocks noGrp="1"/>
          </p:cNvGraphicFramePr>
          <p:nvPr>
            <p:extLst>
              <p:ext uri="{D42A27DB-BD31-4B8C-83A1-F6EECF244321}">
                <p14:modId xmlns:p14="http://schemas.microsoft.com/office/powerpoint/2010/main" val="1156120224"/>
              </p:ext>
            </p:extLst>
          </p:nvPr>
        </p:nvGraphicFramePr>
        <p:xfrm>
          <a:off x="152400" y="914400"/>
          <a:ext cx="8153399" cy="3810000"/>
        </p:xfrm>
        <a:graphic>
          <a:graphicData uri="http://schemas.openxmlformats.org/drawingml/2006/table">
            <a:tbl>
              <a:tblPr firstRow="1" firstCol="1" bandRow="1"/>
              <a:tblGrid>
                <a:gridCol w="3317590">
                  <a:extLst>
                    <a:ext uri="{9D8B030D-6E8A-4147-A177-3AD203B41FA5}">
                      <a16:colId xmlns:a16="http://schemas.microsoft.com/office/drawing/2014/main" val="2265797127"/>
                    </a:ext>
                  </a:extLst>
                </a:gridCol>
                <a:gridCol w="1757198">
                  <a:extLst>
                    <a:ext uri="{9D8B030D-6E8A-4147-A177-3AD203B41FA5}">
                      <a16:colId xmlns:a16="http://schemas.microsoft.com/office/drawing/2014/main" val="4239184088"/>
                    </a:ext>
                  </a:extLst>
                </a:gridCol>
                <a:gridCol w="843455">
                  <a:extLst>
                    <a:ext uri="{9D8B030D-6E8A-4147-A177-3AD203B41FA5}">
                      <a16:colId xmlns:a16="http://schemas.microsoft.com/office/drawing/2014/main" val="3178888497"/>
                    </a:ext>
                  </a:extLst>
                </a:gridCol>
                <a:gridCol w="2235156">
                  <a:extLst>
                    <a:ext uri="{9D8B030D-6E8A-4147-A177-3AD203B41FA5}">
                      <a16:colId xmlns:a16="http://schemas.microsoft.com/office/drawing/2014/main" val="1480620149"/>
                    </a:ext>
                  </a:extLst>
                </a:gridCol>
              </a:tblGrid>
              <a:tr h="297989">
                <a:tc gridSpan="4">
                  <a:txBody>
                    <a:bodyPr/>
                    <a:lstStyle/>
                    <a:p>
                      <a:pPr marL="0" marR="0" algn="ctr">
                        <a:spcBef>
                          <a:spcPts val="0"/>
                        </a:spcBef>
                        <a:spcAft>
                          <a:spcPts val="0"/>
                        </a:spcAft>
                      </a:pPr>
                      <a:r>
                        <a:rPr lang="en-US"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TRAINING CALENDAR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771216"/>
                  </a:ext>
                </a:extLst>
              </a:tr>
              <a:tr h="468268">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Upcoming TTA</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Point of Contact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Additional Info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65001822"/>
                  </a:ext>
                </a:extLst>
              </a:tr>
              <a:tr h="468268">
                <a:tc>
                  <a:txBody>
                    <a:bodyPr/>
                    <a:lstStyle/>
                    <a:p>
                      <a:pPr marL="0" marR="0">
                        <a:spcBef>
                          <a:spcPts val="0"/>
                        </a:spcBef>
                        <a:spcAft>
                          <a:spcPts val="0"/>
                        </a:spcAft>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Subgrantee Quarterly TTA Webinar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January 26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10am-11:30am</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Jenny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extLst>
                  <a:ext uri="{0D108BD9-81ED-4DB2-BD59-A6C34878D82A}">
                    <a16:rowId xmlns:a16="http://schemas.microsoft.com/office/drawing/2014/main" val="2366296426"/>
                  </a:ext>
                </a:extLst>
              </a:tr>
              <a:tr h="468268">
                <a:tc>
                  <a:txBody>
                    <a:bodyPr/>
                    <a:lstStyle/>
                    <a:p>
                      <a:pPr marL="0" marR="0">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Leader Corps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February and March</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Mary</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109511"/>
                  </a:ext>
                </a:extLst>
              </a:tr>
              <a:tr h="468268">
                <a:tc>
                  <a:txBody>
                    <a:bodyPr/>
                    <a:lstStyle/>
                    <a:p>
                      <a:pPr marL="0" marR="0">
                        <a:spcBef>
                          <a:spcPts val="0"/>
                        </a:spcBef>
                        <a:spcAft>
                          <a:spcPts val="0"/>
                        </a:spcAft>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Regional Conference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March 21-23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(San Diego, CA)</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Jenny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will be a </a:t>
                      </a: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virtual option in June as wel</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extLst>
                  <a:ext uri="{0D108BD9-81ED-4DB2-BD59-A6C34878D82A}">
                    <a16:rowId xmlns:a16="http://schemas.microsoft.com/office/drawing/2014/main" val="1263286856"/>
                  </a:ext>
                </a:extLst>
              </a:tr>
              <a:tr h="468268">
                <a:tc>
                  <a:txBody>
                    <a:bodyPr/>
                    <a:lstStyle/>
                    <a:p>
                      <a:pPr marL="0" marR="0">
                        <a:spcBef>
                          <a:spcPts val="0"/>
                        </a:spcBef>
                        <a:spcAft>
                          <a:spcPts val="0"/>
                        </a:spcAft>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Subgrantee Quarterly TTA Webinar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April 27</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10am-11:30am</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Jenny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extLst>
                  <a:ext uri="{0D108BD9-81ED-4DB2-BD59-A6C34878D82A}">
                    <a16:rowId xmlns:a16="http://schemas.microsoft.com/office/drawing/2014/main" val="2440880050"/>
                  </a:ext>
                </a:extLst>
              </a:tr>
              <a:tr h="702403">
                <a:tc>
                  <a:txBody>
                    <a:bodyPr/>
                    <a:lstStyle/>
                    <a:p>
                      <a:pPr marL="0" marR="0">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Leadership Forum for National Service Execs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May online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June in-person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(UW, Seattle)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Katharine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697283"/>
                  </a:ext>
                </a:extLst>
              </a:tr>
              <a:tr h="468268">
                <a:tc>
                  <a:txBody>
                    <a:bodyPr/>
                    <a:lstStyle/>
                    <a:p>
                      <a:pPr marL="0" marR="0">
                        <a:spcBef>
                          <a:spcPts val="0"/>
                        </a:spcBef>
                        <a:spcAft>
                          <a:spcPts val="0"/>
                        </a:spcAft>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Subgrantee Meeting</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July 13-14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Jenny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tc>
                  <a:txBody>
                    <a:bodyPr/>
                    <a:lstStyle/>
                    <a:p>
                      <a:pPr marL="0" marR="0">
                        <a:spcBef>
                          <a:spcPts val="0"/>
                        </a:spcBef>
                        <a:spcAft>
                          <a:spcPts val="0"/>
                        </a:spcAft>
                      </a:pPr>
                      <a:r>
                        <a:rPr lang="en-US" sz="1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C9D0"/>
                    </a:solidFill>
                  </a:tcPr>
                </a:tc>
                <a:extLst>
                  <a:ext uri="{0D108BD9-81ED-4DB2-BD59-A6C34878D82A}">
                    <a16:rowId xmlns:a16="http://schemas.microsoft.com/office/drawing/2014/main" val="2711541107"/>
                  </a:ext>
                </a:extLst>
              </a:tr>
            </a:tbl>
          </a:graphicData>
        </a:graphic>
      </p:graphicFrame>
      <p:sp>
        <p:nvSpPr>
          <p:cNvPr id="6" name="TextBox 5">
            <a:extLst>
              <a:ext uri="{FF2B5EF4-FFF2-40B4-BE49-F238E27FC236}">
                <a16:creationId xmlns:a16="http://schemas.microsoft.com/office/drawing/2014/main" id="{7CB37509-B5E9-048D-903B-5F999264489A}"/>
              </a:ext>
            </a:extLst>
          </p:cNvPr>
          <p:cNvSpPr txBox="1"/>
          <p:nvPr/>
        </p:nvSpPr>
        <p:spPr>
          <a:xfrm>
            <a:off x="152400" y="5343435"/>
            <a:ext cx="8229600" cy="523220"/>
          </a:xfrm>
          <a:prstGeom prst="rect">
            <a:avLst/>
          </a:prstGeom>
          <a:noFill/>
        </p:spPr>
        <p:txBody>
          <a:bodyPr wrap="square">
            <a:spAutoFit/>
          </a:bodyPr>
          <a:lstStyle/>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*Events and Training in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 are required</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items in white are highly encouraged and may be elevated to required for some programs</a:t>
            </a:r>
            <a:endParaRPr lang="en-US" sz="1400" dirty="0"/>
          </a:p>
        </p:txBody>
      </p:sp>
    </p:spTree>
    <p:extLst>
      <p:ext uri="{BB962C8B-B14F-4D97-AF65-F5344CB8AC3E}">
        <p14:creationId xmlns:p14="http://schemas.microsoft.com/office/powerpoint/2010/main" val="3042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4C96B7-FDD0-4926-9BD4-A01479973ECE}"/>
              </a:ext>
            </a:extLst>
          </p:cNvPr>
          <p:cNvPicPr>
            <a:picLocks noChangeAspect="1"/>
          </p:cNvPicPr>
          <p:nvPr/>
        </p:nvPicPr>
        <p:blipFill>
          <a:blip r:embed="rId3"/>
          <a:stretch>
            <a:fillRect/>
          </a:stretch>
        </p:blipFill>
        <p:spPr>
          <a:xfrm>
            <a:off x="8458200" y="5486400"/>
            <a:ext cx="685800" cy="685800"/>
          </a:xfrm>
          <a:prstGeom prst="rect">
            <a:avLst/>
          </a:prstGeom>
        </p:spPr>
      </p:pic>
      <p:sp>
        <p:nvSpPr>
          <p:cNvPr id="7" name="Title 6">
            <a:extLst>
              <a:ext uri="{FF2B5EF4-FFF2-40B4-BE49-F238E27FC236}">
                <a16:creationId xmlns:a16="http://schemas.microsoft.com/office/drawing/2014/main" id="{AF6707A4-EDD1-4E39-88B8-61D27F5560EA}"/>
              </a:ext>
            </a:extLst>
          </p:cNvPr>
          <p:cNvSpPr>
            <a:spLocks noGrp="1"/>
          </p:cNvSpPr>
          <p:nvPr>
            <p:ph type="title"/>
          </p:nvPr>
        </p:nvSpPr>
        <p:spPr/>
        <p:txBody>
          <a:bodyPr/>
          <a:lstStyle/>
          <a:p>
            <a:pPr algn="ctr"/>
            <a:r>
              <a:rPr lang="en-US" dirty="0"/>
              <a:t>Closing</a:t>
            </a:r>
          </a:p>
        </p:txBody>
      </p:sp>
      <p:pic>
        <p:nvPicPr>
          <p:cNvPr id="3" name="Picture 2" descr="Quizzical burrowing owl looking forward">
            <a:extLst>
              <a:ext uri="{FF2B5EF4-FFF2-40B4-BE49-F238E27FC236}">
                <a16:creationId xmlns:a16="http://schemas.microsoft.com/office/drawing/2014/main" id="{623F42B3-12B0-472D-9A20-763AB2338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681262"/>
            <a:ext cx="4572000" cy="3176737"/>
          </a:xfrm>
          <a:prstGeom prst="rect">
            <a:avLst/>
          </a:prstGeom>
        </p:spPr>
      </p:pic>
      <p:sp>
        <p:nvSpPr>
          <p:cNvPr id="4" name="Speech Bubble: Oval 3">
            <a:extLst>
              <a:ext uri="{FF2B5EF4-FFF2-40B4-BE49-F238E27FC236}">
                <a16:creationId xmlns:a16="http://schemas.microsoft.com/office/drawing/2014/main" id="{568A34CB-C0AA-47AB-B973-F169D8A50C4F}"/>
              </a:ext>
            </a:extLst>
          </p:cNvPr>
          <p:cNvSpPr/>
          <p:nvPr/>
        </p:nvSpPr>
        <p:spPr>
          <a:xfrm>
            <a:off x="2514600" y="4000500"/>
            <a:ext cx="1371600" cy="8382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D65BC4C-83EF-411F-9F82-2AD59388A997}"/>
              </a:ext>
            </a:extLst>
          </p:cNvPr>
          <p:cNvSpPr txBox="1"/>
          <p:nvPr/>
        </p:nvSpPr>
        <p:spPr>
          <a:xfrm>
            <a:off x="2743200" y="4248932"/>
            <a:ext cx="914400" cy="369332"/>
          </a:xfrm>
          <a:prstGeom prst="rect">
            <a:avLst/>
          </a:prstGeom>
          <a:noFill/>
        </p:spPr>
        <p:txBody>
          <a:bodyPr wrap="square" rtlCol="0">
            <a:spAutoFit/>
          </a:bodyPr>
          <a:lstStyle/>
          <a:p>
            <a:pPr algn="ctr"/>
            <a:r>
              <a:rPr lang="en-US" dirty="0">
                <a:latin typeface="Comic Sans MS" panose="030F0702030302020204" pitchFamily="66" charset="0"/>
                <a:cs typeface="Angsana New" panose="020B0502040204020203" pitchFamily="18" charset="-34"/>
              </a:rPr>
              <a:t>???</a:t>
            </a:r>
          </a:p>
        </p:txBody>
      </p:sp>
      <p:sp>
        <p:nvSpPr>
          <p:cNvPr id="8" name="Content Placeholder 4">
            <a:extLst>
              <a:ext uri="{FF2B5EF4-FFF2-40B4-BE49-F238E27FC236}">
                <a16:creationId xmlns:a16="http://schemas.microsoft.com/office/drawing/2014/main" id="{0E319E59-C4D2-4559-9058-A3171770323E}"/>
              </a:ext>
            </a:extLst>
          </p:cNvPr>
          <p:cNvSpPr>
            <a:spLocks noGrp="1"/>
          </p:cNvSpPr>
          <p:nvPr>
            <p:ph idx="1"/>
          </p:nvPr>
        </p:nvSpPr>
        <p:spPr>
          <a:xfrm>
            <a:off x="457200" y="1600200"/>
            <a:ext cx="7620000" cy="1447800"/>
          </a:xfrm>
        </p:spPr>
        <p:txBody>
          <a:bodyPr>
            <a:normAutofit fontScale="92500" lnSpcReduction="10000"/>
          </a:bodyPr>
          <a:lstStyle/>
          <a:p>
            <a:pPr marL="114300" indent="0" algn="ctr">
              <a:buNone/>
            </a:pPr>
            <a:endParaRPr lang="en-US" dirty="0"/>
          </a:p>
          <a:p>
            <a:pPr marL="114300" indent="0" algn="ctr">
              <a:buNone/>
            </a:pPr>
            <a:r>
              <a:rPr lang="en-US" sz="2300" dirty="0"/>
              <a:t>Questions?</a:t>
            </a:r>
          </a:p>
          <a:p>
            <a:pPr marL="114300" indent="0" algn="ctr">
              <a:buNone/>
            </a:pPr>
            <a:endParaRPr lang="en-US" sz="2300" dirty="0"/>
          </a:p>
          <a:p>
            <a:pPr marL="114300" indent="0" algn="ctr">
              <a:buNone/>
            </a:pPr>
            <a:r>
              <a:rPr lang="en-US" sz="2300" b="1" dirty="0"/>
              <a:t>Annual Meeting Next!  July 13-14 In-person</a:t>
            </a:r>
          </a:p>
        </p:txBody>
      </p:sp>
    </p:spTree>
    <p:extLst>
      <p:ext uri="{BB962C8B-B14F-4D97-AF65-F5344CB8AC3E}">
        <p14:creationId xmlns:p14="http://schemas.microsoft.com/office/powerpoint/2010/main" val="49439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6C5A-2D90-40A5-8294-00D6910A244E}"/>
              </a:ext>
            </a:extLst>
          </p:cNvPr>
          <p:cNvSpPr>
            <a:spLocks noGrp="1"/>
          </p:cNvSpPr>
          <p:nvPr>
            <p:ph type="title"/>
          </p:nvPr>
        </p:nvSpPr>
        <p:spPr>
          <a:xfrm>
            <a:off x="281836" y="197275"/>
            <a:ext cx="7772400" cy="1143000"/>
          </a:xfrm>
        </p:spPr>
        <p:txBody>
          <a:bodyPr/>
          <a:lstStyle/>
          <a:p>
            <a:r>
              <a:rPr lang="en-US" sz="4400" dirty="0"/>
              <a:t>Recruitment Resources</a:t>
            </a:r>
          </a:p>
        </p:txBody>
      </p:sp>
      <p:sp>
        <p:nvSpPr>
          <p:cNvPr id="3" name="Content Placeholder 2">
            <a:extLst>
              <a:ext uri="{FF2B5EF4-FFF2-40B4-BE49-F238E27FC236}">
                <a16:creationId xmlns:a16="http://schemas.microsoft.com/office/drawing/2014/main" id="{64BFFB50-AF87-4470-A6FC-48428D494D06}"/>
              </a:ext>
            </a:extLst>
          </p:cNvPr>
          <p:cNvSpPr>
            <a:spLocks noGrp="1"/>
          </p:cNvSpPr>
          <p:nvPr>
            <p:ph idx="1"/>
          </p:nvPr>
        </p:nvSpPr>
        <p:spPr>
          <a:xfrm>
            <a:off x="260958" y="1625252"/>
            <a:ext cx="5758841" cy="4800600"/>
          </a:xfrm>
        </p:spPr>
        <p:txBody>
          <a:bodyPr>
            <a:normAutofit/>
          </a:bodyPr>
          <a:lstStyle/>
          <a:p>
            <a:r>
              <a:rPr lang="en-US" sz="2800" dirty="0"/>
              <a:t>ASC  </a:t>
            </a:r>
            <a:r>
              <a:rPr lang="en-US" sz="2800" dirty="0">
                <a:hlinkClick r:id="rId2"/>
              </a:rPr>
              <a:t>Recruitment Support Materials</a:t>
            </a:r>
            <a:endParaRPr lang="en-US" sz="2800" dirty="0"/>
          </a:p>
          <a:p>
            <a:pPr lvl="1"/>
            <a:r>
              <a:rPr lang="en-US" sz="2800" dirty="0"/>
              <a:t>Learning Modules</a:t>
            </a:r>
          </a:p>
          <a:p>
            <a:pPr lvl="1"/>
            <a:r>
              <a:rPr lang="en-US" sz="2800" dirty="0"/>
              <a:t>Recruitment Resource Guide</a:t>
            </a:r>
          </a:p>
          <a:p>
            <a:pPr lvl="1"/>
            <a:r>
              <a:rPr lang="en-US" sz="2800" dirty="0"/>
              <a:t>*Templates do have legacy logo that will need updating</a:t>
            </a:r>
          </a:p>
          <a:p>
            <a:pPr lvl="1"/>
            <a:endParaRPr lang="en-US" dirty="0"/>
          </a:p>
          <a:p>
            <a:r>
              <a:rPr lang="en-US" sz="2800" dirty="0"/>
              <a:t>Basecamp</a:t>
            </a:r>
          </a:p>
          <a:p>
            <a:pPr lvl="1"/>
            <a:r>
              <a:rPr lang="en-US" sz="2800" dirty="0"/>
              <a:t>Peer Resource Library </a:t>
            </a:r>
          </a:p>
        </p:txBody>
      </p:sp>
      <p:pic>
        <p:nvPicPr>
          <p:cNvPr id="4" name="Picture 3">
            <a:extLst>
              <a:ext uri="{FF2B5EF4-FFF2-40B4-BE49-F238E27FC236}">
                <a16:creationId xmlns:a16="http://schemas.microsoft.com/office/drawing/2014/main" id="{F1B91E42-3F73-4FD3-96EF-CDB76458056C}"/>
              </a:ext>
            </a:extLst>
          </p:cNvPr>
          <p:cNvPicPr>
            <a:picLocks noChangeAspect="1"/>
          </p:cNvPicPr>
          <p:nvPr/>
        </p:nvPicPr>
        <p:blipFill>
          <a:blip r:embed="rId3"/>
          <a:stretch>
            <a:fillRect/>
          </a:stretch>
        </p:blipFill>
        <p:spPr>
          <a:xfrm>
            <a:off x="8458200" y="5486400"/>
            <a:ext cx="685800" cy="685800"/>
          </a:xfrm>
          <a:prstGeom prst="rect">
            <a:avLst/>
          </a:prstGeom>
        </p:spPr>
      </p:pic>
      <p:pic>
        <p:nvPicPr>
          <p:cNvPr id="6" name="Picture 5">
            <a:extLst>
              <a:ext uri="{FF2B5EF4-FFF2-40B4-BE49-F238E27FC236}">
                <a16:creationId xmlns:a16="http://schemas.microsoft.com/office/drawing/2014/main" id="{85F812CF-87AA-4979-AAFC-063E112C04A3}"/>
              </a:ext>
            </a:extLst>
          </p:cNvPr>
          <p:cNvPicPr>
            <a:picLocks noChangeAspect="1"/>
          </p:cNvPicPr>
          <p:nvPr/>
        </p:nvPicPr>
        <p:blipFill>
          <a:blip r:embed="rId4"/>
          <a:stretch>
            <a:fillRect/>
          </a:stretch>
        </p:blipFill>
        <p:spPr>
          <a:xfrm>
            <a:off x="6019800" y="2622553"/>
            <a:ext cx="3244241" cy="4200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914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A491-9D34-4959-8203-5C46834A8C9C}"/>
              </a:ext>
            </a:extLst>
          </p:cNvPr>
          <p:cNvSpPr>
            <a:spLocks noGrp="1"/>
          </p:cNvSpPr>
          <p:nvPr>
            <p:ph type="title"/>
          </p:nvPr>
        </p:nvSpPr>
        <p:spPr/>
        <p:txBody>
          <a:bodyPr/>
          <a:lstStyle/>
          <a:p>
            <a:r>
              <a:rPr lang="en-US" dirty="0"/>
              <a:t>Recruitment Resources</a:t>
            </a:r>
          </a:p>
        </p:txBody>
      </p:sp>
      <p:sp>
        <p:nvSpPr>
          <p:cNvPr id="3" name="Content Placeholder 2">
            <a:extLst>
              <a:ext uri="{FF2B5EF4-FFF2-40B4-BE49-F238E27FC236}">
                <a16:creationId xmlns:a16="http://schemas.microsoft.com/office/drawing/2014/main" id="{A2C30331-E890-4F09-915C-FD996B02603A}"/>
              </a:ext>
            </a:extLst>
          </p:cNvPr>
          <p:cNvSpPr>
            <a:spLocks noGrp="1"/>
          </p:cNvSpPr>
          <p:nvPr>
            <p:ph idx="1"/>
          </p:nvPr>
        </p:nvSpPr>
        <p:spPr/>
        <p:txBody>
          <a:bodyPr>
            <a:normAutofit/>
          </a:bodyPr>
          <a:lstStyle/>
          <a:p>
            <a:pPr lvl="1"/>
            <a:endParaRPr lang="en-US" sz="1600" dirty="0"/>
          </a:p>
          <a:p>
            <a:r>
              <a:rPr lang="en-US" sz="3100" dirty="0"/>
              <a:t>Service Year</a:t>
            </a:r>
          </a:p>
          <a:p>
            <a:pPr lvl="1"/>
            <a:r>
              <a:rPr lang="en-US" sz="3100" dirty="0">
                <a:hlinkClick r:id="rId3"/>
              </a:rPr>
              <a:t>State-wide network</a:t>
            </a:r>
            <a:endParaRPr lang="en-US" sz="3100" dirty="0"/>
          </a:p>
          <a:p>
            <a:pPr lvl="1"/>
            <a:r>
              <a:rPr lang="en-US" sz="3100" dirty="0">
                <a:hlinkClick r:id="rId4"/>
              </a:rPr>
              <a:t>Customized questions</a:t>
            </a:r>
            <a:endParaRPr lang="en-US" sz="3100" dirty="0"/>
          </a:p>
          <a:p>
            <a:pPr lvl="1"/>
            <a:r>
              <a:rPr lang="en-US" sz="3100" dirty="0">
                <a:hlinkClick r:id="rId5"/>
              </a:rPr>
              <a:t>Resource Hub</a:t>
            </a:r>
            <a:endParaRPr lang="en-US" sz="3100" dirty="0"/>
          </a:p>
          <a:p>
            <a:pPr lvl="1"/>
            <a:r>
              <a:rPr lang="en-US" sz="3100" dirty="0"/>
              <a:t>Member retention support</a:t>
            </a:r>
          </a:p>
        </p:txBody>
      </p:sp>
      <p:pic>
        <p:nvPicPr>
          <p:cNvPr id="4" name="Picture 3">
            <a:extLst>
              <a:ext uri="{FF2B5EF4-FFF2-40B4-BE49-F238E27FC236}">
                <a16:creationId xmlns:a16="http://schemas.microsoft.com/office/drawing/2014/main" id="{60F18C78-27CD-4286-8443-D157BB0AEDDE}"/>
              </a:ext>
            </a:extLst>
          </p:cNvPr>
          <p:cNvPicPr>
            <a:picLocks noChangeAspect="1"/>
          </p:cNvPicPr>
          <p:nvPr/>
        </p:nvPicPr>
        <p:blipFill>
          <a:blip r:embed="rId6"/>
          <a:stretch>
            <a:fillRect/>
          </a:stretch>
        </p:blipFill>
        <p:spPr>
          <a:xfrm>
            <a:off x="8458200" y="5486400"/>
            <a:ext cx="685800" cy="685800"/>
          </a:xfrm>
          <a:prstGeom prst="rect">
            <a:avLst/>
          </a:prstGeom>
        </p:spPr>
      </p:pic>
      <p:pic>
        <p:nvPicPr>
          <p:cNvPr id="1026" name="Picture 2" descr="Service Year Alliance - Service Year">
            <a:extLst>
              <a:ext uri="{FF2B5EF4-FFF2-40B4-BE49-F238E27FC236}">
                <a16:creationId xmlns:a16="http://schemas.microsoft.com/office/drawing/2014/main" id="{CAE4FE8F-6D88-4546-A666-8F6FBA4D60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486405"/>
            <a:ext cx="1762422" cy="168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99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A491-9D34-4959-8203-5C46834A8C9C}"/>
              </a:ext>
            </a:extLst>
          </p:cNvPr>
          <p:cNvSpPr>
            <a:spLocks noGrp="1"/>
          </p:cNvSpPr>
          <p:nvPr>
            <p:ph type="title"/>
          </p:nvPr>
        </p:nvSpPr>
        <p:spPr/>
        <p:txBody>
          <a:bodyPr/>
          <a:lstStyle/>
          <a:p>
            <a:r>
              <a:rPr lang="en-US" dirty="0"/>
              <a:t>Serve WA Recruitment Efforts</a:t>
            </a:r>
          </a:p>
        </p:txBody>
      </p:sp>
      <p:sp>
        <p:nvSpPr>
          <p:cNvPr id="3" name="Content Placeholder 2">
            <a:extLst>
              <a:ext uri="{FF2B5EF4-FFF2-40B4-BE49-F238E27FC236}">
                <a16:creationId xmlns:a16="http://schemas.microsoft.com/office/drawing/2014/main" id="{A2C30331-E890-4F09-915C-FD996B02603A}"/>
              </a:ext>
            </a:extLst>
          </p:cNvPr>
          <p:cNvSpPr>
            <a:spLocks noGrp="1"/>
          </p:cNvSpPr>
          <p:nvPr>
            <p:ph idx="1"/>
          </p:nvPr>
        </p:nvSpPr>
        <p:spPr>
          <a:xfrm>
            <a:off x="457200" y="1171705"/>
            <a:ext cx="7620000" cy="5229095"/>
          </a:xfrm>
        </p:spPr>
        <p:txBody>
          <a:bodyPr>
            <a:normAutofit/>
          </a:bodyPr>
          <a:lstStyle/>
          <a:p>
            <a:pPr marL="411480" lvl="1" indent="0">
              <a:buNone/>
            </a:pPr>
            <a:endParaRPr lang="en-US" sz="2400" dirty="0"/>
          </a:p>
          <a:p>
            <a:r>
              <a:rPr lang="en-US" sz="2800" dirty="0"/>
              <a:t>Additional Staffing Support:</a:t>
            </a:r>
          </a:p>
          <a:p>
            <a:endParaRPr lang="en-US" sz="1200" dirty="0"/>
          </a:p>
          <a:p>
            <a:pPr marL="411480" lvl="1" indent="0" algn="ctr">
              <a:buNone/>
            </a:pPr>
            <a:r>
              <a:rPr lang="en-US" sz="4000" dirty="0"/>
              <a:t>Paige Sharp </a:t>
            </a:r>
          </a:p>
          <a:p>
            <a:pPr marL="411480" lvl="1" indent="0">
              <a:buNone/>
            </a:pPr>
            <a:r>
              <a:rPr lang="en-US" sz="2800" dirty="0"/>
              <a:t>Recruitment and Engagement Program Manager</a:t>
            </a:r>
          </a:p>
          <a:p>
            <a:pPr marL="411480" lvl="1" indent="0">
              <a:buNone/>
            </a:pPr>
            <a:endParaRPr lang="en-US" sz="1600" dirty="0"/>
          </a:p>
          <a:p>
            <a:pPr marL="411480" lvl="1" indent="0">
              <a:buNone/>
            </a:pPr>
            <a:endParaRPr lang="en-US" sz="1600" dirty="0"/>
          </a:p>
          <a:p>
            <a:r>
              <a:rPr lang="en-US" sz="3200" dirty="0"/>
              <a:t>Service Year Alliance Grants</a:t>
            </a:r>
          </a:p>
          <a:p>
            <a:pPr lvl="1"/>
            <a:r>
              <a:rPr lang="en-US" sz="2800" dirty="0"/>
              <a:t>Opportunity For All</a:t>
            </a:r>
          </a:p>
          <a:p>
            <a:pPr lvl="1"/>
            <a:r>
              <a:rPr lang="en-US" sz="2800" dirty="0"/>
              <a:t>Post-Secondary Pathways Cohort</a:t>
            </a:r>
          </a:p>
        </p:txBody>
      </p:sp>
      <p:pic>
        <p:nvPicPr>
          <p:cNvPr id="4" name="Picture 3">
            <a:extLst>
              <a:ext uri="{FF2B5EF4-FFF2-40B4-BE49-F238E27FC236}">
                <a16:creationId xmlns:a16="http://schemas.microsoft.com/office/drawing/2014/main" id="{60F18C78-27CD-4286-8443-D157BB0AEDDE}"/>
              </a:ext>
            </a:extLst>
          </p:cNvPr>
          <p:cNvPicPr>
            <a:picLocks noChangeAspect="1"/>
          </p:cNvPicPr>
          <p:nvPr/>
        </p:nvPicPr>
        <p:blipFill>
          <a:blip r:embed="rId3"/>
          <a:stretch>
            <a:fillRect/>
          </a:stretch>
        </p:blipFill>
        <p:spPr>
          <a:xfrm>
            <a:off x="8458200" y="5486400"/>
            <a:ext cx="685800" cy="685800"/>
          </a:xfrm>
          <a:prstGeom prst="rect">
            <a:avLst/>
          </a:prstGeom>
        </p:spPr>
      </p:pic>
      <p:pic>
        <p:nvPicPr>
          <p:cNvPr id="5" name="Picture 2" descr="Service Year Alliance - Service Year">
            <a:extLst>
              <a:ext uri="{FF2B5EF4-FFF2-40B4-BE49-F238E27FC236}">
                <a16:creationId xmlns:a16="http://schemas.microsoft.com/office/drawing/2014/main" id="{817AEEF1-84A9-4018-349F-EBCD7F302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278" y="4986402"/>
            <a:ext cx="1762422" cy="168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09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A491-9D34-4959-8203-5C46834A8C9C}"/>
              </a:ext>
            </a:extLst>
          </p:cNvPr>
          <p:cNvSpPr>
            <a:spLocks noGrp="1"/>
          </p:cNvSpPr>
          <p:nvPr>
            <p:ph type="title"/>
          </p:nvPr>
        </p:nvSpPr>
        <p:spPr/>
        <p:txBody>
          <a:bodyPr/>
          <a:lstStyle/>
          <a:p>
            <a:r>
              <a:rPr lang="en-US" dirty="0"/>
              <a:t>Serve WA Recruitment Efforts</a:t>
            </a:r>
          </a:p>
        </p:txBody>
      </p:sp>
      <p:sp>
        <p:nvSpPr>
          <p:cNvPr id="3" name="Content Placeholder 2">
            <a:extLst>
              <a:ext uri="{FF2B5EF4-FFF2-40B4-BE49-F238E27FC236}">
                <a16:creationId xmlns:a16="http://schemas.microsoft.com/office/drawing/2014/main" id="{A2C30331-E890-4F09-915C-FD996B02603A}"/>
              </a:ext>
            </a:extLst>
          </p:cNvPr>
          <p:cNvSpPr>
            <a:spLocks noGrp="1"/>
          </p:cNvSpPr>
          <p:nvPr>
            <p:ph idx="1"/>
          </p:nvPr>
        </p:nvSpPr>
        <p:spPr>
          <a:xfrm>
            <a:off x="457200" y="1171705"/>
            <a:ext cx="7620000" cy="5229095"/>
          </a:xfrm>
        </p:spPr>
        <p:txBody>
          <a:bodyPr>
            <a:normAutofit/>
          </a:bodyPr>
          <a:lstStyle/>
          <a:p>
            <a:pPr marL="411480" lvl="1" indent="0">
              <a:buNone/>
            </a:pPr>
            <a:endParaRPr lang="en-US" sz="2400" dirty="0"/>
          </a:p>
          <a:p>
            <a:r>
              <a:rPr lang="en-US" sz="2800" dirty="0"/>
              <a:t>Additional Staffing Support:</a:t>
            </a:r>
          </a:p>
          <a:p>
            <a:endParaRPr lang="en-US" sz="1200" dirty="0"/>
          </a:p>
          <a:p>
            <a:pPr marL="411480" lvl="1" indent="0" algn="ctr">
              <a:buNone/>
            </a:pPr>
            <a:r>
              <a:rPr lang="en-US" sz="4400" dirty="0"/>
              <a:t>Rachel Friederich</a:t>
            </a:r>
          </a:p>
          <a:p>
            <a:pPr marL="411480" lvl="1" indent="0" algn="ctr">
              <a:buNone/>
            </a:pPr>
            <a:r>
              <a:rPr lang="en-US" sz="2800" dirty="0"/>
              <a:t>Communications Coordinator</a:t>
            </a:r>
          </a:p>
          <a:p>
            <a:pPr marL="411480" lvl="1" indent="0">
              <a:buNone/>
            </a:pPr>
            <a:endParaRPr lang="en-US" sz="1600" dirty="0"/>
          </a:p>
          <a:p>
            <a:r>
              <a:rPr lang="en-US" sz="3100" dirty="0"/>
              <a:t>Recruitment Campaign</a:t>
            </a:r>
          </a:p>
          <a:p>
            <a:pPr lvl="1"/>
            <a:r>
              <a:rPr lang="en-US" sz="2900" dirty="0"/>
              <a:t>Increased communication efforts</a:t>
            </a:r>
          </a:p>
          <a:p>
            <a:pPr lvl="1"/>
            <a:r>
              <a:rPr lang="en-US" sz="2900" dirty="0"/>
              <a:t>Drive people to Service Year</a:t>
            </a:r>
          </a:p>
        </p:txBody>
      </p:sp>
      <p:pic>
        <p:nvPicPr>
          <p:cNvPr id="4" name="Picture 3">
            <a:extLst>
              <a:ext uri="{FF2B5EF4-FFF2-40B4-BE49-F238E27FC236}">
                <a16:creationId xmlns:a16="http://schemas.microsoft.com/office/drawing/2014/main" id="{60F18C78-27CD-4286-8443-D157BB0AEDDE}"/>
              </a:ext>
            </a:extLst>
          </p:cNvPr>
          <p:cNvPicPr>
            <a:picLocks noChangeAspect="1"/>
          </p:cNvPicPr>
          <p:nvPr/>
        </p:nvPicPr>
        <p:blipFill>
          <a:blip r:embed="rId3"/>
          <a:stretch>
            <a:fillRect/>
          </a:stretch>
        </p:blipFill>
        <p:spPr>
          <a:xfrm>
            <a:off x="8458200" y="5486400"/>
            <a:ext cx="685800" cy="685800"/>
          </a:xfrm>
          <a:prstGeom prst="rect">
            <a:avLst/>
          </a:prstGeom>
        </p:spPr>
      </p:pic>
    </p:spTree>
    <p:extLst>
      <p:ext uri="{BB962C8B-B14F-4D97-AF65-F5344CB8AC3E}">
        <p14:creationId xmlns:p14="http://schemas.microsoft.com/office/powerpoint/2010/main" val="56285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6EF8-B4F9-ED2A-5157-E85BF3389801}"/>
              </a:ext>
            </a:extLst>
          </p:cNvPr>
          <p:cNvSpPr>
            <a:spLocks noGrp="1"/>
          </p:cNvSpPr>
          <p:nvPr>
            <p:ph type="title"/>
          </p:nvPr>
        </p:nvSpPr>
        <p:spPr/>
        <p:txBody>
          <a:bodyPr/>
          <a:lstStyle/>
          <a:p>
            <a:r>
              <a:rPr lang="en-US" dirty="0"/>
              <a:t>Let’s hear from YOU!</a:t>
            </a:r>
          </a:p>
        </p:txBody>
      </p:sp>
      <p:sp>
        <p:nvSpPr>
          <p:cNvPr id="3" name="Content Placeholder 2">
            <a:extLst>
              <a:ext uri="{FF2B5EF4-FFF2-40B4-BE49-F238E27FC236}">
                <a16:creationId xmlns:a16="http://schemas.microsoft.com/office/drawing/2014/main" id="{62B8973B-9C26-1A33-8742-4B11E4326265}"/>
              </a:ext>
            </a:extLst>
          </p:cNvPr>
          <p:cNvSpPr>
            <a:spLocks noGrp="1"/>
          </p:cNvSpPr>
          <p:nvPr>
            <p:ph idx="1"/>
          </p:nvPr>
        </p:nvSpPr>
        <p:spPr>
          <a:xfrm>
            <a:off x="152400" y="1600200"/>
            <a:ext cx="8305800" cy="4800600"/>
          </a:xfrm>
        </p:spPr>
        <p:txBody>
          <a:bodyPr>
            <a:normAutofit/>
          </a:bodyPr>
          <a:lstStyle/>
          <a:p>
            <a:pPr marL="0" marR="0" lvl="0" indent="0" algn="ctr">
              <a:spcBef>
                <a:spcPts val="0"/>
              </a:spcBef>
              <a:spcAft>
                <a:spcPts val="0"/>
              </a:spcAft>
              <a:buNone/>
            </a:pPr>
            <a:r>
              <a:rPr lang="en-US" sz="3200" dirty="0">
                <a:effectLst/>
                <a:ea typeface="Times New Roman" panose="02020603050405020304" pitchFamily="18" charset="0"/>
                <a:cs typeface="Times New Roman" panose="02020603050405020304" pitchFamily="18" charset="0"/>
                <a:hlinkClick r:id="rId2"/>
              </a:rPr>
              <a:t>Padlet Activity</a:t>
            </a:r>
            <a:endParaRPr lang="en-US" sz="3200" dirty="0">
              <a:effectLst/>
              <a:ea typeface="Times New Roman" panose="02020603050405020304" pitchFamily="18" charset="0"/>
              <a:cs typeface="Times New Roman" panose="02020603050405020304" pitchFamily="18" charset="0"/>
            </a:endParaRPr>
          </a:p>
          <a:p>
            <a:pPr marL="0" marR="0" lvl="0" indent="0" algn="ctr">
              <a:spcBef>
                <a:spcPts val="0"/>
              </a:spcBef>
              <a:spcAft>
                <a:spcPts val="0"/>
              </a:spcAft>
              <a:buNone/>
            </a:pPr>
            <a:endParaRPr lang="en-US" sz="3200" dirty="0">
              <a:effectLs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600" i="1" dirty="0">
                <a:effectLst/>
                <a:ea typeface="Times New Roman" panose="02020603050405020304" pitchFamily="18" charset="0"/>
                <a:cs typeface="Times New Roman" panose="02020603050405020304" pitchFamily="18" charset="0"/>
              </a:rPr>
              <a:t>What strategies have been successful for recruitment? </a:t>
            </a:r>
          </a:p>
          <a:p>
            <a:pPr marL="742950" marR="0" lvl="1" indent="-285750">
              <a:spcBef>
                <a:spcPts val="0"/>
              </a:spcBef>
              <a:spcAft>
                <a:spcPts val="0"/>
              </a:spcAft>
              <a:buFont typeface="Courier New" panose="02070309020205020404" pitchFamily="49" charset="0"/>
              <a:buChar char="o"/>
            </a:pPr>
            <a:endParaRPr lang="en-US" sz="2600" dirty="0">
              <a:effectLs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600" i="1" dirty="0">
                <a:effectLst/>
                <a:ea typeface="Times New Roman" panose="02020603050405020304" pitchFamily="18" charset="0"/>
                <a:cs typeface="Times New Roman" panose="02020603050405020304" pitchFamily="18" charset="0"/>
              </a:rPr>
              <a:t>What are new recruitment strategies you are trying? </a:t>
            </a:r>
            <a:endParaRPr lang="en-US" sz="2600" dirty="0">
              <a:effectLs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2600" i="1" dirty="0">
              <a:effectLs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600" i="1" dirty="0">
                <a:effectLst/>
                <a:ea typeface="Times New Roman" panose="02020603050405020304" pitchFamily="18" charset="0"/>
                <a:cs typeface="Times New Roman" panose="02020603050405020304" pitchFamily="18" charset="0"/>
              </a:rPr>
              <a:t>How can Serve WA support your recruitment efforts? </a:t>
            </a:r>
            <a:endParaRPr lang="en-US" sz="2600" dirty="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2600" i="1" dirty="0">
              <a:effectLs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600" i="1" dirty="0">
                <a:effectLst/>
                <a:ea typeface="Times New Roman" panose="02020603050405020304" pitchFamily="18" charset="0"/>
                <a:cs typeface="Times New Roman" panose="02020603050405020304" pitchFamily="18" charset="0"/>
              </a:rPr>
              <a:t>How have you shifted how you use social media? </a:t>
            </a:r>
            <a:endParaRPr lang="en-US" sz="2600" dirty="0"/>
          </a:p>
        </p:txBody>
      </p:sp>
      <p:pic>
        <p:nvPicPr>
          <p:cNvPr id="4" name="Picture 3">
            <a:extLst>
              <a:ext uri="{FF2B5EF4-FFF2-40B4-BE49-F238E27FC236}">
                <a16:creationId xmlns:a16="http://schemas.microsoft.com/office/drawing/2014/main" id="{17ECDED7-EF8F-DDF0-276A-8D9FD326226E}"/>
              </a:ext>
            </a:extLst>
          </p:cNvPr>
          <p:cNvPicPr>
            <a:picLocks noChangeAspect="1"/>
          </p:cNvPicPr>
          <p:nvPr/>
        </p:nvPicPr>
        <p:blipFill>
          <a:blip r:embed="rId3"/>
          <a:stretch>
            <a:fillRect/>
          </a:stretch>
        </p:blipFill>
        <p:spPr>
          <a:xfrm>
            <a:off x="8458200" y="5486400"/>
            <a:ext cx="685800" cy="685800"/>
          </a:xfrm>
          <a:prstGeom prst="rect">
            <a:avLst/>
          </a:prstGeom>
        </p:spPr>
      </p:pic>
    </p:spTree>
    <p:extLst>
      <p:ext uri="{BB962C8B-B14F-4D97-AF65-F5344CB8AC3E}">
        <p14:creationId xmlns:p14="http://schemas.microsoft.com/office/powerpoint/2010/main" val="301643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og, sky, red&#10;&#10;Description automatically generated">
            <a:extLst>
              <a:ext uri="{FF2B5EF4-FFF2-40B4-BE49-F238E27FC236}">
                <a16:creationId xmlns:a16="http://schemas.microsoft.com/office/drawing/2014/main" id="{ABFC5D7E-DD64-7A41-4DC9-A58C07F5A7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436429" cy="6858000"/>
          </a:xfrm>
        </p:spPr>
      </p:pic>
      <p:sp>
        <p:nvSpPr>
          <p:cNvPr id="8" name="Title 1">
            <a:extLst>
              <a:ext uri="{FF2B5EF4-FFF2-40B4-BE49-F238E27FC236}">
                <a16:creationId xmlns:a16="http://schemas.microsoft.com/office/drawing/2014/main" id="{E20B29DC-F5F3-0D56-BFA7-A9D6E7902B44}"/>
              </a:ext>
            </a:extLst>
          </p:cNvPr>
          <p:cNvSpPr txBox="1">
            <a:spLocks/>
          </p:cNvSpPr>
          <p:nvPr/>
        </p:nvSpPr>
        <p:spPr>
          <a:xfrm>
            <a:off x="685801" y="152400"/>
            <a:ext cx="7543800" cy="1066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a:t>Communications Corner</a:t>
            </a:r>
          </a:p>
        </p:txBody>
      </p:sp>
      <p:pic>
        <p:nvPicPr>
          <p:cNvPr id="11" name="Picture 10">
            <a:extLst>
              <a:ext uri="{FF2B5EF4-FFF2-40B4-BE49-F238E27FC236}">
                <a16:creationId xmlns:a16="http://schemas.microsoft.com/office/drawing/2014/main" id="{9A32D84B-FB4C-294F-3884-472D4D9AB16F}"/>
              </a:ext>
            </a:extLst>
          </p:cNvPr>
          <p:cNvPicPr>
            <a:picLocks noChangeAspect="1"/>
          </p:cNvPicPr>
          <p:nvPr/>
        </p:nvPicPr>
        <p:blipFill>
          <a:blip r:embed="rId3"/>
          <a:stretch>
            <a:fillRect/>
          </a:stretch>
        </p:blipFill>
        <p:spPr>
          <a:xfrm>
            <a:off x="8458200" y="5486400"/>
            <a:ext cx="685800" cy="685800"/>
          </a:xfrm>
          <a:prstGeom prst="rect">
            <a:avLst/>
          </a:prstGeom>
        </p:spPr>
      </p:pic>
    </p:spTree>
    <p:extLst>
      <p:ext uri="{BB962C8B-B14F-4D97-AF65-F5344CB8AC3E}">
        <p14:creationId xmlns:p14="http://schemas.microsoft.com/office/powerpoint/2010/main" val="267946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94C-F25D-7470-E44F-AB75EF254FD2}"/>
              </a:ext>
            </a:extLst>
          </p:cNvPr>
          <p:cNvSpPr>
            <a:spLocks noGrp="1"/>
          </p:cNvSpPr>
          <p:nvPr>
            <p:ph type="title"/>
          </p:nvPr>
        </p:nvSpPr>
        <p:spPr/>
        <p:txBody>
          <a:bodyPr/>
          <a:lstStyle/>
          <a:p>
            <a:r>
              <a:rPr lang="en-US" sz="4000" dirty="0"/>
              <a:t>Social Media: Help us find your content!</a:t>
            </a:r>
          </a:p>
        </p:txBody>
      </p:sp>
      <p:sp>
        <p:nvSpPr>
          <p:cNvPr id="3" name="Content Placeholder 2">
            <a:extLst>
              <a:ext uri="{FF2B5EF4-FFF2-40B4-BE49-F238E27FC236}">
                <a16:creationId xmlns:a16="http://schemas.microsoft.com/office/drawing/2014/main" id="{E3D92193-3319-B143-E49C-6400B9704A64}"/>
              </a:ext>
            </a:extLst>
          </p:cNvPr>
          <p:cNvSpPr>
            <a:spLocks noGrp="1"/>
          </p:cNvSpPr>
          <p:nvPr>
            <p:ph idx="1"/>
          </p:nvPr>
        </p:nvSpPr>
        <p:spPr>
          <a:xfrm>
            <a:off x="304800" y="1600200"/>
            <a:ext cx="8077200" cy="4800600"/>
          </a:xfrm>
        </p:spPr>
        <p:txBody>
          <a:bodyPr>
            <a:normAutofit lnSpcReduction="10000"/>
          </a:bodyPr>
          <a:lstStyle/>
          <a:p>
            <a:r>
              <a:rPr lang="en-US" dirty="0"/>
              <a:t>Hashtag vs. Tag: What should you use?</a:t>
            </a:r>
          </a:p>
          <a:p>
            <a:pPr marL="114300" indent="0">
              <a:buNone/>
            </a:pPr>
            <a:endParaRPr lang="en-US" dirty="0"/>
          </a:p>
          <a:p>
            <a:pPr marL="114300" indent="0">
              <a:buNone/>
            </a:pPr>
            <a:r>
              <a:rPr lang="en-US" b="1" dirty="0"/>
              <a:t>Hashtags</a:t>
            </a:r>
            <a:r>
              <a:rPr lang="en-US" dirty="0"/>
              <a:t> # are meant to get a identify a</a:t>
            </a:r>
          </a:p>
          <a:p>
            <a:pPr marL="114300" indent="0">
              <a:buNone/>
            </a:pPr>
            <a:r>
              <a:rPr lang="en-US" dirty="0"/>
              <a:t>topic of interest or get a </a:t>
            </a:r>
            <a:r>
              <a:rPr lang="en-US" b="1" u="sng" dirty="0"/>
              <a:t>topic trending</a:t>
            </a:r>
            <a:r>
              <a:rPr lang="en-US" dirty="0"/>
              <a:t>. </a:t>
            </a:r>
          </a:p>
          <a:p>
            <a:pPr marL="114300" indent="0">
              <a:buNone/>
            </a:pPr>
            <a:endParaRPr lang="en-US" dirty="0"/>
          </a:p>
          <a:p>
            <a:pPr marL="114300" indent="0">
              <a:buNone/>
            </a:pPr>
            <a:r>
              <a:rPr lang="en-US" dirty="0"/>
              <a:t>It can take thousands of # to get a topic </a:t>
            </a:r>
          </a:p>
          <a:p>
            <a:pPr marL="114300" indent="0">
              <a:buNone/>
            </a:pPr>
            <a:r>
              <a:rPr lang="en-US" dirty="0"/>
              <a:t>trending. </a:t>
            </a:r>
          </a:p>
          <a:p>
            <a:r>
              <a:rPr lang="en-US" dirty="0"/>
              <a:t>Lots of effort. Gets lost.</a:t>
            </a:r>
          </a:p>
          <a:p>
            <a:r>
              <a:rPr lang="en-US" dirty="0"/>
              <a:t>Not sorted by date or location</a:t>
            </a:r>
          </a:p>
          <a:p>
            <a:r>
              <a:rPr lang="en-US" dirty="0"/>
              <a:t>Broad. #will find every topic related.</a:t>
            </a:r>
          </a:p>
          <a:p>
            <a:pPr marL="114300" indent="0">
              <a:buNone/>
            </a:pPr>
            <a:endParaRPr lang="en-US" dirty="0"/>
          </a:p>
          <a:p>
            <a:pPr marL="114300" indent="0">
              <a:buNone/>
            </a:pPr>
            <a:r>
              <a:rPr lang="en-US" dirty="0">
                <a:hlinkClick r:id="rId2"/>
              </a:rPr>
              <a:t>Demonstration</a:t>
            </a:r>
            <a:endParaRPr lang="en-US" dirty="0"/>
          </a:p>
        </p:txBody>
      </p:sp>
      <p:pic>
        <p:nvPicPr>
          <p:cNvPr id="7" name="Picture 6" descr="Graphical user interface, text, application&#10;&#10;Description automatically generated">
            <a:extLst>
              <a:ext uri="{FF2B5EF4-FFF2-40B4-BE49-F238E27FC236}">
                <a16:creationId xmlns:a16="http://schemas.microsoft.com/office/drawing/2014/main" id="{02D9F661-4FE1-34E3-73A4-89CBE0BB5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795462"/>
            <a:ext cx="3038475" cy="4410075"/>
          </a:xfrm>
          <a:prstGeom prst="rect">
            <a:avLst/>
          </a:prstGeom>
        </p:spPr>
      </p:pic>
      <p:pic>
        <p:nvPicPr>
          <p:cNvPr id="9" name="Picture 8">
            <a:extLst>
              <a:ext uri="{FF2B5EF4-FFF2-40B4-BE49-F238E27FC236}">
                <a16:creationId xmlns:a16="http://schemas.microsoft.com/office/drawing/2014/main" id="{83D1712B-7255-776D-50AC-EB2A122CCCBB}"/>
              </a:ext>
            </a:extLst>
          </p:cNvPr>
          <p:cNvPicPr>
            <a:picLocks noChangeAspect="1"/>
          </p:cNvPicPr>
          <p:nvPr/>
        </p:nvPicPr>
        <p:blipFill>
          <a:blip r:embed="rId4"/>
          <a:stretch>
            <a:fillRect/>
          </a:stretch>
        </p:blipFill>
        <p:spPr>
          <a:xfrm>
            <a:off x="8458200" y="5486400"/>
            <a:ext cx="685800" cy="685800"/>
          </a:xfrm>
          <a:prstGeom prst="rect">
            <a:avLst/>
          </a:prstGeom>
        </p:spPr>
      </p:pic>
    </p:spTree>
    <p:extLst>
      <p:ext uri="{BB962C8B-B14F-4D97-AF65-F5344CB8AC3E}">
        <p14:creationId xmlns:p14="http://schemas.microsoft.com/office/powerpoint/2010/main" val="1947310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8929</TotalTime>
  <Words>1517</Words>
  <Application>Microsoft Office PowerPoint</Application>
  <PresentationFormat>On-screen Show (4:3)</PresentationFormat>
  <Paragraphs>397</Paragraphs>
  <Slides>29</Slides>
  <Notes>18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Cambria</vt:lpstr>
      <vt:lpstr>Comic Sans MS</vt:lpstr>
      <vt:lpstr>Courier New</vt:lpstr>
      <vt:lpstr>Helvetica Neue</vt:lpstr>
      <vt:lpstr>Ink Free</vt:lpstr>
      <vt:lpstr>Segoe UI Emoji</vt:lpstr>
      <vt:lpstr>Symbol</vt:lpstr>
      <vt:lpstr>Adjacency</vt:lpstr>
      <vt:lpstr>Subgrantee Quarterly Update</vt:lpstr>
      <vt:lpstr>PowerPoint Presentation</vt:lpstr>
      <vt:lpstr>Recruitment Resources</vt:lpstr>
      <vt:lpstr>Recruitment Resources</vt:lpstr>
      <vt:lpstr>Serve WA Recruitment Efforts</vt:lpstr>
      <vt:lpstr>Serve WA Recruitment Efforts</vt:lpstr>
      <vt:lpstr>Let’s hear from YOU!</vt:lpstr>
      <vt:lpstr>PowerPoint Presentation</vt:lpstr>
      <vt:lpstr>Social Media: Help us find your content!</vt:lpstr>
      <vt:lpstr>Social Media: Help us find your content!</vt:lpstr>
      <vt:lpstr>PowerPoint Presentation</vt:lpstr>
      <vt:lpstr>PowerPoint Presentation</vt:lpstr>
      <vt:lpstr>Newsletters!</vt:lpstr>
      <vt:lpstr>Newsletters!</vt:lpstr>
      <vt:lpstr>Sign Up!</vt:lpstr>
      <vt:lpstr>Bonus Content: Choose AmeriCorps PSA</vt:lpstr>
      <vt:lpstr>Unexpended Funds &amp; Carryover</vt:lpstr>
      <vt:lpstr>General Announcements</vt:lpstr>
      <vt:lpstr>New Serve WA Staff</vt:lpstr>
      <vt:lpstr>WA Climate Corps</vt:lpstr>
      <vt:lpstr>Other State Budget Wins</vt:lpstr>
      <vt:lpstr>FY 23 AmeriCorps NOFO</vt:lpstr>
      <vt:lpstr>FY 23 AmeriCorps NOFO</vt:lpstr>
      <vt:lpstr>Serve WA Updates</vt:lpstr>
      <vt:lpstr>Serve WA Updates</vt:lpstr>
      <vt:lpstr>SkillUp</vt:lpstr>
      <vt:lpstr>PowerPoint Presentation</vt:lpstr>
      <vt:lpstr>PowerPoint Presentation</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Subgrantee Meeting</dc:title>
  <dc:creator>Harris, Robyn (OFM)</dc:creator>
  <cp:lastModifiedBy>Benson, Jenny (OFM)</cp:lastModifiedBy>
  <cp:revision>480</cp:revision>
  <cp:lastPrinted>2023-04-28T15:31:49Z</cp:lastPrinted>
  <dcterms:created xsi:type="dcterms:W3CDTF">2006-08-16T00:00:00Z</dcterms:created>
  <dcterms:modified xsi:type="dcterms:W3CDTF">2023-04-28T15:32:40Z</dcterms:modified>
</cp:coreProperties>
</file>